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80" r:id="rId2"/>
    <p:sldId id="258" r:id="rId3"/>
    <p:sldId id="263" r:id="rId4"/>
    <p:sldId id="264" r:id="rId5"/>
    <p:sldId id="281" r:id="rId6"/>
    <p:sldId id="282" r:id="rId7"/>
    <p:sldId id="283" r:id="rId8"/>
    <p:sldId id="284" r:id="rId9"/>
    <p:sldId id="285" r:id="rId10"/>
    <p:sldId id="287" r:id="rId11"/>
    <p:sldId id="288" r:id="rId12"/>
    <p:sldId id="293" r:id="rId13"/>
    <p:sldId id="289" r:id="rId14"/>
    <p:sldId id="291" r:id="rId15"/>
    <p:sldId id="292" r:id="rId16"/>
    <p:sldId id="267" r:id="rId17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20"/>
      <p:bold r:id="rId21"/>
      <p:italic r:id="rId22"/>
      <p:boldItalic r:id="rId23"/>
    </p:embeddedFont>
    <p:embeddedFont>
      <p:font typeface="Sassoon Infant Rg" panose="02000503030000020003" pitchFamily="50" charset="0"/>
      <p:regular r:id="rId24"/>
      <p:bold r:id="rId25"/>
    </p:embeddedFont>
    <p:embeddedFont>
      <p:font typeface="SimSun" panose="02010600030101010101" pitchFamily="2" charset="-122"/>
      <p:regular r:id="rId26"/>
    </p:embeddedFont>
    <p:embeddedFont>
      <p:font typeface="Twinkl SemiBold" pitchFamily="2" charset="0"/>
      <p:bold r:id="rId27"/>
    </p:embeddedFont>
    <p:embeddedFont>
      <p:font typeface="Twinkl" pitchFamily="2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BPreplay" panose="02000503000000020004" pitchFamily="50" charset="0"/>
      <p:regular r:id="rId34"/>
      <p:bold r:id="rId35"/>
      <p:italic r:id="rId36"/>
      <p:boldItalic r:id="rId37"/>
    </p:embeddedFont>
    <p:embeddedFont>
      <p:font typeface="Tuffy" panose="020B0603060100000000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A0DB"/>
    <a:srgbClr val="FF3B73"/>
    <a:srgbClr val="FF5050"/>
    <a:srgbClr val="0076B0"/>
    <a:srgbClr val="32B3A2"/>
    <a:srgbClr val="BFBFBF"/>
    <a:srgbClr val="DE1E5A"/>
    <a:srgbClr val="BC0105"/>
    <a:srgbClr val="4DB1E3"/>
    <a:srgbClr val="80C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188" y="85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19/12/2018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19/12/2018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5CFCD8-A693-4DD8-9ED7-FD2B25CC0C9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303CA9-E104-494B-A58A-1B7C5D41F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2" y="-38511"/>
            <a:ext cx="9153202" cy="68882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6C38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6398" y="648992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  <a:latin typeface="Tuffy-TTF" panose="020B0603060100000000" pitchFamily="34" charset="0"/>
                <a:ea typeface="SimSun" panose="02010600030101010101" pitchFamily="2" charset="-122"/>
                <a:sym typeface="BPreplay" panose="02000503000000020004" pitchFamily="50" charset="0"/>
              </a:rPr>
              <a:t>Computing </a:t>
            </a:r>
            <a:r>
              <a:rPr lang="en-US" altLang="zh-CN" sz="800" dirty="0">
                <a:solidFill>
                  <a:schemeClr val="bg1"/>
                </a:solidFill>
                <a:latin typeface="Tuffy-TTF" panose="020B0603060100000000" pitchFamily="34" charset="0"/>
                <a:ea typeface="SimSun" panose="02010600030101010101" pitchFamily="2" charset="-122"/>
                <a:sym typeface="BPreplay" panose="02000503000000020004" pitchFamily="50" charset="0"/>
              </a:rPr>
              <a:t>| Year 1 | Online Safety | Staying SMART Online| Lesson 3</a:t>
            </a:r>
          </a:p>
          <a:p>
            <a:endParaRPr lang="en-GB" sz="800" dirty="0">
              <a:solidFill>
                <a:schemeClr val="bg1"/>
              </a:solidFill>
              <a:latin typeface="Tuffy-TTF" panose="020B06030601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Online Safety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Computing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3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FA038B3-86DA-43E4-98B1-2C37628E2F86}"/>
              </a:ext>
            </a:extLst>
          </p:cNvPr>
          <p:cNvSpPr/>
          <p:nvPr/>
        </p:nvSpPr>
        <p:spPr>
          <a:xfrm>
            <a:off x="750885" y="1596594"/>
            <a:ext cx="7637465" cy="1495470"/>
          </a:xfrm>
          <a:prstGeom prst="roundRect">
            <a:avLst>
              <a:gd name="adj" fmla="val 10262"/>
            </a:avLst>
          </a:prstGeom>
          <a:solidFill>
            <a:srgbClr val="46A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2388E1EE-2447-4F95-A3E3-E0495EBD32EF}"/>
              </a:ext>
            </a:extLst>
          </p:cNvPr>
          <p:cNvSpPr/>
          <p:nvPr/>
        </p:nvSpPr>
        <p:spPr>
          <a:xfrm rot="10800000">
            <a:off x="438129" y="5006696"/>
            <a:ext cx="8260577" cy="1406254"/>
          </a:xfrm>
          <a:prstGeom prst="round2SameRect">
            <a:avLst>
              <a:gd name="adj1" fmla="val 10139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7B054A-C098-4107-988F-5EA9DB1AF2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4"/>
          <a:stretch/>
        </p:blipFill>
        <p:spPr>
          <a:xfrm>
            <a:off x="6752166" y="3765517"/>
            <a:ext cx="1524748" cy="264743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 for Tell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975" y="1838322"/>
            <a:ext cx="3874015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would you do if someone hurt or upset you in the playground? Talk to your partner.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3AB0F8-87F1-4CF6-B09A-DE5B2EC630FC}"/>
              </a:ext>
            </a:extLst>
          </p:cNvPr>
          <p:cNvGrpSpPr/>
          <p:nvPr/>
        </p:nvGrpSpPr>
        <p:grpSpPr>
          <a:xfrm>
            <a:off x="2607031" y="3826359"/>
            <a:ext cx="3952050" cy="503086"/>
            <a:chOff x="792075" y="3862260"/>
            <a:chExt cx="3952050" cy="50308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102E117-52FC-4F84-835B-604ADAAA7D39}"/>
                </a:ext>
              </a:extLst>
            </p:cNvPr>
            <p:cNvSpPr/>
            <p:nvPr/>
          </p:nvSpPr>
          <p:spPr>
            <a:xfrm>
              <a:off x="792075" y="3862260"/>
              <a:ext cx="3952050" cy="503086"/>
            </a:xfrm>
            <a:prstGeom prst="roundRect">
              <a:avLst>
                <a:gd name="adj" fmla="val 50000"/>
              </a:avLst>
            </a:prstGeom>
            <a:solidFill>
              <a:srgbClr val="FF3B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E81E3D-D4CD-4020-B2A2-370E2B1B48C6}"/>
                </a:ext>
              </a:extLst>
            </p:cNvPr>
            <p:cNvSpPr/>
            <p:nvPr/>
          </p:nvSpPr>
          <p:spPr>
            <a:xfrm>
              <a:off x="1043975" y="3895212"/>
              <a:ext cx="3528026" cy="422405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The online world is just the same.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B570DCC-D011-4530-A280-D5BA34C18843}"/>
              </a:ext>
            </a:extLst>
          </p:cNvPr>
          <p:cNvSpPr/>
          <p:nvPr/>
        </p:nvSpPr>
        <p:spPr>
          <a:xfrm>
            <a:off x="2784145" y="5174402"/>
            <a:ext cx="3597823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solidFill>
                  <a:schemeClr val="bg1"/>
                </a:solidFill>
              </a:rPr>
              <a:t>If you see, hear or read something online that upsets you then tell a trusted adult straight away.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6301-00B0-46E3-A07E-25B23899DC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84" y="1349817"/>
            <a:ext cx="3002506" cy="21823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7EA60F6-707A-4240-A4A4-2C4ACF00C1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129"/>
          <a:stretch/>
        </p:blipFill>
        <p:spPr>
          <a:xfrm>
            <a:off x="782591" y="3678536"/>
            <a:ext cx="1586606" cy="2734415"/>
          </a:xfrm>
          <a:prstGeom prst="rect">
            <a:avLst/>
          </a:prstGeom>
        </p:spPr>
      </p:pic>
      <p:pic>
        <p:nvPicPr>
          <p:cNvPr id="18" name="Talking Partners">
            <a:extLst>
              <a:ext uri="{FF2B5EF4-FFF2-40B4-BE49-F238E27FC236}">
                <a16:creationId xmlns:a16="http://schemas.microsoft.com/office/drawing/2014/main" id="{B54129A9-B3FF-4016-95F0-A60A26400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385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49D8561F-BDB0-4BC6-A73C-57C89E1BBB34}"/>
              </a:ext>
            </a:extLst>
          </p:cNvPr>
          <p:cNvSpPr/>
          <p:nvPr/>
        </p:nvSpPr>
        <p:spPr>
          <a:xfrm rot="10800000">
            <a:off x="438132" y="5259976"/>
            <a:ext cx="8260577" cy="1152973"/>
          </a:xfrm>
          <a:prstGeom prst="round2SameRect">
            <a:avLst>
              <a:gd name="adj1" fmla="val 9918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Welcome to Our New Animals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609787"/>
            <a:ext cx="763269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altLang="en-US" spc="-60" dirty="0">
                <a:ea typeface="SimSun" panose="02010600030101010101" pitchFamily="2" charset="-122"/>
              </a:rPr>
              <a:t>Two new animals have arrived at SMART zoo: Patty Parrot and Kia Kangaroo.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E81E3D-D4CD-4020-B2A2-370E2B1B48C6}"/>
              </a:ext>
            </a:extLst>
          </p:cNvPr>
          <p:cNvSpPr/>
          <p:nvPr/>
        </p:nvSpPr>
        <p:spPr>
          <a:xfrm>
            <a:off x="760272" y="5608004"/>
            <a:ext cx="4403911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altLang="en-US" b="1" dirty="0">
                <a:solidFill>
                  <a:schemeClr val="bg1"/>
                </a:solidFill>
                <a:ea typeface="SimSun" panose="02010600030101010101" pitchFamily="2" charset="-122"/>
              </a:rPr>
              <a:t>Can you help them to stay safe online?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C393F3-F5B1-41BD-A363-36D9B2003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3" t="1" r="1" b="-3431"/>
          <a:stretch/>
        </p:blipFill>
        <p:spPr>
          <a:xfrm flipH="1">
            <a:off x="5817325" y="2267062"/>
            <a:ext cx="2879913" cy="3825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6A91E4-D117-472F-8923-E08A676F7F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37" y="3089366"/>
            <a:ext cx="2688915" cy="2120627"/>
          </a:xfrm>
          <a:prstGeom prst="rect">
            <a:avLst/>
          </a:prstGeom>
        </p:spPr>
      </p:pic>
      <p:pic>
        <p:nvPicPr>
          <p:cNvPr id="25" name="Group Work">
            <a:extLst>
              <a:ext uri="{FF2B5EF4-FFF2-40B4-BE49-F238E27FC236}">
                <a16:creationId xmlns:a16="http://schemas.microsoft.com/office/drawing/2014/main" id="{3F44D3C8-0757-455A-B3A1-9C436EA004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3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2388E1EE-2447-4F95-A3E3-E0495EBD32EF}"/>
              </a:ext>
            </a:extLst>
          </p:cNvPr>
          <p:cNvSpPr/>
          <p:nvPr/>
        </p:nvSpPr>
        <p:spPr>
          <a:xfrm rot="10800000">
            <a:off x="438133" y="4856288"/>
            <a:ext cx="8260577" cy="1556662"/>
          </a:xfrm>
          <a:prstGeom prst="round2SameRect">
            <a:avLst>
              <a:gd name="adj1" fmla="val 9918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Welcome to Our New Animals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FB682-3386-44EF-879F-3BFF13C18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52" y="1382583"/>
            <a:ext cx="7264372" cy="54482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4A9C286-3398-4FEA-A2A1-43C93C31DD05}"/>
              </a:ext>
            </a:extLst>
          </p:cNvPr>
          <p:cNvGrpSpPr/>
          <p:nvPr/>
        </p:nvGrpSpPr>
        <p:grpSpPr>
          <a:xfrm>
            <a:off x="3184926" y="3290887"/>
            <a:ext cx="4487925" cy="1692261"/>
            <a:chOff x="3078190" y="2593939"/>
            <a:chExt cx="4487925" cy="169226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4B9B98C-0DD6-41D2-91A2-8F879D1F8CCC}"/>
                </a:ext>
              </a:extLst>
            </p:cNvPr>
            <p:cNvSpPr/>
            <p:nvPr/>
          </p:nvSpPr>
          <p:spPr>
            <a:xfrm>
              <a:off x="3078190" y="3485021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C1EC303-A76A-4C8A-A5E4-F9EB142C796F}"/>
                </a:ext>
              </a:extLst>
            </p:cNvPr>
            <p:cNvGrpSpPr/>
            <p:nvPr/>
          </p:nvGrpSpPr>
          <p:grpSpPr>
            <a:xfrm>
              <a:off x="3082527" y="2593939"/>
              <a:ext cx="4483588" cy="1692261"/>
              <a:chOff x="3082527" y="2593939"/>
              <a:chExt cx="4483588" cy="169226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BEDF454-BA46-41B1-992F-C586DC3BE4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82527" y="3488848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F0A971F-7782-4ABB-B1EE-DB9241710DC9}"/>
                  </a:ext>
                </a:extLst>
              </p:cNvPr>
              <p:cNvGrpSpPr/>
              <p:nvPr/>
            </p:nvGrpSpPr>
            <p:grpSpPr>
              <a:xfrm>
                <a:off x="3896853" y="2593939"/>
                <a:ext cx="3669262" cy="1692261"/>
                <a:chOff x="3896853" y="2593939"/>
                <a:chExt cx="3669262" cy="1692261"/>
              </a:xfrm>
            </p:grpSpPr>
            <p:sp>
              <p:nvSpPr>
                <p:cNvPr id="18" name="Speech Bubble: Rectangle with Corners Rounded 17">
                  <a:extLst>
                    <a:ext uri="{FF2B5EF4-FFF2-40B4-BE49-F238E27FC236}">
                      <a16:creationId xmlns:a16="http://schemas.microsoft.com/office/drawing/2014/main" id="{CF3BC7A0-F156-4BE9-8067-1255950BF8A6}"/>
                    </a:ext>
                  </a:extLst>
                </p:cNvPr>
                <p:cNvSpPr/>
                <p:nvPr/>
              </p:nvSpPr>
              <p:spPr>
                <a:xfrm>
                  <a:off x="3896853" y="2593939"/>
                  <a:ext cx="3669262" cy="1692261"/>
                </a:xfrm>
                <a:prstGeom prst="wedgeRoundRectCallout">
                  <a:avLst>
                    <a:gd name="adj1" fmla="val -53659"/>
                    <a:gd name="adj2" fmla="val 2443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8EFAF482-1738-49D3-AD4C-CE6B32A9E454}"/>
                    </a:ext>
                  </a:extLst>
                </p:cNvPr>
                <p:cNvSpPr/>
                <p:nvPr/>
              </p:nvSpPr>
              <p:spPr>
                <a:xfrm>
                  <a:off x="4069496" y="2659809"/>
                  <a:ext cx="3353152" cy="153040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b="1" dirty="0"/>
                    <a:t>@</a:t>
                  </a:r>
                  <a:r>
                    <a:rPr lang="en-GB" altLang="en-US" b="1" dirty="0" err="1"/>
                    <a:t>CreepyCroc</a:t>
                  </a:r>
                  <a:r>
                    <a:rPr lang="en-GB" altLang="en-US" b="1" dirty="0"/>
                    <a:t>: </a:t>
                  </a:r>
                  <a:r>
                    <a:rPr lang="en-GB" altLang="en-US" dirty="0"/>
                    <a:t>Hi there. I heard you are new in town. I can show you around! Just tell me your address and I can come and meet you.</a:t>
                  </a:r>
                </a:p>
              </p:txBody>
            </p:sp>
          </p:grp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199CC34-C5CE-4C4C-8D83-E086E810B652}"/>
              </a:ext>
            </a:extLst>
          </p:cNvPr>
          <p:cNvGrpSpPr/>
          <p:nvPr/>
        </p:nvGrpSpPr>
        <p:grpSpPr>
          <a:xfrm>
            <a:off x="3046715" y="2297135"/>
            <a:ext cx="152045" cy="261610"/>
            <a:chOff x="3046715" y="2338325"/>
            <a:chExt cx="152045" cy="26161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D5D993-FE03-4B9E-B83E-7A7F7E79BB6A}"/>
                </a:ext>
              </a:extLst>
            </p:cNvPr>
            <p:cNvSpPr/>
            <p:nvPr/>
          </p:nvSpPr>
          <p:spPr>
            <a:xfrm>
              <a:off x="3100903" y="2380926"/>
              <a:ext cx="97857" cy="978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579CA0-C481-4081-9CB6-0FBF3A3526B6}"/>
                </a:ext>
              </a:extLst>
            </p:cNvPr>
            <p:cNvSpPr txBox="1"/>
            <p:nvPr/>
          </p:nvSpPr>
          <p:spPr>
            <a:xfrm>
              <a:off x="3046715" y="2338325"/>
              <a:ext cx="1447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0076B0"/>
                  </a:solidFill>
                </a:rPr>
                <a:t>“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7FA92A-71E3-49F0-91C0-770DCFF0C08C}"/>
              </a:ext>
            </a:extLst>
          </p:cNvPr>
          <p:cNvGrpSpPr/>
          <p:nvPr/>
        </p:nvGrpSpPr>
        <p:grpSpPr>
          <a:xfrm>
            <a:off x="755650" y="1433196"/>
            <a:ext cx="2467609" cy="757010"/>
            <a:chOff x="-59690" y="341183"/>
            <a:chExt cx="2467609" cy="75701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8ADB5354-CBCA-49AA-8BE3-6DD3015AE3F3}"/>
                </a:ext>
              </a:extLst>
            </p:cNvPr>
            <p:cNvSpPr/>
            <p:nvPr/>
          </p:nvSpPr>
          <p:spPr>
            <a:xfrm>
              <a:off x="-59690" y="341183"/>
              <a:ext cx="2467609" cy="757010"/>
            </a:xfrm>
            <a:prstGeom prst="wedgeRoundRectCallout">
              <a:avLst>
                <a:gd name="adj1" fmla="val 42649"/>
                <a:gd name="adj2" fmla="val 7437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60FDA2-C025-4FFD-A992-A1076E4DFAFA}"/>
                </a:ext>
              </a:extLst>
            </p:cNvPr>
            <p:cNvSpPr/>
            <p:nvPr/>
          </p:nvSpPr>
          <p:spPr>
            <a:xfrm>
              <a:off x="53340" y="364661"/>
              <a:ext cx="2240693" cy="699404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lvl="0">
                <a:spcBef>
                  <a:spcPct val="0"/>
                </a:spcBef>
              </a:pPr>
              <a:r>
                <a:rPr lang="en-GB" altLang="en-US" dirty="0">
                  <a:ea typeface="SimSun" panose="02010600030101010101" pitchFamily="2" charset="-122"/>
                </a:rPr>
                <a:t>Patty Parrot has received this message. 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2A6A91E4-D117-472F-8923-E08A676F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2987041"/>
            <a:ext cx="2556405" cy="2016122"/>
          </a:xfrm>
          <a:prstGeom prst="rect">
            <a:avLst/>
          </a:prstGeom>
        </p:spPr>
      </p:pic>
      <p:pic>
        <p:nvPicPr>
          <p:cNvPr id="25" name="Group Work">
            <a:extLst>
              <a:ext uri="{FF2B5EF4-FFF2-40B4-BE49-F238E27FC236}">
                <a16:creationId xmlns:a16="http://schemas.microsoft.com/office/drawing/2014/main" id="{3F44D3C8-0757-455A-B3A1-9C436EA004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2388E1EE-2447-4F95-A3E3-E0495EBD32EF}"/>
              </a:ext>
            </a:extLst>
          </p:cNvPr>
          <p:cNvSpPr/>
          <p:nvPr/>
        </p:nvSpPr>
        <p:spPr>
          <a:xfrm rot="10800000">
            <a:off x="438133" y="4856288"/>
            <a:ext cx="8260577" cy="1556662"/>
          </a:xfrm>
          <a:prstGeom prst="round2SameRect">
            <a:avLst>
              <a:gd name="adj1" fmla="val 9918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Welcome to Our New Animals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799162" y="1148394"/>
            <a:ext cx="3189805" cy="228060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200000"/>
              </a:lnSpc>
            </a:pPr>
            <a:r>
              <a:rPr lang="en-GB" altLang="en-US" dirty="0"/>
              <a:t>Talk to your group.</a:t>
            </a:r>
          </a:p>
          <a:p>
            <a:pPr lvl="0">
              <a:lnSpc>
                <a:spcPct val="200000"/>
              </a:lnSpc>
            </a:pPr>
            <a:r>
              <a:rPr lang="en-GB" altLang="en-US" dirty="0"/>
              <a:t>Is the message safe?</a:t>
            </a:r>
          </a:p>
          <a:p>
            <a:pPr lvl="0">
              <a:lnSpc>
                <a:spcPct val="200000"/>
              </a:lnSpc>
            </a:pPr>
            <a:r>
              <a:rPr lang="en-GB" altLang="en-US" dirty="0"/>
              <a:t>What should Patty Parrot do?</a:t>
            </a:r>
          </a:p>
          <a:p>
            <a:pPr lvl="0">
              <a:lnSpc>
                <a:spcPct val="200000"/>
              </a:lnSpc>
            </a:pPr>
            <a:r>
              <a:rPr lang="en-GB" altLang="en-US" dirty="0"/>
              <a:t>Remember the SMART rules!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4C523-6333-4154-92DD-337CAC162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33" y="1522928"/>
            <a:ext cx="3220820" cy="4555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DD1C1-D662-4207-9086-75AA38335C22}"/>
              </a:ext>
            </a:extLst>
          </p:cNvPr>
          <p:cNvGrpSpPr/>
          <p:nvPr/>
        </p:nvGrpSpPr>
        <p:grpSpPr>
          <a:xfrm>
            <a:off x="2336017" y="3608172"/>
            <a:ext cx="2406285" cy="2506618"/>
            <a:chOff x="1848937" y="3768992"/>
            <a:chExt cx="2406285" cy="250661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134767F-A714-4975-ACC1-85CD70DB37E6}"/>
                </a:ext>
              </a:extLst>
            </p:cNvPr>
            <p:cNvSpPr/>
            <p:nvPr/>
          </p:nvSpPr>
          <p:spPr>
            <a:xfrm>
              <a:off x="1848937" y="3768992"/>
              <a:ext cx="2195841" cy="2506618"/>
            </a:xfrm>
            <a:prstGeom prst="roundRect">
              <a:avLst>
                <a:gd name="adj" fmla="val 10262"/>
              </a:avLst>
            </a:prstGeom>
            <a:solidFill>
              <a:srgbClr val="46A1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F2D4D6F-6592-474F-B8C2-87D970F1C398}"/>
                </a:ext>
              </a:extLst>
            </p:cNvPr>
            <p:cNvSpPr/>
            <p:nvPr/>
          </p:nvSpPr>
          <p:spPr>
            <a:xfrm>
              <a:off x="2155675" y="3919552"/>
              <a:ext cx="2099547" cy="222918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S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 is for </a:t>
              </a: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Safe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M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 is for </a:t>
              </a: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Meet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A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 is for </a:t>
              </a: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Accept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R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 is for </a:t>
              </a: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Reliable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T</a:t>
              </a:r>
              <a:r>
                <a:rPr lang="en-GB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 is for </a:t>
              </a:r>
              <a:r>
                <a:rPr lang="en-GB" b="1" dirty="0">
                  <a:solidFill>
                    <a:schemeClr val="bg1"/>
                  </a:solidFill>
                  <a:latin typeface="Twinkl" pitchFamily="2" charset="0"/>
                  <a:ea typeface="Calibri" panose="020F0502020204030204" pitchFamily="34" charset="0"/>
                </a:rPr>
                <a:t>Tell</a:t>
              </a:r>
              <a:endParaRPr lang="en-GB" dirty="0">
                <a:solidFill>
                  <a:schemeClr val="bg1"/>
                </a:solidFill>
                <a:ea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908A0F5-2B37-4A77-80BB-9E4C2E5F0E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129"/>
          <a:stretch/>
        </p:blipFill>
        <p:spPr>
          <a:xfrm>
            <a:off x="807305" y="3678536"/>
            <a:ext cx="1586606" cy="2734415"/>
          </a:xfrm>
          <a:prstGeom prst="rect">
            <a:avLst/>
          </a:prstGeom>
        </p:spPr>
      </p:pic>
      <p:pic>
        <p:nvPicPr>
          <p:cNvPr id="12" name="Group Work">
            <a:extLst>
              <a:ext uri="{FF2B5EF4-FFF2-40B4-BE49-F238E27FC236}">
                <a16:creationId xmlns:a16="http://schemas.microsoft.com/office/drawing/2014/main" id="{7F68266D-4260-4210-84E9-945F9488C7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120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5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6" y="5321643"/>
            <a:ext cx="8260577" cy="1097210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Are You SMART Enough?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3589C5-209A-4461-90CF-8F9B54A51E1A}"/>
              </a:ext>
            </a:extLst>
          </p:cNvPr>
          <p:cNvGrpSpPr/>
          <p:nvPr/>
        </p:nvGrpSpPr>
        <p:grpSpPr>
          <a:xfrm>
            <a:off x="457198" y="5654922"/>
            <a:ext cx="8229604" cy="503086"/>
            <a:chOff x="755650" y="1336681"/>
            <a:chExt cx="7632700" cy="503086"/>
          </a:xfrm>
          <a:solidFill>
            <a:srgbClr val="46A1DA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2C56CC4-6430-4E13-9637-5A7BF80DC85E}"/>
                </a:ext>
              </a:extLst>
            </p:cNvPr>
            <p:cNvSpPr/>
            <p:nvPr/>
          </p:nvSpPr>
          <p:spPr>
            <a:xfrm>
              <a:off x="1082496" y="1336681"/>
              <a:ext cx="6969476" cy="5030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790120-A14C-4E62-A054-949079A3133E}"/>
                </a:ext>
              </a:extLst>
            </p:cNvPr>
            <p:cNvSpPr/>
            <p:nvPr/>
          </p:nvSpPr>
          <p:spPr>
            <a:xfrm>
              <a:off x="755650" y="1373967"/>
              <a:ext cx="7632700" cy="422405"/>
            </a:xfrm>
            <a:prstGeom prst="rect">
              <a:avLst/>
            </a:prstGeom>
            <a:noFill/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Can you explain what each word means?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C872037-3B4A-4AF9-A4FE-3612393611C8}"/>
              </a:ext>
            </a:extLst>
          </p:cNvPr>
          <p:cNvSpPr/>
          <p:nvPr/>
        </p:nvSpPr>
        <p:spPr>
          <a:xfrm>
            <a:off x="2344657" y="1334647"/>
            <a:ext cx="444441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Can you remember what each letter is for?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3E9AD03-DC5A-4FC3-9A9B-26B291739FCB}"/>
              </a:ext>
            </a:extLst>
          </p:cNvPr>
          <p:cNvSpPr/>
          <p:nvPr/>
        </p:nvSpPr>
        <p:spPr>
          <a:xfrm>
            <a:off x="3432064" y="1671068"/>
            <a:ext cx="2727436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b="1" dirty="0"/>
              <a:t>S</a:t>
            </a:r>
            <a:endParaRPr lang="en-GB" sz="48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E4CDA51-4E69-49F3-827E-C611D2928902}"/>
              </a:ext>
            </a:extLst>
          </p:cNvPr>
          <p:cNvSpPr/>
          <p:nvPr/>
        </p:nvSpPr>
        <p:spPr>
          <a:xfrm>
            <a:off x="3349684" y="2322890"/>
            <a:ext cx="1955490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b="1" dirty="0"/>
              <a:t>M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9795D5-B637-4644-85FA-01F1F5459258}"/>
              </a:ext>
            </a:extLst>
          </p:cNvPr>
          <p:cNvSpPr/>
          <p:nvPr/>
        </p:nvSpPr>
        <p:spPr>
          <a:xfrm>
            <a:off x="3374398" y="2970104"/>
            <a:ext cx="2532138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b="1" dirty="0"/>
              <a:t>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B9879-DB90-47A7-A11C-DD8153451D82}"/>
              </a:ext>
            </a:extLst>
          </p:cNvPr>
          <p:cNvSpPr/>
          <p:nvPr/>
        </p:nvSpPr>
        <p:spPr>
          <a:xfrm>
            <a:off x="3374398" y="3647914"/>
            <a:ext cx="3528917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b="1" dirty="0"/>
              <a:t>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82FA74-4F1E-4EC6-BF89-7368A9BD87AF}"/>
              </a:ext>
            </a:extLst>
          </p:cNvPr>
          <p:cNvSpPr/>
          <p:nvPr/>
        </p:nvSpPr>
        <p:spPr>
          <a:xfrm>
            <a:off x="3399112" y="4346280"/>
            <a:ext cx="2803987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b="1" dirty="0"/>
              <a:t>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2044407-1EFF-4E3D-87F8-D430235AE024}"/>
              </a:ext>
            </a:extLst>
          </p:cNvPr>
          <p:cNvSpPr/>
          <p:nvPr/>
        </p:nvSpPr>
        <p:spPr>
          <a:xfrm>
            <a:off x="3829726" y="1654592"/>
            <a:ext cx="1589007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spc="300" dirty="0" err="1"/>
              <a:t>afe</a:t>
            </a:r>
            <a:endParaRPr lang="en-GB" sz="4800" spc="3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51850F3-95EB-4164-B990-F09635491415}"/>
              </a:ext>
            </a:extLst>
          </p:cNvPr>
          <p:cNvSpPr/>
          <p:nvPr/>
        </p:nvSpPr>
        <p:spPr>
          <a:xfrm>
            <a:off x="3856932" y="2306414"/>
            <a:ext cx="1955490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spc="300" dirty="0" err="1"/>
              <a:t>eet</a:t>
            </a:r>
            <a:endParaRPr lang="en-GB" sz="4800" spc="3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7329CE7-2AB1-4439-B2C2-63658AFC46C8}"/>
              </a:ext>
            </a:extLst>
          </p:cNvPr>
          <p:cNvSpPr/>
          <p:nvPr/>
        </p:nvSpPr>
        <p:spPr>
          <a:xfrm>
            <a:off x="3803124" y="2953628"/>
            <a:ext cx="2532138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dirty="0" err="1"/>
              <a:t>ccept</a:t>
            </a:r>
            <a:endParaRPr lang="en-GB" sz="4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8B0962-800F-4E29-BD0E-2DAB9CD124BF}"/>
              </a:ext>
            </a:extLst>
          </p:cNvPr>
          <p:cNvSpPr/>
          <p:nvPr/>
        </p:nvSpPr>
        <p:spPr>
          <a:xfrm>
            <a:off x="3803124" y="3631438"/>
            <a:ext cx="3528917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spc="300" dirty="0" err="1"/>
              <a:t>eliable</a:t>
            </a:r>
            <a:endParaRPr lang="en-GB" sz="4800" spc="3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FDBB4F-0E3A-406E-9D06-47E3C3F26C67}"/>
              </a:ext>
            </a:extLst>
          </p:cNvPr>
          <p:cNvSpPr/>
          <p:nvPr/>
        </p:nvSpPr>
        <p:spPr>
          <a:xfrm>
            <a:off x="3786648" y="4329804"/>
            <a:ext cx="2803987" cy="88407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4800" spc="300" dirty="0"/>
              <a:t>ell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B3D501-553C-4BED-95AA-26084A406C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22537" b="-6951"/>
          <a:stretch/>
        </p:blipFill>
        <p:spPr>
          <a:xfrm>
            <a:off x="1713422" y="1888290"/>
            <a:ext cx="1588398" cy="3861722"/>
          </a:xfrm>
          <a:prstGeom prst="rect">
            <a:avLst/>
          </a:prstGeom>
        </p:spPr>
      </p:pic>
      <p:pic>
        <p:nvPicPr>
          <p:cNvPr id="20" name="Whole Class">
            <a:extLst>
              <a:ext uri="{FF2B5EF4-FFF2-40B4-BE49-F238E27FC236}">
                <a16:creationId xmlns:a16="http://schemas.microsoft.com/office/drawing/2014/main" id="{01BAB292-8FEC-4573-BB7E-5482C502B4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1" y="612000"/>
            <a:ext cx="1238498" cy="86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D9D1DE-3CCE-40C6-871A-268D11402967}"/>
              </a:ext>
            </a:extLst>
          </p:cNvPr>
          <p:cNvGrpSpPr/>
          <p:nvPr/>
        </p:nvGrpSpPr>
        <p:grpSpPr>
          <a:xfrm>
            <a:off x="3876674" y="2333625"/>
            <a:ext cx="814387" cy="50800"/>
            <a:chOff x="3889375" y="2333625"/>
            <a:chExt cx="814387" cy="508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CDA0F52-BCD9-4542-ADD5-0B4E3AD31D65}"/>
                </a:ext>
              </a:extLst>
            </p:cNvPr>
            <p:cNvSpPr/>
            <p:nvPr/>
          </p:nvSpPr>
          <p:spPr>
            <a:xfrm>
              <a:off x="388937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3A9E449-A5AC-4819-9803-56B842A6485A}"/>
                </a:ext>
              </a:extLst>
            </p:cNvPr>
            <p:cNvSpPr/>
            <p:nvPr/>
          </p:nvSpPr>
          <p:spPr>
            <a:xfrm>
              <a:off x="4182269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094A06B-90E3-4D8B-B42B-9C58B37C2F60}"/>
                </a:ext>
              </a:extLst>
            </p:cNvPr>
            <p:cNvSpPr/>
            <p:nvPr/>
          </p:nvSpPr>
          <p:spPr>
            <a:xfrm>
              <a:off x="4475162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DF7C6AE-E231-4E5B-860B-BEF829525530}"/>
              </a:ext>
            </a:extLst>
          </p:cNvPr>
          <p:cNvGrpSpPr/>
          <p:nvPr/>
        </p:nvGrpSpPr>
        <p:grpSpPr>
          <a:xfrm>
            <a:off x="3876674" y="3645693"/>
            <a:ext cx="1357314" cy="50800"/>
            <a:chOff x="3889375" y="2333625"/>
            <a:chExt cx="1357314" cy="5080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5E8002-D043-419D-ABEE-0279BB598FD3}"/>
                </a:ext>
              </a:extLst>
            </p:cNvPr>
            <p:cNvSpPr/>
            <p:nvPr/>
          </p:nvSpPr>
          <p:spPr>
            <a:xfrm>
              <a:off x="388937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9D5A32C-D04C-43F4-8D78-43D990BC26E9}"/>
                </a:ext>
              </a:extLst>
            </p:cNvPr>
            <p:cNvSpPr/>
            <p:nvPr/>
          </p:nvSpPr>
          <p:spPr>
            <a:xfrm>
              <a:off x="4170363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7F66007-3607-4490-AAB3-DBB942481238}"/>
                </a:ext>
              </a:extLst>
            </p:cNvPr>
            <p:cNvSpPr/>
            <p:nvPr/>
          </p:nvSpPr>
          <p:spPr>
            <a:xfrm>
              <a:off x="4460876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040736A-1785-44D8-BB54-E30E016A11E6}"/>
                </a:ext>
              </a:extLst>
            </p:cNvPr>
            <p:cNvSpPr/>
            <p:nvPr/>
          </p:nvSpPr>
          <p:spPr>
            <a:xfrm>
              <a:off x="4729957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F194469-17D6-4DBC-B858-2DB9C1EEC71A}"/>
                </a:ext>
              </a:extLst>
            </p:cNvPr>
            <p:cNvSpPr/>
            <p:nvPr/>
          </p:nvSpPr>
          <p:spPr>
            <a:xfrm>
              <a:off x="5018089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C34A708-579D-4E72-8D43-6F10DEAB0E39}"/>
              </a:ext>
            </a:extLst>
          </p:cNvPr>
          <p:cNvGrpSpPr/>
          <p:nvPr/>
        </p:nvGrpSpPr>
        <p:grpSpPr>
          <a:xfrm>
            <a:off x="3863974" y="4321968"/>
            <a:ext cx="1950245" cy="50800"/>
            <a:chOff x="3889375" y="2333625"/>
            <a:chExt cx="1950245" cy="5080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04AD7C8-A82A-404E-928B-B214FDEF3742}"/>
                </a:ext>
              </a:extLst>
            </p:cNvPr>
            <p:cNvSpPr/>
            <p:nvPr/>
          </p:nvSpPr>
          <p:spPr>
            <a:xfrm>
              <a:off x="388937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69FBD7-C352-4F42-8EBB-F897F8973B39}"/>
                </a:ext>
              </a:extLst>
            </p:cNvPr>
            <p:cNvSpPr/>
            <p:nvPr/>
          </p:nvSpPr>
          <p:spPr>
            <a:xfrm>
              <a:off x="4176316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1E347E0-449D-455D-B561-638337C499E9}"/>
                </a:ext>
              </a:extLst>
            </p:cNvPr>
            <p:cNvSpPr/>
            <p:nvPr/>
          </p:nvSpPr>
          <p:spPr>
            <a:xfrm>
              <a:off x="4463257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E1D1A6A-FD73-4076-BA19-5483267644C7}"/>
                </a:ext>
              </a:extLst>
            </p:cNvPr>
            <p:cNvSpPr/>
            <p:nvPr/>
          </p:nvSpPr>
          <p:spPr>
            <a:xfrm>
              <a:off x="4750198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5FAD27C-3E14-4146-ACBC-FF76D7E14F4B}"/>
                </a:ext>
              </a:extLst>
            </p:cNvPr>
            <p:cNvSpPr/>
            <p:nvPr/>
          </p:nvSpPr>
          <p:spPr>
            <a:xfrm>
              <a:off x="5037139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B8924A3-C957-4DD1-8EDE-DA5C2DD0BB69}"/>
                </a:ext>
              </a:extLst>
            </p:cNvPr>
            <p:cNvSpPr/>
            <p:nvPr/>
          </p:nvSpPr>
          <p:spPr>
            <a:xfrm>
              <a:off x="5324080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6B909AC-F1E7-400B-A9E1-682825AD095D}"/>
                </a:ext>
              </a:extLst>
            </p:cNvPr>
            <p:cNvSpPr/>
            <p:nvPr/>
          </p:nvSpPr>
          <p:spPr>
            <a:xfrm>
              <a:off x="5611020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E2AE067-BD47-4C01-B03C-0CCF0EAFA11A}"/>
              </a:ext>
            </a:extLst>
          </p:cNvPr>
          <p:cNvGrpSpPr/>
          <p:nvPr/>
        </p:nvGrpSpPr>
        <p:grpSpPr>
          <a:xfrm>
            <a:off x="3876674" y="5026818"/>
            <a:ext cx="773910" cy="50800"/>
            <a:chOff x="3889375" y="2333625"/>
            <a:chExt cx="773910" cy="50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E0FA6A3-88AE-471D-89BF-DAE140A97736}"/>
                </a:ext>
              </a:extLst>
            </p:cNvPr>
            <p:cNvSpPr/>
            <p:nvPr/>
          </p:nvSpPr>
          <p:spPr>
            <a:xfrm>
              <a:off x="388937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DF831EE-72C6-4560-A852-4D8CF008E636}"/>
                </a:ext>
              </a:extLst>
            </p:cNvPr>
            <p:cNvSpPr/>
            <p:nvPr/>
          </p:nvSpPr>
          <p:spPr>
            <a:xfrm>
              <a:off x="4162030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BF7F35E-BE90-4ED5-96C4-672379FC7518}"/>
                </a:ext>
              </a:extLst>
            </p:cNvPr>
            <p:cNvSpPr/>
            <p:nvPr/>
          </p:nvSpPr>
          <p:spPr>
            <a:xfrm>
              <a:off x="443468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0E1061F-8F32-40E1-B7D6-DAA323EFCB50}"/>
              </a:ext>
            </a:extLst>
          </p:cNvPr>
          <p:cNvGrpSpPr/>
          <p:nvPr/>
        </p:nvGrpSpPr>
        <p:grpSpPr>
          <a:xfrm>
            <a:off x="3876674" y="3000375"/>
            <a:ext cx="814387" cy="50800"/>
            <a:chOff x="3889375" y="2333625"/>
            <a:chExt cx="814387" cy="50800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2712DDE-5AEF-4F41-9B4A-3A0A522A8080}"/>
                </a:ext>
              </a:extLst>
            </p:cNvPr>
            <p:cNvSpPr/>
            <p:nvPr/>
          </p:nvSpPr>
          <p:spPr>
            <a:xfrm>
              <a:off x="3889375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760F4F9-0B21-4B24-805C-125D3B541E93}"/>
                </a:ext>
              </a:extLst>
            </p:cNvPr>
            <p:cNvSpPr/>
            <p:nvPr/>
          </p:nvSpPr>
          <p:spPr>
            <a:xfrm>
              <a:off x="4182269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7E6170C-5E7A-4546-9160-2905F47BC40E}"/>
                </a:ext>
              </a:extLst>
            </p:cNvPr>
            <p:cNvSpPr/>
            <p:nvPr/>
          </p:nvSpPr>
          <p:spPr>
            <a:xfrm>
              <a:off x="4475162" y="2333625"/>
              <a:ext cx="228600" cy="50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02697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38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understand how to communicate safely online.</a:t>
            </a:r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57977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explain what each letter of SMART stands for.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spot when something online might not be safe.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explain what to do if something online is not safe or upsets me.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make links between the offline and online world.</a:t>
            </a:r>
            <a:endParaRPr lang="en-GB" altLang="en-US" dirty="0">
              <a:solidFill>
                <a:schemeClr val="tx1"/>
              </a:solidFill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C546C1-AB34-4FFB-B93E-1BA27C2C0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710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0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 understand how to communicate safely online.</a:t>
            </a:r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57977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explain what each letter of SMART stands for.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spot when something online might not be safe.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explain what to do if something online is not safe or upsets me.</a:t>
            </a:r>
            <a:endParaRPr lang="en-GB" dirty="0">
              <a:latin typeface="+mn-lt"/>
            </a:endParaRPr>
          </a:p>
          <a:p>
            <a:pPr>
              <a:lnSpc>
                <a:spcPct val="100000"/>
              </a:lnSpc>
            </a:pPr>
            <a:r>
              <a:rPr lang="en-US" dirty="0">
                <a:latin typeface="+mn-lt"/>
              </a:rPr>
              <a:t>I can make links between the offline and online world.</a:t>
            </a:r>
            <a:endParaRPr lang="en-GB" altLang="en-US" dirty="0">
              <a:solidFill>
                <a:schemeClr val="tx1"/>
              </a:solidFill>
              <a:latin typeface="+mn-lt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573B19F6-4C20-4068-BD07-5EDD9F071374}"/>
              </a:ext>
            </a:extLst>
          </p:cNvPr>
          <p:cNvSpPr/>
          <p:nvPr/>
        </p:nvSpPr>
        <p:spPr>
          <a:xfrm rot="10800000">
            <a:off x="446367" y="5006696"/>
            <a:ext cx="8260577" cy="1406254"/>
          </a:xfrm>
          <a:prstGeom prst="round2SameRect">
            <a:avLst>
              <a:gd name="adj1" fmla="val 10139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SMART Zoo</a:t>
            </a:r>
          </a:p>
        </p:txBody>
      </p:sp>
      <p:sp>
        <p:nvSpPr>
          <p:cNvPr id="5" name="Rectangle 4"/>
          <p:cNvSpPr/>
          <p:nvPr/>
        </p:nvSpPr>
        <p:spPr>
          <a:xfrm>
            <a:off x="768523" y="133021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dirty="0"/>
              <a:t>Welcome to SMART Zoo. This zoo is very special because all the animals love to go online and use the Internet!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DF9DDE-E6A0-46F6-A5A1-8D14AB3D620B}"/>
              </a:ext>
            </a:extLst>
          </p:cNvPr>
          <p:cNvGrpSpPr/>
          <p:nvPr/>
        </p:nvGrpSpPr>
        <p:grpSpPr>
          <a:xfrm>
            <a:off x="768523" y="2063932"/>
            <a:ext cx="3899271" cy="1097279"/>
            <a:chOff x="768523" y="2063932"/>
            <a:chExt cx="3899271" cy="109727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42C0F86-4E91-4F50-83B4-D12E0C6AC4A3}"/>
                </a:ext>
              </a:extLst>
            </p:cNvPr>
            <p:cNvSpPr/>
            <p:nvPr/>
          </p:nvSpPr>
          <p:spPr>
            <a:xfrm>
              <a:off x="768523" y="2063932"/>
              <a:ext cx="3899271" cy="1097279"/>
            </a:xfrm>
            <a:prstGeom prst="roundRect">
              <a:avLst>
                <a:gd name="adj" fmla="val 10262"/>
              </a:avLst>
            </a:prstGeom>
            <a:solidFill>
              <a:srgbClr val="46A1DA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E81E3D-D4CD-4020-B2A2-370E2B1B48C6}"/>
                </a:ext>
              </a:extLst>
            </p:cNvPr>
            <p:cNvSpPr/>
            <p:nvPr/>
          </p:nvSpPr>
          <p:spPr>
            <a:xfrm>
              <a:off x="914052" y="2112756"/>
              <a:ext cx="3649239" cy="976403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  <a:sym typeface="+mn-ea"/>
                </a:rPr>
                <a:t>This is Spud Smart. He's the zookeeper and it’s his job to remind all the animals to stay safe online. </a:t>
              </a: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B570DCC-D011-4530-A280-D5BA34C18843}"/>
              </a:ext>
            </a:extLst>
          </p:cNvPr>
          <p:cNvSpPr/>
          <p:nvPr/>
        </p:nvSpPr>
        <p:spPr>
          <a:xfrm>
            <a:off x="2738040" y="5514746"/>
            <a:ext cx="5650310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sz="2000" b="1" dirty="0">
                <a:solidFill>
                  <a:schemeClr val="bg1"/>
                </a:solidFill>
              </a:rPr>
              <a:t>To do this, Spud follows the SMART rules.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F32FD1-A296-4C85-B3BA-FD2162CDE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8129"/>
          <a:stretch/>
        </p:blipFill>
        <p:spPr>
          <a:xfrm>
            <a:off x="864971" y="3678536"/>
            <a:ext cx="1586606" cy="2734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E8EE49-10EC-4291-A33E-34814B794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065" y="2368523"/>
            <a:ext cx="4678641" cy="273441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D7C2FB-E19C-4330-A612-2734C2FCC074}"/>
              </a:ext>
            </a:extLst>
          </p:cNvPr>
          <p:cNvCxnSpPr/>
          <p:nvPr/>
        </p:nvCxnSpPr>
        <p:spPr>
          <a:xfrm>
            <a:off x="1820091" y="3230880"/>
            <a:ext cx="0" cy="330926"/>
          </a:xfrm>
          <a:prstGeom prst="straightConnector1">
            <a:avLst/>
          </a:prstGeom>
          <a:ln w="76200">
            <a:solidFill>
              <a:srgbClr val="18A0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9" y="4847609"/>
            <a:ext cx="8260577" cy="1571245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S for Safe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B6BF-7BFD-4EA4-A020-B361BF23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4" y="663885"/>
            <a:ext cx="7433564" cy="5575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E29B6-8F6D-4774-8DBA-581645D5E3A2}"/>
              </a:ext>
            </a:extLst>
          </p:cNvPr>
          <p:cNvSpPr/>
          <p:nvPr/>
        </p:nvSpPr>
        <p:spPr>
          <a:xfrm>
            <a:off x="3113781" y="4835471"/>
            <a:ext cx="2361984" cy="39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08F33-6ADA-45EB-A6CD-6305184557F1}"/>
              </a:ext>
            </a:extLst>
          </p:cNvPr>
          <p:cNvSpPr/>
          <p:nvPr/>
        </p:nvSpPr>
        <p:spPr>
          <a:xfrm>
            <a:off x="3128074" y="4728204"/>
            <a:ext cx="2703092" cy="59023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600" b="1" dirty="0"/>
              <a:t>S is for Safe</a:t>
            </a:r>
            <a:endParaRPr lang="en-GB" altLang="en-US" sz="26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AEE95-EDB8-49D6-8CFD-438050DB71EE}"/>
              </a:ext>
            </a:extLst>
          </p:cNvPr>
          <p:cNvGrpSpPr/>
          <p:nvPr/>
        </p:nvGrpSpPr>
        <p:grpSpPr>
          <a:xfrm>
            <a:off x="3077956" y="2585700"/>
            <a:ext cx="4488159" cy="634472"/>
            <a:chOff x="3077956" y="2651604"/>
            <a:chExt cx="4488159" cy="63447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6737E3-2CDF-48F9-B167-7525F6DC5962}"/>
                </a:ext>
              </a:extLst>
            </p:cNvPr>
            <p:cNvSpPr/>
            <p:nvPr/>
          </p:nvSpPr>
          <p:spPr>
            <a:xfrm>
              <a:off x="3078190" y="2694985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A61264-6655-4996-8F80-AA132113F7B5}"/>
                </a:ext>
              </a:extLst>
            </p:cNvPr>
            <p:cNvGrpSpPr/>
            <p:nvPr/>
          </p:nvGrpSpPr>
          <p:grpSpPr>
            <a:xfrm>
              <a:off x="3077956" y="2651604"/>
              <a:ext cx="4488159" cy="633026"/>
              <a:chOff x="3077956" y="2651604"/>
              <a:chExt cx="4488159" cy="63302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4720B1-705D-4B9A-9EE5-1EC0C3A8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77956" y="2697366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C2F29-1DDB-47F8-9572-23E6A5C80F60}"/>
                  </a:ext>
                </a:extLst>
              </p:cNvPr>
              <p:cNvGrpSpPr/>
              <p:nvPr/>
            </p:nvGrpSpPr>
            <p:grpSpPr>
              <a:xfrm>
                <a:off x="3840649" y="2651604"/>
                <a:ext cx="3725466" cy="559253"/>
                <a:chOff x="3840649" y="2651604"/>
                <a:chExt cx="3725466" cy="559253"/>
              </a:xfrm>
            </p:grpSpPr>
            <p:sp>
              <p:nvSpPr>
                <p:cNvPr id="16" name="Speech Bubble: Rectangle with Corners Rounded 15">
                  <a:extLst>
                    <a:ext uri="{FF2B5EF4-FFF2-40B4-BE49-F238E27FC236}">
                      <a16:creationId xmlns:a16="http://schemas.microsoft.com/office/drawing/2014/main" id="{AB35C881-B08A-4263-810B-AF963637BCC2}"/>
                    </a:ext>
                  </a:extLst>
                </p:cNvPr>
                <p:cNvSpPr/>
                <p:nvPr/>
              </p:nvSpPr>
              <p:spPr>
                <a:xfrm>
                  <a:off x="3840649" y="2651604"/>
                  <a:ext cx="3620128" cy="559253"/>
                </a:xfrm>
                <a:prstGeom prst="wedgeRoundRectCallout">
                  <a:avLst>
                    <a:gd name="adj1" fmla="val -52996"/>
                    <a:gd name="adj2" fmla="val 3380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A8D5E40-7C0E-4C6A-A063-CDE09070CB7C}"/>
                    </a:ext>
                  </a:extLst>
                </p:cNvPr>
                <p:cNvSpPr/>
                <p:nvPr/>
              </p:nvSpPr>
              <p:spPr>
                <a:xfrm>
                  <a:off x="3945924" y="2684523"/>
                  <a:ext cx="3620191" cy="483960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/>
                    <a:t>@</a:t>
                  </a:r>
                  <a:r>
                    <a:rPr lang="en-GB" altLang="en-US" sz="1100" b="1" dirty="0" err="1"/>
                    <a:t>CreepyCroc</a:t>
                  </a:r>
                  <a:r>
                    <a:rPr lang="en-GB" altLang="en-US" sz="1100" b="1" dirty="0"/>
                    <a:t>: </a:t>
                  </a:r>
                  <a:r>
                    <a:rPr lang="en-GB" altLang="en-US" sz="1100" dirty="0"/>
                    <a:t>Hi there. I like your picture. I know we haven't met but can you tell me where you live?</a:t>
                  </a: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1F8560-1EB6-4813-85B1-21033974DB3D}"/>
              </a:ext>
            </a:extLst>
          </p:cNvPr>
          <p:cNvGrpSpPr/>
          <p:nvPr/>
        </p:nvGrpSpPr>
        <p:grpSpPr>
          <a:xfrm>
            <a:off x="3110053" y="3249419"/>
            <a:ext cx="4637836" cy="594906"/>
            <a:chOff x="3110053" y="3315323"/>
            <a:chExt cx="4637836" cy="594906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E23738-7D55-4F53-B5D1-B39830439A72}"/>
                </a:ext>
              </a:extLst>
            </p:cNvPr>
            <p:cNvGrpSpPr/>
            <p:nvPr/>
          </p:nvGrpSpPr>
          <p:grpSpPr>
            <a:xfrm>
              <a:off x="7156797" y="3315323"/>
              <a:ext cx="591092" cy="594906"/>
              <a:chOff x="3072120" y="3422864"/>
              <a:chExt cx="591092" cy="59490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AC55C0-2CC6-46D3-8D06-E23E322A8E3C}"/>
                  </a:ext>
                </a:extLst>
              </p:cNvPr>
              <p:cNvSpPr/>
              <p:nvPr/>
            </p:nvSpPr>
            <p:spPr>
              <a:xfrm>
                <a:off x="3072121" y="3422864"/>
                <a:ext cx="591091" cy="59109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A802EB-D8BF-4E3B-81AC-1B81AFD27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002" t="-22814" r="20978" b="35341"/>
              <a:stretch/>
            </p:blipFill>
            <p:spPr>
              <a:xfrm>
                <a:off x="3072120" y="3441261"/>
                <a:ext cx="573265" cy="576509"/>
              </a:xfrm>
              <a:prstGeom prst="ellipse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6D2B16-B145-4CE2-AA47-C9593740E777}"/>
                </a:ext>
              </a:extLst>
            </p:cNvPr>
            <p:cNvGrpSpPr/>
            <p:nvPr/>
          </p:nvGrpSpPr>
          <p:grpSpPr>
            <a:xfrm>
              <a:off x="3110053" y="3426339"/>
              <a:ext cx="3892981" cy="346827"/>
              <a:chOff x="3110053" y="3426339"/>
              <a:chExt cx="3892981" cy="346827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E6EA3998-5E9E-4E88-9C93-D936D6BF507B}"/>
                  </a:ext>
                </a:extLst>
              </p:cNvPr>
              <p:cNvSpPr/>
              <p:nvPr/>
            </p:nvSpPr>
            <p:spPr>
              <a:xfrm>
                <a:off x="3110053" y="3426339"/>
                <a:ext cx="3892981" cy="346827"/>
              </a:xfrm>
              <a:prstGeom prst="wedgeRoundRectCallout">
                <a:avLst>
                  <a:gd name="adj1" fmla="val 53232"/>
                  <a:gd name="adj2" fmla="val 31135"/>
                  <a:gd name="adj3" fmla="val 16667"/>
                </a:avLst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5DFC620-650B-479B-BD8A-3BB73ED8EA6D}"/>
                  </a:ext>
                </a:extLst>
              </p:cNvPr>
              <p:cNvSpPr/>
              <p:nvPr/>
            </p:nvSpPr>
            <p:spPr>
              <a:xfrm>
                <a:off x="3217211" y="3440459"/>
                <a:ext cx="3595477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>
                    <a:solidFill>
                      <a:schemeClr val="bg1"/>
                    </a:solidFill>
                  </a:rPr>
                  <a:t>@</a:t>
                </a:r>
                <a:r>
                  <a:rPr lang="en-GB" altLang="en-US" sz="1100" b="1" dirty="0" err="1">
                    <a:solidFill>
                      <a:schemeClr val="bg1"/>
                    </a:solidFill>
                  </a:rPr>
                  <a:t>Ella_Elephant</a:t>
                </a:r>
                <a:r>
                  <a:rPr lang="en-GB" altLang="en-US" sz="1100" b="1" dirty="0">
                    <a:solidFill>
                      <a:schemeClr val="bg1"/>
                    </a:solidFill>
                  </a:rPr>
                  <a:t>: </a:t>
                </a:r>
                <a:r>
                  <a:rPr lang="en-GB" altLang="en-US" sz="1100" dirty="0">
                    <a:solidFill>
                      <a:schemeClr val="bg1"/>
                    </a:solidFill>
                  </a:rPr>
                  <a:t>Thanks! Yes, of course. I live over at  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91DCEEE-399B-4CB7-BF6B-0142C2E5CAB2}"/>
                  </a:ext>
                </a:extLst>
              </p:cNvPr>
              <p:cNvSpPr/>
              <p:nvPr/>
            </p:nvSpPr>
            <p:spPr>
              <a:xfrm>
                <a:off x="6614983" y="3530631"/>
                <a:ext cx="315513" cy="129321"/>
              </a:xfrm>
              <a:prstGeom prst="rect">
                <a:avLst/>
              </a:prstGeom>
              <a:solidFill>
                <a:schemeClr val="bg1">
                  <a:lumMod val="95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3589C5-209A-4461-90CF-8F9B54A51E1A}"/>
              </a:ext>
            </a:extLst>
          </p:cNvPr>
          <p:cNvGrpSpPr/>
          <p:nvPr/>
        </p:nvGrpSpPr>
        <p:grpSpPr>
          <a:xfrm>
            <a:off x="457198" y="5715012"/>
            <a:ext cx="8229604" cy="736690"/>
            <a:chOff x="755650" y="1336681"/>
            <a:chExt cx="7632700" cy="736690"/>
          </a:xfrm>
          <a:solidFill>
            <a:srgbClr val="46A1DA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2C56CC4-6430-4E13-9637-5A7BF80DC85E}"/>
                </a:ext>
              </a:extLst>
            </p:cNvPr>
            <p:cNvSpPr/>
            <p:nvPr/>
          </p:nvSpPr>
          <p:spPr>
            <a:xfrm>
              <a:off x="1082496" y="1336681"/>
              <a:ext cx="6969476" cy="5030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790120-A14C-4E62-A054-949079A3133E}"/>
                </a:ext>
              </a:extLst>
            </p:cNvPr>
            <p:cNvSpPr/>
            <p:nvPr/>
          </p:nvSpPr>
          <p:spPr>
            <a:xfrm>
              <a:off x="755650" y="1373967"/>
              <a:ext cx="7632700" cy="699404"/>
            </a:xfrm>
            <a:prstGeom prst="rect">
              <a:avLst/>
            </a:prstGeom>
            <a:noFill/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What should Ella Elephant have done?</a:t>
              </a:r>
              <a:endParaRPr lang="en-GB" altLang="en-US" dirty="0"/>
            </a:p>
            <a:p>
              <a:pPr algn="ctr"/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35A6B748-F998-4C0E-A593-2FDFC024DB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96" b="-4660"/>
          <a:stretch/>
        </p:blipFill>
        <p:spPr>
          <a:xfrm>
            <a:off x="733168" y="1636141"/>
            <a:ext cx="1451469" cy="40728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AFF347-50F0-4F87-86A3-C3D1F3EA320E}"/>
              </a:ext>
            </a:extLst>
          </p:cNvPr>
          <p:cNvGrpSpPr/>
          <p:nvPr/>
        </p:nvGrpSpPr>
        <p:grpSpPr>
          <a:xfrm>
            <a:off x="3114413" y="3945920"/>
            <a:ext cx="4619216" cy="663031"/>
            <a:chOff x="3114413" y="3945920"/>
            <a:chExt cx="4619216" cy="66303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0012DB-A47A-41BC-8D5F-00DC0A934363}"/>
                </a:ext>
              </a:extLst>
            </p:cNvPr>
            <p:cNvGrpSpPr/>
            <p:nvPr/>
          </p:nvGrpSpPr>
          <p:grpSpPr>
            <a:xfrm>
              <a:off x="3840648" y="3945920"/>
              <a:ext cx="3892981" cy="663031"/>
              <a:chOff x="3840648" y="4011824"/>
              <a:chExt cx="3892981" cy="663031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451CC80E-76B8-477B-84F8-68ADFBE4E670}"/>
                  </a:ext>
                </a:extLst>
              </p:cNvPr>
              <p:cNvSpPr/>
              <p:nvPr/>
            </p:nvSpPr>
            <p:spPr>
              <a:xfrm>
                <a:off x="3840648" y="4011824"/>
                <a:ext cx="3892981" cy="663031"/>
              </a:xfrm>
              <a:prstGeom prst="wedgeRoundRectCallout">
                <a:avLst>
                  <a:gd name="adj1" fmla="val -52784"/>
                  <a:gd name="adj2" fmla="val 33435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FA89695-160F-4C92-9F47-399574DD56A0}"/>
                  </a:ext>
                </a:extLst>
              </p:cNvPr>
              <p:cNvSpPr/>
              <p:nvPr/>
            </p:nvSpPr>
            <p:spPr>
              <a:xfrm>
                <a:off x="3947820" y="4017854"/>
                <a:ext cx="3774816" cy="65323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/>
                  <a:t>@</a:t>
                </a:r>
                <a:r>
                  <a:rPr lang="en-GB" altLang="en-US" sz="1100" b="1" dirty="0" err="1"/>
                  <a:t>SpudSmart</a:t>
                </a:r>
                <a:r>
                  <a:rPr lang="en-GB" altLang="en-US" sz="1100" b="1" dirty="0"/>
                  <a:t>: </a:t>
                </a:r>
                <a:r>
                  <a:rPr lang="en-GB" altLang="en-US" sz="1100" dirty="0"/>
                  <a:t>Stop! Be SMART! Don't forget - </a:t>
                </a:r>
                <a:r>
                  <a:rPr lang="en-GB" altLang="en-US" sz="1100" b="1" dirty="0"/>
                  <a:t>S is for Safe</a:t>
                </a:r>
                <a:r>
                  <a:rPr lang="en-GB" altLang="en-US" sz="1100" dirty="0"/>
                  <a:t>.  Keep details like your name, where you live and where you go to school away from strangers. 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EA851C6-8C6A-4B61-822D-6075FD0D0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-2938" r="-3264" b="70965"/>
            <a:stretch/>
          </p:blipFill>
          <p:spPr>
            <a:xfrm>
              <a:off x="3114413" y="4004120"/>
              <a:ext cx="582559" cy="5942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31999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9" y="4847609"/>
            <a:ext cx="8260577" cy="1571245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M for Meet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B6BF-7BFD-4EA4-A020-B361BF23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4" y="663885"/>
            <a:ext cx="7433564" cy="5575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E29B6-8F6D-4774-8DBA-581645D5E3A2}"/>
              </a:ext>
            </a:extLst>
          </p:cNvPr>
          <p:cNvSpPr/>
          <p:nvPr/>
        </p:nvSpPr>
        <p:spPr>
          <a:xfrm>
            <a:off x="3113781" y="4835471"/>
            <a:ext cx="2361984" cy="39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08F33-6ADA-45EB-A6CD-6305184557F1}"/>
              </a:ext>
            </a:extLst>
          </p:cNvPr>
          <p:cNvSpPr/>
          <p:nvPr/>
        </p:nvSpPr>
        <p:spPr>
          <a:xfrm>
            <a:off x="3128074" y="4728204"/>
            <a:ext cx="2703092" cy="54551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600" b="1" dirty="0"/>
              <a:t>M is for Meet</a:t>
            </a:r>
            <a:endParaRPr lang="en-GB" altLang="en-US" sz="26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AEE95-EDB8-49D6-8CFD-438050DB71EE}"/>
              </a:ext>
            </a:extLst>
          </p:cNvPr>
          <p:cNvGrpSpPr/>
          <p:nvPr/>
        </p:nvGrpSpPr>
        <p:grpSpPr>
          <a:xfrm>
            <a:off x="3066051" y="2585700"/>
            <a:ext cx="4570426" cy="634472"/>
            <a:chOff x="3066051" y="2651604"/>
            <a:chExt cx="4570426" cy="634472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6737E3-2CDF-48F9-B167-7525F6DC5962}"/>
                </a:ext>
              </a:extLst>
            </p:cNvPr>
            <p:cNvSpPr/>
            <p:nvPr/>
          </p:nvSpPr>
          <p:spPr>
            <a:xfrm>
              <a:off x="3078190" y="2694985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A61264-6655-4996-8F80-AA132113F7B5}"/>
                </a:ext>
              </a:extLst>
            </p:cNvPr>
            <p:cNvGrpSpPr/>
            <p:nvPr/>
          </p:nvGrpSpPr>
          <p:grpSpPr>
            <a:xfrm>
              <a:off x="3066051" y="2651604"/>
              <a:ext cx="4570426" cy="630645"/>
              <a:chOff x="3066051" y="2651604"/>
              <a:chExt cx="4570426" cy="63064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4720B1-705D-4B9A-9EE5-1EC0C3A8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66051" y="2694985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C2F29-1DDB-47F8-9572-23E6A5C80F60}"/>
                  </a:ext>
                </a:extLst>
              </p:cNvPr>
              <p:cNvGrpSpPr/>
              <p:nvPr/>
            </p:nvGrpSpPr>
            <p:grpSpPr>
              <a:xfrm>
                <a:off x="3840649" y="2651604"/>
                <a:ext cx="3795828" cy="559253"/>
                <a:chOff x="3840649" y="2651604"/>
                <a:chExt cx="3795828" cy="559253"/>
              </a:xfrm>
            </p:grpSpPr>
            <p:sp>
              <p:nvSpPr>
                <p:cNvPr id="16" name="Speech Bubble: Rectangle with Corners Rounded 15">
                  <a:extLst>
                    <a:ext uri="{FF2B5EF4-FFF2-40B4-BE49-F238E27FC236}">
                      <a16:creationId xmlns:a16="http://schemas.microsoft.com/office/drawing/2014/main" id="{AB35C881-B08A-4263-810B-AF963637BCC2}"/>
                    </a:ext>
                  </a:extLst>
                </p:cNvPr>
                <p:cNvSpPr/>
                <p:nvPr/>
              </p:nvSpPr>
              <p:spPr>
                <a:xfrm>
                  <a:off x="3840649" y="2651604"/>
                  <a:ext cx="3795828" cy="559253"/>
                </a:xfrm>
                <a:prstGeom prst="wedgeRoundRectCallout">
                  <a:avLst>
                    <a:gd name="adj1" fmla="val -52996"/>
                    <a:gd name="adj2" fmla="val 3380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A8D5E40-7C0E-4C6A-A063-CDE09070CB7C}"/>
                    </a:ext>
                  </a:extLst>
                </p:cNvPr>
                <p:cNvSpPr/>
                <p:nvPr/>
              </p:nvSpPr>
              <p:spPr>
                <a:xfrm>
                  <a:off x="3945924" y="2684523"/>
                  <a:ext cx="3620191" cy="483960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/>
                    <a:t>@</a:t>
                  </a:r>
                  <a:r>
                    <a:rPr lang="en-GB" altLang="en-US" sz="1100" b="1" dirty="0" err="1"/>
                    <a:t>CreepyCroc</a:t>
                  </a:r>
                  <a:r>
                    <a:rPr lang="en-GB" altLang="en-US" sz="1100" b="1" dirty="0"/>
                    <a:t>: </a:t>
                  </a:r>
                  <a:r>
                    <a:rPr lang="en-GB" altLang="en-US" sz="1100" dirty="0"/>
                    <a:t>Hi there. I enjoyed our chat the other day. Would you like to meet up? </a:t>
                  </a: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1F8560-1EB6-4813-85B1-21033974DB3D}"/>
              </a:ext>
            </a:extLst>
          </p:cNvPr>
          <p:cNvGrpSpPr/>
          <p:nvPr/>
        </p:nvGrpSpPr>
        <p:grpSpPr>
          <a:xfrm>
            <a:off x="3110053" y="3249419"/>
            <a:ext cx="4640912" cy="591091"/>
            <a:chOff x="3110053" y="3315323"/>
            <a:chExt cx="4640912" cy="5910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E23738-7D55-4F53-B5D1-B39830439A72}"/>
                </a:ext>
              </a:extLst>
            </p:cNvPr>
            <p:cNvGrpSpPr/>
            <p:nvPr/>
          </p:nvGrpSpPr>
          <p:grpSpPr>
            <a:xfrm>
              <a:off x="7156798" y="3315323"/>
              <a:ext cx="594167" cy="591091"/>
              <a:chOff x="3072121" y="3422864"/>
              <a:chExt cx="594167" cy="59109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AC55C0-2CC6-46D3-8D06-E23E322A8E3C}"/>
                  </a:ext>
                </a:extLst>
              </p:cNvPr>
              <p:cNvSpPr/>
              <p:nvPr/>
            </p:nvSpPr>
            <p:spPr>
              <a:xfrm>
                <a:off x="3072121" y="3422864"/>
                <a:ext cx="591091" cy="59109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A802EB-D8BF-4E3B-81AC-1B81AFD27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184" t="-5463" r="-10488" b="40951"/>
              <a:stretch/>
            </p:blipFill>
            <p:spPr>
              <a:xfrm flipH="1">
                <a:off x="3075197" y="3433023"/>
                <a:ext cx="591091" cy="576509"/>
              </a:xfrm>
              <a:prstGeom prst="ellipse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6D2B16-B145-4CE2-AA47-C9593740E777}"/>
                </a:ext>
              </a:extLst>
            </p:cNvPr>
            <p:cNvGrpSpPr/>
            <p:nvPr/>
          </p:nvGrpSpPr>
          <p:grpSpPr>
            <a:xfrm>
              <a:off x="3110053" y="3426339"/>
              <a:ext cx="3892981" cy="346827"/>
              <a:chOff x="3110053" y="3426339"/>
              <a:chExt cx="3892981" cy="346827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E6EA3998-5E9E-4E88-9C93-D936D6BF507B}"/>
                  </a:ext>
                </a:extLst>
              </p:cNvPr>
              <p:cNvSpPr/>
              <p:nvPr/>
            </p:nvSpPr>
            <p:spPr>
              <a:xfrm>
                <a:off x="3110053" y="3426339"/>
                <a:ext cx="3892981" cy="346827"/>
              </a:xfrm>
              <a:prstGeom prst="wedgeRoundRectCallout">
                <a:avLst>
                  <a:gd name="adj1" fmla="val 53232"/>
                  <a:gd name="adj2" fmla="val 31135"/>
                  <a:gd name="adj3" fmla="val 16667"/>
                </a:avLst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5DFC620-650B-479B-BD8A-3BB73ED8EA6D}"/>
                  </a:ext>
                </a:extLst>
              </p:cNvPr>
              <p:cNvSpPr/>
              <p:nvPr/>
            </p:nvSpPr>
            <p:spPr>
              <a:xfrm>
                <a:off x="3217211" y="3440459"/>
                <a:ext cx="3710811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>
                    <a:solidFill>
                      <a:schemeClr val="bg1"/>
                    </a:solidFill>
                  </a:rPr>
                  <a:t>@</a:t>
                </a:r>
                <a:r>
                  <a:rPr lang="en-GB" altLang="en-US" sz="1100" b="1" dirty="0" err="1">
                    <a:solidFill>
                      <a:schemeClr val="bg1"/>
                    </a:solidFill>
                  </a:rPr>
                  <a:t>Lee_Lion</a:t>
                </a:r>
                <a:r>
                  <a:rPr lang="en-GB" altLang="en-US" sz="1100" b="1" dirty="0">
                    <a:solidFill>
                      <a:schemeClr val="bg1"/>
                    </a:solidFill>
                  </a:rPr>
                  <a:t>: </a:t>
                </a:r>
                <a:r>
                  <a:rPr lang="en-GB" altLang="en-US" sz="1100" dirty="0">
                    <a:solidFill>
                      <a:schemeClr val="bg1"/>
                    </a:solidFill>
                  </a:rPr>
                  <a:t>Yeah, me too. I don't really know you, but OK! 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3589C5-209A-4461-90CF-8F9B54A51E1A}"/>
              </a:ext>
            </a:extLst>
          </p:cNvPr>
          <p:cNvGrpSpPr/>
          <p:nvPr/>
        </p:nvGrpSpPr>
        <p:grpSpPr>
          <a:xfrm>
            <a:off x="457198" y="5715012"/>
            <a:ext cx="8229604" cy="503086"/>
            <a:chOff x="755650" y="1336681"/>
            <a:chExt cx="7632700" cy="503086"/>
          </a:xfrm>
          <a:solidFill>
            <a:srgbClr val="46A1DA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2C56CC4-6430-4E13-9637-5A7BF80DC85E}"/>
                </a:ext>
              </a:extLst>
            </p:cNvPr>
            <p:cNvSpPr/>
            <p:nvPr/>
          </p:nvSpPr>
          <p:spPr>
            <a:xfrm>
              <a:off x="1082496" y="1336681"/>
              <a:ext cx="6969476" cy="5030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790120-A14C-4E62-A054-949079A3133E}"/>
                </a:ext>
              </a:extLst>
            </p:cNvPr>
            <p:cNvSpPr/>
            <p:nvPr/>
          </p:nvSpPr>
          <p:spPr>
            <a:xfrm>
              <a:off x="755650" y="1373967"/>
              <a:ext cx="7632700" cy="422405"/>
            </a:xfrm>
            <a:prstGeom prst="rect">
              <a:avLst/>
            </a:prstGeom>
            <a:noFill/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What should Lee Lion have done?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A647894-9103-422B-8B05-3053F47F55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96" b="-4660"/>
          <a:stretch/>
        </p:blipFill>
        <p:spPr>
          <a:xfrm>
            <a:off x="733168" y="1636141"/>
            <a:ext cx="1451469" cy="407280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3D947BA-FACE-48C1-B983-C4D51067CFBA}"/>
              </a:ext>
            </a:extLst>
          </p:cNvPr>
          <p:cNvGrpSpPr/>
          <p:nvPr/>
        </p:nvGrpSpPr>
        <p:grpSpPr>
          <a:xfrm>
            <a:off x="3114413" y="3945920"/>
            <a:ext cx="4619216" cy="663031"/>
            <a:chOff x="3114413" y="3945920"/>
            <a:chExt cx="4619216" cy="66303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51CC80E-76B8-477B-84F8-68ADFBE4E670}"/>
                </a:ext>
              </a:extLst>
            </p:cNvPr>
            <p:cNvSpPr/>
            <p:nvPr/>
          </p:nvSpPr>
          <p:spPr>
            <a:xfrm>
              <a:off x="3840648" y="3945920"/>
              <a:ext cx="3892981" cy="663031"/>
            </a:xfrm>
            <a:prstGeom prst="wedgeRoundRectCallout">
              <a:avLst>
                <a:gd name="adj1" fmla="val -52784"/>
                <a:gd name="adj2" fmla="val 3343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FA89695-160F-4C92-9F47-399574DD56A0}"/>
                </a:ext>
              </a:extLst>
            </p:cNvPr>
            <p:cNvSpPr/>
            <p:nvPr/>
          </p:nvSpPr>
          <p:spPr>
            <a:xfrm>
              <a:off x="3947820" y="3951950"/>
              <a:ext cx="3774816" cy="6532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r>
                <a:rPr lang="en-GB" altLang="en-US" sz="1100" b="1" dirty="0"/>
                <a:t>@</a:t>
              </a:r>
              <a:r>
                <a:rPr lang="en-GB" altLang="en-US" sz="1100" b="1" dirty="0" err="1"/>
                <a:t>SpudSmart</a:t>
              </a:r>
              <a:r>
                <a:rPr lang="en-GB" altLang="en-US" sz="1100" b="1" dirty="0"/>
                <a:t>: </a:t>
              </a:r>
              <a:r>
                <a:rPr lang="en-GB" altLang="en-US" sz="1100" dirty="0"/>
                <a:t>Stop! Be SMART! Don't forget - </a:t>
              </a:r>
              <a:r>
                <a:rPr lang="en-GB" altLang="en-US" sz="1100" b="1" dirty="0"/>
                <a:t>M is for Meet</a:t>
              </a:r>
              <a:r>
                <a:rPr lang="en-GB" altLang="en-US" sz="1100" dirty="0"/>
                <a:t>. Don't meet people that you only know online unless you're with a trusted adult.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E46823C-709B-4367-B3DC-7F15AE3F0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-2938" r="-3264" b="70965"/>
            <a:stretch/>
          </p:blipFill>
          <p:spPr>
            <a:xfrm>
              <a:off x="3114413" y="4004120"/>
              <a:ext cx="582559" cy="5942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265314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9" y="4847609"/>
            <a:ext cx="8260577" cy="1571245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 for Accept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B6BF-7BFD-4EA4-A020-B361BF23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4" y="663885"/>
            <a:ext cx="7433564" cy="5575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E29B6-8F6D-4774-8DBA-581645D5E3A2}"/>
              </a:ext>
            </a:extLst>
          </p:cNvPr>
          <p:cNvSpPr/>
          <p:nvPr/>
        </p:nvSpPr>
        <p:spPr>
          <a:xfrm>
            <a:off x="3113781" y="4835471"/>
            <a:ext cx="2361984" cy="39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08F33-6ADA-45EB-A6CD-6305184557F1}"/>
              </a:ext>
            </a:extLst>
          </p:cNvPr>
          <p:cNvSpPr/>
          <p:nvPr/>
        </p:nvSpPr>
        <p:spPr>
          <a:xfrm>
            <a:off x="3128074" y="4728204"/>
            <a:ext cx="2703092" cy="54551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600" b="1" dirty="0"/>
              <a:t>A is for Accept</a:t>
            </a:r>
            <a:endParaRPr lang="en-GB" altLang="en-US" sz="26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AEE95-EDB8-49D6-8CFD-438050DB71EE}"/>
              </a:ext>
            </a:extLst>
          </p:cNvPr>
          <p:cNvGrpSpPr/>
          <p:nvPr/>
        </p:nvGrpSpPr>
        <p:grpSpPr>
          <a:xfrm>
            <a:off x="3074289" y="2585700"/>
            <a:ext cx="4491826" cy="638883"/>
            <a:chOff x="3074289" y="2651604"/>
            <a:chExt cx="4491826" cy="63888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6737E3-2CDF-48F9-B167-7525F6DC5962}"/>
                </a:ext>
              </a:extLst>
            </p:cNvPr>
            <p:cNvSpPr/>
            <p:nvPr/>
          </p:nvSpPr>
          <p:spPr>
            <a:xfrm>
              <a:off x="3078190" y="2694985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A61264-6655-4996-8F80-AA132113F7B5}"/>
                </a:ext>
              </a:extLst>
            </p:cNvPr>
            <p:cNvGrpSpPr/>
            <p:nvPr/>
          </p:nvGrpSpPr>
          <p:grpSpPr>
            <a:xfrm>
              <a:off x="3074289" y="2651604"/>
              <a:ext cx="4491826" cy="638883"/>
              <a:chOff x="3074289" y="2651604"/>
              <a:chExt cx="4491826" cy="63888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4720B1-705D-4B9A-9EE5-1EC0C3A8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74289" y="2703223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C2F29-1DDB-47F8-9572-23E6A5C80F60}"/>
                  </a:ext>
                </a:extLst>
              </p:cNvPr>
              <p:cNvGrpSpPr/>
              <p:nvPr/>
            </p:nvGrpSpPr>
            <p:grpSpPr>
              <a:xfrm>
                <a:off x="3840649" y="2651604"/>
                <a:ext cx="3725466" cy="559253"/>
                <a:chOff x="3840649" y="2651604"/>
                <a:chExt cx="3725466" cy="559253"/>
              </a:xfrm>
            </p:grpSpPr>
            <p:sp>
              <p:nvSpPr>
                <p:cNvPr id="16" name="Speech Bubble: Rectangle with Corners Rounded 15">
                  <a:extLst>
                    <a:ext uri="{FF2B5EF4-FFF2-40B4-BE49-F238E27FC236}">
                      <a16:creationId xmlns:a16="http://schemas.microsoft.com/office/drawing/2014/main" id="{AB35C881-B08A-4263-810B-AF963637BCC2}"/>
                    </a:ext>
                  </a:extLst>
                </p:cNvPr>
                <p:cNvSpPr/>
                <p:nvPr/>
              </p:nvSpPr>
              <p:spPr>
                <a:xfrm>
                  <a:off x="3840649" y="2651604"/>
                  <a:ext cx="3491028" cy="559253"/>
                </a:xfrm>
                <a:prstGeom prst="wedgeRoundRectCallout">
                  <a:avLst>
                    <a:gd name="adj1" fmla="val -52996"/>
                    <a:gd name="adj2" fmla="val 3380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A8D5E40-7C0E-4C6A-A063-CDE09070CB7C}"/>
                    </a:ext>
                  </a:extLst>
                </p:cNvPr>
                <p:cNvSpPr/>
                <p:nvPr/>
              </p:nvSpPr>
              <p:spPr>
                <a:xfrm>
                  <a:off x="3945924" y="2684523"/>
                  <a:ext cx="3620191" cy="483960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/>
                    <a:t>@</a:t>
                  </a:r>
                  <a:r>
                    <a:rPr lang="en-GB" altLang="en-US" sz="1100" b="1" dirty="0" err="1"/>
                    <a:t>CreepyCroc</a:t>
                  </a:r>
                  <a:r>
                    <a:rPr lang="en-GB" altLang="en-US" sz="1100" b="1" dirty="0"/>
                    <a:t>: </a:t>
                  </a:r>
                  <a:r>
                    <a:rPr lang="en-GB" altLang="en-US" sz="1100" dirty="0"/>
                    <a:t>Hi there. </a:t>
                  </a:r>
                  <a:r>
                    <a:rPr lang="en-GB" altLang="en-US" sz="1100" u="sng" dirty="0">
                      <a:solidFill>
                        <a:srgbClr val="0070C0"/>
                      </a:solidFill>
                    </a:rPr>
                    <a:t>Click here</a:t>
                  </a:r>
                  <a:r>
                    <a:rPr lang="en-GB" altLang="en-US" sz="1100" dirty="0"/>
                    <a:t> if you want some </a:t>
                  </a:r>
                  <a:br>
                    <a:rPr lang="en-GB" altLang="en-US" sz="1100" dirty="0"/>
                  </a:br>
                  <a:r>
                    <a:rPr lang="en-GB" altLang="en-US" sz="1100" dirty="0"/>
                    <a:t>free bananas!</a:t>
                  </a: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1F8560-1EB6-4813-85B1-21033974DB3D}"/>
              </a:ext>
            </a:extLst>
          </p:cNvPr>
          <p:cNvGrpSpPr/>
          <p:nvPr/>
        </p:nvGrpSpPr>
        <p:grpSpPr>
          <a:xfrm>
            <a:off x="4064958" y="3216467"/>
            <a:ext cx="3682931" cy="591091"/>
            <a:chOff x="4064958" y="3315323"/>
            <a:chExt cx="3682931" cy="5910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E23738-7D55-4F53-B5D1-B39830439A72}"/>
                </a:ext>
              </a:extLst>
            </p:cNvPr>
            <p:cNvGrpSpPr/>
            <p:nvPr/>
          </p:nvGrpSpPr>
          <p:grpSpPr>
            <a:xfrm>
              <a:off x="7156796" y="3315323"/>
              <a:ext cx="591093" cy="591091"/>
              <a:chOff x="3072119" y="3422864"/>
              <a:chExt cx="591093" cy="59109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AC55C0-2CC6-46D3-8D06-E23E322A8E3C}"/>
                  </a:ext>
                </a:extLst>
              </p:cNvPr>
              <p:cNvSpPr/>
              <p:nvPr/>
            </p:nvSpPr>
            <p:spPr>
              <a:xfrm>
                <a:off x="3072121" y="3422864"/>
                <a:ext cx="591091" cy="59109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A802EB-D8BF-4E3B-81AC-1B81AFD27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16" t="-2069" r="4543" b="58360"/>
              <a:stretch/>
            </p:blipFill>
            <p:spPr>
              <a:xfrm flipH="1">
                <a:off x="3072119" y="3424785"/>
                <a:ext cx="591092" cy="576509"/>
              </a:xfrm>
              <a:prstGeom prst="ellipse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6D2B16-B145-4CE2-AA47-C9593740E777}"/>
                </a:ext>
              </a:extLst>
            </p:cNvPr>
            <p:cNvGrpSpPr/>
            <p:nvPr/>
          </p:nvGrpSpPr>
          <p:grpSpPr>
            <a:xfrm>
              <a:off x="4064958" y="3426339"/>
              <a:ext cx="2938076" cy="346827"/>
              <a:chOff x="4064958" y="3426339"/>
              <a:chExt cx="2938076" cy="346827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E6EA3998-5E9E-4E88-9C93-D936D6BF507B}"/>
                  </a:ext>
                </a:extLst>
              </p:cNvPr>
              <p:cNvSpPr/>
              <p:nvPr/>
            </p:nvSpPr>
            <p:spPr>
              <a:xfrm>
                <a:off x="4064958" y="3426339"/>
                <a:ext cx="2938076" cy="346827"/>
              </a:xfrm>
              <a:prstGeom prst="wedgeRoundRectCallout">
                <a:avLst>
                  <a:gd name="adj1" fmla="val 53232"/>
                  <a:gd name="adj2" fmla="val 31135"/>
                  <a:gd name="adj3" fmla="val 16667"/>
                </a:avLst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5DFC620-650B-479B-BD8A-3BB73ED8EA6D}"/>
                  </a:ext>
                </a:extLst>
              </p:cNvPr>
              <p:cNvSpPr/>
              <p:nvPr/>
            </p:nvSpPr>
            <p:spPr>
              <a:xfrm>
                <a:off x="4213995" y="3440459"/>
                <a:ext cx="2738746" cy="31468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>
                    <a:solidFill>
                      <a:schemeClr val="bg1"/>
                    </a:solidFill>
                  </a:rPr>
                  <a:t>@</a:t>
                </a:r>
                <a:r>
                  <a:rPr lang="en-GB" altLang="en-US" sz="1100" b="1" dirty="0" err="1">
                    <a:solidFill>
                      <a:schemeClr val="bg1"/>
                    </a:solidFill>
                  </a:rPr>
                  <a:t>MiaMonkey</a:t>
                </a:r>
                <a:r>
                  <a:rPr lang="en-GB" altLang="en-US" sz="1100" b="1" dirty="0">
                    <a:solidFill>
                      <a:schemeClr val="bg1"/>
                    </a:solidFill>
                  </a:rPr>
                  <a:t>:</a:t>
                </a:r>
                <a:r>
                  <a:rPr lang="en-GB" altLang="en-US" sz="1100" dirty="0">
                    <a:solidFill>
                      <a:schemeClr val="bg1"/>
                    </a:solidFill>
                  </a:rPr>
                  <a:t> Ok, I will - I love bananas!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3589C5-209A-4461-90CF-8F9B54A51E1A}"/>
              </a:ext>
            </a:extLst>
          </p:cNvPr>
          <p:cNvGrpSpPr/>
          <p:nvPr/>
        </p:nvGrpSpPr>
        <p:grpSpPr>
          <a:xfrm>
            <a:off x="457198" y="5715012"/>
            <a:ext cx="8229604" cy="503086"/>
            <a:chOff x="755650" y="1336681"/>
            <a:chExt cx="7632700" cy="503086"/>
          </a:xfrm>
          <a:solidFill>
            <a:srgbClr val="46A1DA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2C56CC4-6430-4E13-9637-5A7BF80DC85E}"/>
                </a:ext>
              </a:extLst>
            </p:cNvPr>
            <p:cNvSpPr/>
            <p:nvPr/>
          </p:nvSpPr>
          <p:spPr>
            <a:xfrm>
              <a:off x="1082496" y="1336681"/>
              <a:ext cx="6969476" cy="5030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790120-A14C-4E62-A054-949079A3133E}"/>
                </a:ext>
              </a:extLst>
            </p:cNvPr>
            <p:cNvSpPr/>
            <p:nvPr/>
          </p:nvSpPr>
          <p:spPr>
            <a:xfrm>
              <a:off x="755650" y="1373967"/>
              <a:ext cx="7632700" cy="422405"/>
            </a:xfrm>
            <a:prstGeom prst="rect">
              <a:avLst/>
            </a:prstGeom>
            <a:noFill/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What should Mia Monkey have done?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2485465-4114-4734-BD00-14BC2FB6D4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96" b="-4660"/>
          <a:stretch/>
        </p:blipFill>
        <p:spPr>
          <a:xfrm>
            <a:off x="733168" y="1636141"/>
            <a:ext cx="1451469" cy="40728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786FA06-53BC-41B3-B787-226127A6BE73}"/>
              </a:ext>
            </a:extLst>
          </p:cNvPr>
          <p:cNvGrpSpPr/>
          <p:nvPr/>
        </p:nvGrpSpPr>
        <p:grpSpPr>
          <a:xfrm>
            <a:off x="3114413" y="3888254"/>
            <a:ext cx="4619216" cy="828545"/>
            <a:chOff x="3114413" y="3888254"/>
            <a:chExt cx="4619216" cy="8285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0012DB-A47A-41BC-8D5F-00DC0A934363}"/>
                </a:ext>
              </a:extLst>
            </p:cNvPr>
            <p:cNvGrpSpPr/>
            <p:nvPr/>
          </p:nvGrpSpPr>
          <p:grpSpPr>
            <a:xfrm>
              <a:off x="3840648" y="3888254"/>
              <a:ext cx="3892981" cy="828545"/>
              <a:chOff x="3840648" y="4011824"/>
              <a:chExt cx="3892981" cy="828545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451CC80E-76B8-477B-84F8-68ADFBE4E670}"/>
                  </a:ext>
                </a:extLst>
              </p:cNvPr>
              <p:cNvSpPr/>
              <p:nvPr/>
            </p:nvSpPr>
            <p:spPr>
              <a:xfrm>
                <a:off x="3840648" y="4011824"/>
                <a:ext cx="3892981" cy="793880"/>
              </a:xfrm>
              <a:prstGeom prst="wedgeRoundRectCallout">
                <a:avLst>
                  <a:gd name="adj1" fmla="val -52784"/>
                  <a:gd name="adj2" fmla="val 33435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FA89695-160F-4C92-9F47-399574DD56A0}"/>
                  </a:ext>
                </a:extLst>
              </p:cNvPr>
              <p:cNvSpPr/>
              <p:nvPr/>
            </p:nvSpPr>
            <p:spPr>
              <a:xfrm>
                <a:off x="3947820" y="4017854"/>
                <a:ext cx="3774816" cy="822515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/>
                  <a:t>@</a:t>
                </a:r>
                <a:r>
                  <a:rPr lang="en-GB" altLang="en-US" sz="1100" b="1" dirty="0" err="1"/>
                  <a:t>SpudSmart</a:t>
                </a:r>
                <a:r>
                  <a:rPr lang="en-GB" altLang="en-US" sz="1100" b="1" dirty="0"/>
                  <a:t>: </a:t>
                </a:r>
                <a:r>
                  <a:rPr lang="en-GB" altLang="en-US" sz="1100" dirty="0"/>
                  <a:t>Stop! Be SMART! Don't forget - </a:t>
                </a:r>
                <a:r>
                  <a:rPr lang="en-GB" altLang="en-US" sz="1100" b="1" dirty="0"/>
                  <a:t>A is for Accept</a:t>
                </a:r>
                <a:r>
                  <a:rPr lang="en-GB" altLang="en-US" sz="1100" dirty="0"/>
                  <a:t>. Don't click on any links that you're not sure about or that seem too good to be true. Ask a trusted adult if you are not sure.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AAC97EC-493F-4C51-BCCC-416C2EA94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-2938" r="-3264" b="70965"/>
            <a:stretch/>
          </p:blipFill>
          <p:spPr>
            <a:xfrm>
              <a:off x="3114413" y="4004120"/>
              <a:ext cx="582559" cy="5942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</p:spTree>
    <p:extLst>
      <p:ext uri="{BB962C8B-B14F-4D97-AF65-F5344CB8AC3E}">
        <p14:creationId xmlns:p14="http://schemas.microsoft.com/office/powerpoint/2010/main" val="416308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9" y="4847609"/>
            <a:ext cx="8260577" cy="1571245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R for Reliable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B6BF-7BFD-4EA4-A020-B361BF23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4" y="663885"/>
            <a:ext cx="7433564" cy="5575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E29B6-8F6D-4774-8DBA-581645D5E3A2}"/>
              </a:ext>
            </a:extLst>
          </p:cNvPr>
          <p:cNvSpPr/>
          <p:nvPr/>
        </p:nvSpPr>
        <p:spPr>
          <a:xfrm>
            <a:off x="3113781" y="4835471"/>
            <a:ext cx="2361984" cy="39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08F33-6ADA-45EB-A6CD-6305184557F1}"/>
              </a:ext>
            </a:extLst>
          </p:cNvPr>
          <p:cNvSpPr/>
          <p:nvPr/>
        </p:nvSpPr>
        <p:spPr>
          <a:xfrm>
            <a:off x="3128074" y="4728204"/>
            <a:ext cx="2703092" cy="54551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600" b="1" dirty="0"/>
              <a:t>R is for Reliable</a:t>
            </a:r>
            <a:endParaRPr lang="en-GB" altLang="en-US" sz="26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AEE95-EDB8-49D6-8CFD-438050DB71EE}"/>
              </a:ext>
            </a:extLst>
          </p:cNvPr>
          <p:cNvGrpSpPr/>
          <p:nvPr/>
        </p:nvGrpSpPr>
        <p:grpSpPr>
          <a:xfrm>
            <a:off x="3074289" y="2577463"/>
            <a:ext cx="4491826" cy="622406"/>
            <a:chOff x="3074289" y="2668081"/>
            <a:chExt cx="4491826" cy="6224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6737E3-2CDF-48F9-B167-7525F6DC5962}"/>
                </a:ext>
              </a:extLst>
            </p:cNvPr>
            <p:cNvSpPr/>
            <p:nvPr/>
          </p:nvSpPr>
          <p:spPr>
            <a:xfrm>
              <a:off x="3078190" y="2694985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A61264-6655-4996-8F80-AA132113F7B5}"/>
                </a:ext>
              </a:extLst>
            </p:cNvPr>
            <p:cNvGrpSpPr/>
            <p:nvPr/>
          </p:nvGrpSpPr>
          <p:grpSpPr>
            <a:xfrm>
              <a:off x="3074289" y="2668081"/>
              <a:ext cx="4491826" cy="622406"/>
              <a:chOff x="3074289" y="2668081"/>
              <a:chExt cx="4491826" cy="6224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4720B1-705D-4B9A-9EE5-1EC0C3A8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74289" y="2703223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C2F29-1DDB-47F8-9572-23E6A5C80F60}"/>
                  </a:ext>
                </a:extLst>
              </p:cNvPr>
              <p:cNvGrpSpPr/>
              <p:nvPr/>
            </p:nvGrpSpPr>
            <p:grpSpPr>
              <a:xfrm>
                <a:off x="3840649" y="2668081"/>
                <a:ext cx="3725466" cy="530432"/>
                <a:chOff x="3840649" y="2668081"/>
                <a:chExt cx="3725466" cy="530432"/>
              </a:xfrm>
            </p:grpSpPr>
            <p:sp>
              <p:nvSpPr>
                <p:cNvPr id="16" name="Speech Bubble: Rectangle with Corners Rounded 15">
                  <a:extLst>
                    <a:ext uri="{FF2B5EF4-FFF2-40B4-BE49-F238E27FC236}">
                      <a16:creationId xmlns:a16="http://schemas.microsoft.com/office/drawing/2014/main" id="{AB35C881-B08A-4263-810B-AF963637BCC2}"/>
                    </a:ext>
                  </a:extLst>
                </p:cNvPr>
                <p:cNvSpPr/>
                <p:nvPr/>
              </p:nvSpPr>
              <p:spPr>
                <a:xfrm>
                  <a:off x="3840649" y="2668081"/>
                  <a:ext cx="3458076" cy="530432"/>
                </a:xfrm>
                <a:prstGeom prst="wedgeRoundRectCallout">
                  <a:avLst>
                    <a:gd name="adj1" fmla="val -52996"/>
                    <a:gd name="adj2" fmla="val 3380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A8D5E40-7C0E-4C6A-A063-CDE09070CB7C}"/>
                    </a:ext>
                  </a:extLst>
                </p:cNvPr>
                <p:cNvSpPr/>
                <p:nvPr/>
              </p:nvSpPr>
              <p:spPr>
                <a:xfrm>
                  <a:off x="3945924" y="2684523"/>
                  <a:ext cx="3620191" cy="483960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/>
                    <a:t>@</a:t>
                  </a:r>
                  <a:r>
                    <a:rPr lang="en-GB" altLang="en-US" sz="1100" b="1" dirty="0" err="1"/>
                    <a:t>CreepyCroc</a:t>
                  </a:r>
                  <a:r>
                    <a:rPr lang="en-GB" altLang="en-US" sz="1100" b="1" dirty="0"/>
                    <a:t>: </a:t>
                  </a:r>
                  <a:r>
                    <a:rPr lang="en-GB" altLang="en-US" sz="1100" dirty="0"/>
                    <a:t>I saw on the Internet that too many bananas gives you spots!</a:t>
                  </a:r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31F8560-1EB6-4813-85B1-21033974DB3D}"/>
              </a:ext>
            </a:extLst>
          </p:cNvPr>
          <p:cNvGrpSpPr/>
          <p:nvPr/>
        </p:nvGrpSpPr>
        <p:grpSpPr>
          <a:xfrm>
            <a:off x="3418703" y="3216467"/>
            <a:ext cx="4329186" cy="591091"/>
            <a:chOff x="3418703" y="3315323"/>
            <a:chExt cx="4329186" cy="59109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8DE23738-7D55-4F53-B5D1-B39830439A72}"/>
                </a:ext>
              </a:extLst>
            </p:cNvPr>
            <p:cNvGrpSpPr/>
            <p:nvPr/>
          </p:nvGrpSpPr>
          <p:grpSpPr>
            <a:xfrm>
              <a:off x="7156796" y="3315323"/>
              <a:ext cx="591093" cy="591091"/>
              <a:chOff x="3072119" y="3422864"/>
              <a:chExt cx="591093" cy="591091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64AC55C0-2CC6-46D3-8D06-E23E322A8E3C}"/>
                  </a:ext>
                </a:extLst>
              </p:cNvPr>
              <p:cNvSpPr/>
              <p:nvPr/>
            </p:nvSpPr>
            <p:spPr>
              <a:xfrm>
                <a:off x="3072121" y="3422864"/>
                <a:ext cx="591091" cy="591091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8A802EB-D8BF-4E3B-81AC-1B81AFD276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16" t="-2069" r="4543" b="58360"/>
              <a:stretch/>
            </p:blipFill>
            <p:spPr>
              <a:xfrm flipH="1">
                <a:off x="3072119" y="3424785"/>
                <a:ext cx="591092" cy="576509"/>
              </a:xfrm>
              <a:prstGeom prst="ellipse">
                <a:avLst/>
              </a:prstGeom>
            </p:spPr>
          </p:pic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876D2B16-B145-4CE2-AA47-C9593740E777}"/>
                </a:ext>
              </a:extLst>
            </p:cNvPr>
            <p:cNvGrpSpPr/>
            <p:nvPr/>
          </p:nvGrpSpPr>
          <p:grpSpPr>
            <a:xfrm>
              <a:off x="3418703" y="3377913"/>
              <a:ext cx="3584331" cy="488840"/>
              <a:chOff x="3418703" y="3377913"/>
              <a:chExt cx="3584331" cy="488840"/>
            </a:xfrm>
          </p:grpSpPr>
          <p:sp>
            <p:nvSpPr>
              <p:cNvPr id="18" name="Speech Bubble: Rectangle with Corners Rounded 17">
                <a:extLst>
                  <a:ext uri="{FF2B5EF4-FFF2-40B4-BE49-F238E27FC236}">
                    <a16:creationId xmlns:a16="http://schemas.microsoft.com/office/drawing/2014/main" id="{E6EA3998-5E9E-4E88-9C93-D936D6BF507B}"/>
                  </a:ext>
                </a:extLst>
              </p:cNvPr>
              <p:cNvSpPr/>
              <p:nvPr/>
            </p:nvSpPr>
            <p:spPr>
              <a:xfrm>
                <a:off x="3418703" y="3377913"/>
                <a:ext cx="3584331" cy="486625"/>
              </a:xfrm>
              <a:prstGeom prst="wedgeRoundRectCallout">
                <a:avLst>
                  <a:gd name="adj1" fmla="val 53232"/>
                  <a:gd name="adj2" fmla="val 31135"/>
                  <a:gd name="adj3" fmla="val 16667"/>
                </a:avLst>
              </a:prstGeom>
              <a:solidFill>
                <a:srgbClr val="18A0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5DFC620-650B-479B-BD8A-3BB73ED8EA6D}"/>
                  </a:ext>
                </a:extLst>
              </p:cNvPr>
              <p:cNvSpPr/>
              <p:nvPr/>
            </p:nvSpPr>
            <p:spPr>
              <a:xfrm>
                <a:off x="3535388" y="3382793"/>
                <a:ext cx="3458076" cy="483960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>
                    <a:solidFill>
                      <a:schemeClr val="bg1"/>
                    </a:solidFill>
                  </a:rPr>
                  <a:t>@</a:t>
                </a:r>
                <a:r>
                  <a:rPr lang="en-GB" altLang="en-US" sz="1100" b="1" dirty="0" err="1">
                    <a:solidFill>
                      <a:schemeClr val="bg1"/>
                    </a:solidFill>
                  </a:rPr>
                  <a:t>MiaMonkey</a:t>
                </a:r>
                <a:r>
                  <a:rPr lang="en-GB" altLang="en-US" sz="1100" b="1" dirty="0">
                    <a:solidFill>
                      <a:schemeClr val="bg1"/>
                    </a:solidFill>
                  </a:rPr>
                  <a:t>:</a:t>
                </a:r>
                <a:r>
                  <a:rPr lang="en-GB" altLang="en-US" sz="1100" dirty="0">
                    <a:solidFill>
                      <a:schemeClr val="bg1"/>
                    </a:solidFill>
                  </a:rPr>
                  <a:t> Oh no! Bananas are my favourite food. Now what will I eat?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B3589C5-209A-4461-90CF-8F9B54A51E1A}"/>
              </a:ext>
            </a:extLst>
          </p:cNvPr>
          <p:cNvGrpSpPr/>
          <p:nvPr/>
        </p:nvGrpSpPr>
        <p:grpSpPr>
          <a:xfrm>
            <a:off x="457198" y="5715012"/>
            <a:ext cx="8229604" cy="503086"/>
            <a:chOff x="755650" y="1336681"/>
            <a:chExt cx="7632700" cy="503086"/>
          </a:xfrm>
          <a:solidFill>
            <a:srgbClr val="46A1DA"/>
          </a:solidFill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E2C56CC4-6430-4E13-9637-5A7BF80DC85E}"/>
                </a:ext>
              </a:extLst>
            </p:cNvPr>
            <p:cNvSpPr/>
            <p:nvPr/>
          </p:nvSpPr>
          <p:spPr>
            <a:xfrm>
              <a:off x="1082496" y="1336681"/>
              <a:ext cx="6969476" cy="50308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B790120-A14C-4E62-A054-949079A3133E}"/>
                </a:ext>
              </a:extLst>
            </p:cNvPr>
            <p:cNvSpPr/>
            <p:nvPr/>
          </p:nvSpPr>
          <p:spPr>
            <a:xfrm>
              <a:off x="755650" y="1373967"/>
              <a:ext cx="7632700" cy="422405"/>
            </a:xfrm>
            <a:prstGeom prst="rect">
              <a:avLst/>
            </a:prstGeom>
            <a:noFill/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dirty="0"/>
                <a:t>What should Mia Monkey have done? Talk to your partner.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947F1E8-39E0-4F16-8EEF-15D6800AE9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96" b="-4660"/>
          <a:stretch/>
        </p:blipFill>
        <p:spPr>
          <a:xfrm>
            <a:off x="733168" y="1636141"/>
            <a:ext cx="1451469" cy="40728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C34DFF-B2B0-45BD-AC4E-99F8E097CD92}"/>
              </a:ext>
            </a:extLst>
          </p:cNvPr>
          <p:cNvGrpSpPr/>
          <p:nvPr/>
        </p:nvGrpSpPr>
        <p:grpSpPr>
          <a:xfrm>
            <a:off x="3114413" y="3921206"/>
            <a:ext cx="4608223" cy="703065"/>
            <a:chOff x="3114413" y="3921206"/>
            <a:chExt cx="4608223" cy="70306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51CC80E-76B8-477B-84F8-68ADFBE4E670}"/>
                </a:ext>
              </a:extLst>
            </p:cNvPr>
            <p:cNvSpPr/>
            <p:nvPr/>
          </p:nvSpPr>
          <p:spPr>
            <a:xfrm>
              <a:off x="3840648" y="3921206"/>
              <a:ext cx="3725467" cy="703065"/>
            </a:xfrm>
            <a:prstGeom prst="wedgeRoundRectCallout">
              <a:avLst>
                <a:gd name="adj1" fmla="val -52784"/>
                <a:gd name="adj2" fmla="val 33435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FA89695-160F-4C92-9F47-399574DD56A0}"/>
                </a:ext>
              </a:extLst>
            </p:cNvPr>
            <p:cNvSpPr/>
            <p:nvPr/>
          </p:nvSpPr>
          <p:spPr>
            <a:xfrm>
              <a:off x="3947820" y="3943712"/>
              <a:ext cx="3774816" cy="6532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r>
                <a:rPr lang="en-GB" altLang="en-US" sz="1100" b="1" dirty="0"/>
                <a:t>@</a:t>
              </a:r>
              <a:r>
                <a:rPr lang="en-GB" altLang="en-US" sz="1100" b="1" dirty="0" err="1"/>
                <a:t>SpudSmart</a:t>
              </a:r>
              <a:r>
                <a:rPr lang="en-GB" altLang="en-US" sz="1100" b="1" dirty="0"/>
                <a:t>: </a:t>
              </a:r>
              <a:r>
                <a:rPr lang="en-GB" altLang="en-US" sz="1100" dirty="0"/>
                <a:t>Stop! Be SMART! Don't forget - </a:t>
              </a:r>
              <a:r>
                <a:rPr lang="en-GB" altLang="en-US" sz="1100" b="1" dirty="0"/>
                <a:t>R is for Reliable</a:t>
              </a:r>
              <a:r>
                <a:rPr lang="en-GB" altLang="en-US" sz="1100" dirty="0"/>
                <a:t>. Don't believe everything people tell you. Check other websites to find out the truth.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D3CA81C-1582-4C4D-87D4-80DF23215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-2938" r="-3264" b="70965"/>
            <a:stretch/>
          </p:blipFill>
          <p:spPr>
            <a:xfrm>
              <a:off x="3114413" y="4004120"/>
              <a:ext cx="582559" cy="5942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  <p:pic>
        <p:nvPicPr>
          <p:cNvPr id="33" name="Talking Partners">
            <a:extLst>
              <a:ext uri="{FF2B5EF4-FFF2-40B4-BE49-F238E27FC236}">
                <a16:creationId xmlns:a16="http://schemas.microsoft.com/office/drawing/2014/main" id="{511C6E05-1DAF-4D3F-9D69-50999C642A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385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34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Top Corners Rounded 62">
            <a:extLst>
              <a:ext uri="{FF2B5EF4-FFF2-40B4-BE49-F238E27FC236}">
                <a16:creationId xmlns:a16="http://schemas.microsoft.com/office/drawing/2014/main" id="{553B1A06-1A43-4CA6-860B-22A990BEF3E2}"/>
              </a:ext>
            </a:extLst>
          </p:cNvPr>
          <p:cNvSpPr/>
          <p:nvPr/>
        </p:nvSpPr>
        <p:spPr>
          <a:xfrm rot="10800000">
            <a:off x="438139" y="4847609"/>
            <a:ext cx="8260577" cy="1571245"/>
          </a:xfrm>
          <a:prstGeom prst="round2SameRect">
            <a:avLst>
              <a:gd name="adj1" fmla="val 12221"/>
              <a:gd name="adj2" fmla="val 0"/>
            </a:avLst>
          </a:prstGeom>
          <a:solidFill>
            <a:srgbClr val="3FA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T for Tell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0B6BF-7BFD-4EA4-A020-B361BF23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24" y="663885"/>
            <a:ext cx="7433564" cy="55751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CBE29B6-8F6D-4774-8DBA-581645D5E3A2}"/>
              </a:ext>
            </a:extLst>
          </p:cNvPr>
          <p:cNvSpPr/>
          <p:nvPr/>
        </p:nvSpPr>
        <p:spPr>
          <a:xfrm>
            <a:off x="3113781" y="4835471"/>
            <a:ext cx="2361984" cy="392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B08F33-6ADA-45EB-A6CD-6305184557F1}"/>
              </a:ext>
            </a:extLst>
          </p:cNvPr>
          <p:cNvSpPr/>
          <p:nvPr/>
        </p:nvSpPr>
        <p:spPr>
          <a:xfrm>
            <a:off x="3128074" y="4728204"/>
            <a:ext cx="2703092" cy="54551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600" b="1" dirty="0"/>
              <a:t>T is for Tell</a:t>
            </a:r>
            <a:endParaRPr lang="en-GB" altLang="en-US" sz="2600" b="1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13AEE95-EDB8-49D6-8CFD-438050DB71EE}"/>
              </a:ext>
            </a:extLst>
          </p:cNvPr>
          <p:cNvGrpSpPr/>
          <p:nvPr/>
        </p:nvGrpSpPr>
        <p:grpSpPr>
          <a:xfrm>
            <a:off x="3074289" y="2577463"/>
            <a:ext cx="4491826" cy="622406"/>
            <a:chOff x="3074289" y="2668081"/>
            <a:chExt cx="4491826" cy="62240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56737E3-2CDF-48F9-B167-7525F6DC5962}"/>
                </a:ext>
              </a:extLst>
            </p:cNvPr>
            <p:cNvSpPr/>
            <p:nvPr/>
          </p:nvSpPr>
          <p:spPr>
            <a:xfrm>
              <a:off x="3078190" y="2694985"/>
              <a:ext cx="591091" cy="591091"/>
            </a:xfrm>
            <a:prstGeom prst="ellipse">
              <a:avLst/>
            </a:prstGeom>
            <a:solidFill>
              <a:srgbClr val="32B3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BA61264-6655-4996-8F80-AA132113F7B5}"/>
                </a:ext>
              </a:extLst>
            </p:cNvPr>
            <p:cNvGrpSpPr/>
            <p:nvPr/>
          </p:nvGrpSpPr>
          <p:grpSpPr>
            <a:xfrm>
              <a:off x="3074289" y="2668081"/>
              <a:ext cx="4491826" cy="622406"/>
              <a:chOff x="3074289" y="2668081"/>
              <a:chExt cx="4491826" cy="6224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D4720B1-705D-4B9A-9EE5-1EC0C3A8A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825" t="-11225" r="49614" b="60877"/>
              <a:stretch/>
            </p:blipFill>
            <p:spPr>
              <a:xfrm flipH="1">
                <a:off x="3074289" y="2703223"/>
                <a:ext cx="603230" cy="587264"/>
              </a:xfrm>
              <a:prstGeom prst="ellipse">
                <a:avLst/>
              </a:prstGeom>
            </p:spPr>
          </p:pic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9FCC2F29-1DDB-47F8-9572-23E6A5C80F60}"/>
                  </a:ext>
                </a:extLst>
              </p:cNvPr>
              <p:cNvGrpSpPr/>
              <p:nvPr/>
            </p:nvGrpSpPr>
            <p:grpSpPr>
              <a:xfrm>
                <a:off x="3840649" y="2668081"/>
                <a:ext cx="3725466" cy="530432"/>
                <a:chOff x="3840649" y="2668081"/>
                <a:chExt cx="3725466" cy="530432"/>
              </a:xfrm>
            </p:grpSpPr>
            <p:sp>
              <p:nvSpPr>
                <p:cNvPr id="16" name="Speech Bubble: Rectangle with Corners Rounded 15">
                  <a:extLst>
                    <a:ext uri="{FF2B5EF4-FFF2-40B4-BE49-F238E27FC236}">
                      <a16:creationId xmlns:a16="http://schemas.microsoft.com/office/drawing/2014/main" id="{AB35C881-B08A-4263-810B-AF963637BCC2}"/>
                    </a:ext>
                  </a:extLst>
                </p:cNvPr>
                <p:cNvSpPr/>
                <p:nvPr/>
              </p:nvSpPr>
              <p:spPr>
                <a:xfrm>
                  <a:off x="3840649" y="2668081"/>
                  <a:ext cx="3725466" cy="530432"/>
                </a:xfrm>
                <a:prstGeom prst="wedgeRoundRectCallout">
                  <a:avLst>
                    <a:gd name="adj1" fmla="val -52996"/>
                    <a:gd name="adj2" fmla="val 33807"/>
                    <a:gd name="adj3" fmla="val 16667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CA8D5E40-7C0E-4C6A-A063-CDE09070CB7C}"/>
                    </a:ext>
                  </a:extLst>
                </p:cNvPr>
                <p:cNvSpPr/>
                <p:nvPr/>
              </p:nvSpPr>
              <p:spPr>
                <a:xfrm>
                  <a:off x="3945924" y="2684523"/>
                  <a:ext cx="3620191" cy="483960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/>
                    <a:t>@</a:t>
                  </a:r>
                  <a:r>
                    <a:rPr lang="en-GB" altLang="en-US" sz="1100" b="1" dirty="0" err="1"/>
                    <a:t>CreepyCroc</a:t>
                  </a:r>
                  <a:r>
                    <a:rPr lang="en-GB" altLang="en-US" sz="1100" b="1" dirty="0"/>
                    <a:t>: </a:t>
                  </a:r>
                  <a:r>
                    <a:rPr lang="en-GB" altLang="en-US" sz="1100" dirty="0"/>
                    <a:t>I saw you swimming in your lake. You're looking a bit fat at the moment!</a:t>
                  </a: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FA768EE-CD1D-4589-B8FA-F5C8FD4541BE}"/>
              </a:ext>
            </a:extLst>
          </p:cNvPr>
          <p:cNvGrpSpPr/>
          <p:nvPr/>
        </p:nvGrpSpPr>
        <p:grpSpPr>
          <a:xfrm>
            <a:off x="5544065" y="3216467"/>
            <a:ext cx="2203824" cy="591091"/>
            <a:chOff x="5544065" y="3216467"/>
            <a:chExt cx="2203824" cy="5910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B31F8560-1EB6-4813-85B1-21033974DB3D}"/>
                </a:ext>
              </a:extLst>
            </p:cNvPr>
            <p:cNvGrpSpPr/>
            <p:nvPr/>
          </p:nvGrpSpPr>
          <p:grpSpPr>
            <a:xfrm>
              <a:off x="5544065" y="3216467"/>
              <a:ext cx="2203824" cy="591091"/>
              <a:chOff x="5544065" y="3315323"/>
              <a:chExt cx="2203824" cy="591091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8DE23738-7D55-4F53-B5D1-B39830439A72}"/>
                  </a:ext>
                </a:extLst>
              </p:cNvPr>
              <p:cNvGrpSpPr/>
              <p:nvPr/>
            </p:nvGrpSpPr>
            <p:grpSpPr>
              <a:xfrm>
                <a:off x="7156798" y="3315323"/>
                <a:ext cx="591091" cy="591091"/>
                <a:chOff x="3072121" y="3422864"/>
                <a:chExt cx="591091" cy="591091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64AC55C0-2CC6-46D3-8D06-E23E322A8E3C}"/>
                    </a:ext>
                  </a:extLst>
                </p:cNvPr>
                <p:cNvSpPr/>
                <p:nvPr/>
              </p:nvSpPr>
              <p:spPr>
                <a:xfrm>
                  <a:off x="3072121" y="3422864"/>
                  <a:ext cx="591091" cy="591091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8A802EB-D8BF-4E3B-81AC-1B81AFD27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61" t="-8311" r="3044" b="56697"/>
                <a:stretch/>
              </p:blipFill>
              <p:spPr>
                <a:xfrm flipH="1">
                  <a:off x="3072121" y="3424785"/>
                  <a:ext cx="591091" cy="589170"/>
                </a:xfrm>
                <a:prstGeom prst="ellipse">
                  <a:avLst/>
                </a:prstGeom>
              </p:spPr>
            </p:pic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76D2B16-B145-4CE2-AA47-C9593740E777}"/>
                  </a:ext>
                </a:extLst>
              </p:cNvPr>
              <p:cNvGrpSpPr/>
              <p:nvPr/>
            </p:nvGrpSpPr>
            <p:grpSpPr>
              <a:xfrm>
                <a:off x="5544065" y="3419103"/>
                <a:ext cx="1458969" cy="379075"/>
                <a:chOff x="5544065" y="3419103"/>
                <a:chExt cx="1458969" cy="379075"/>
              </a:xfrm>
            </p:grpSpPr>
            <p:sp>
              <p:nvSpPr>
                <p:cNvPr id="18" name="Speech Bubble: Rectangle with Corners Rounded 17">
                  <a:extLst>
                    <a:ext uri="{FF2B5EF4-FFF2-40B4-BE49-F238E27FC236}">
                      <a16:creationId xmlns:a16="http://schemas.microsoft.com/office/drawing/2014/main" id="{E6EA3998-5E9E-4E88-9C93-D936D6BF507B}"/>
                    </a:ext>
                  </a:extLst>
                </p:cNvPr>
                <p:cNvSpPr/>
                <p:nvPr/>
              </p:nvSpPr>
              <p:spPr>
                <a:xfrm>
                  <a:off x="5544065" y="3419103"/>
                  <a:ext cx="1458969" cy="379075"/>
                </a:xfrm>
                <a:prstGeom prst="wedgeRoundRectCallout">
                  <a:avLst>
                    <a:gd name="adj1" fmla="val 57749"/>
                    <a:gd name="adj2" fmla="val 28962"/>
                    <a:gd name="adj3" fmla="val 16667"/>
                  </a:avLst>
                </a:prstGeom>
                <a:solidFill>
                  <a:srgbClr val="18A0D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bg1">
                        <a:lumMod val="85000"/>
                      </a:schemeClr>
                    </a:solidFill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35DFC620-650B-479B-BD8A-3BB73ED8EA6D}"/>
                    </a:ext>
                  </a:extLst>
                </p:cNvPr>
                <p:cNvSpPr/>
                <p:nvPr/>
              </p:nvSpPr>
              <p:spPr>
                <a:xfrm>
                  <a:off x="5644287" y="3440459"/>
                  <a:ext cx="1011172" cy="31468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r>
                    <a:rPr lang="en-GB" altLang="en-US" sz="1100" b="1" dirty="0">
                      <a:solidFill>
                        <a:schemeClr val="bg1"/>
                      </a:solidFill>
                    </a:rPr>
                    <a:t>@</a:t>
                  </a:r>
                  <a:r>
                    <a:rPr lang="en-GB" altLang="en-US" sz="1100" b="1" dirty="0" err="1">
                      <a:solidFill>
                        <a:schemeClr val="bg1"/>
                      </a:solidFill>
                    </a:rPr>
                    <a:t>HankHippo</a:t>
                  </a:r>
                  <a:r>
                    <a:rPr lang="en-GB" altLang="en-US" sz="1100" b="1" dirty="0">
                      <a:solidFill>
                        <a:schemeClr val="bg1"/>
                      </a:solidFill>
                    </a:rPr>
                    <a:t>:</a:t>
                  </a:r>
                  <a:endParaRPr lang="en-GB" altLang="en-US" sz="11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091192-C919-4323-9B73-DE6EFC235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112" y="3382010"/>
              <a:ext cx="246286" cy="246199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385215D-B722-4FC7-9643-42F2ED66DD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-3896" b="-4660"/>
          <a:stretch/>
        </p:blipFill>
        <p:spPr>
          <a:xfrm>
            <a:off x="733168" y="1636141"/>
            <a:ext cx="1451469" cy="40728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8A1431-8D67-42F0-BC0E-D0D16B47909A}"/>
              </a:ext>
            </a:extLst>
          </p:cNvPr>
          <p:cNvGrpSpPr/>
          <p:nvPr/>
        </p:nvGrpSpPr>
        <p:grpSpPr>
          <a:xfrm>
            <a:off x="3114413" y="3921206"/>
            <a:ext cx="4451702" cy="703065"/>
            <a:chOff x="3114413" y="3921206"/>
            <a:chExt cx="4451702" cy="70306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D60012DB-A47A-41BC-8D5F-00DC0A934363}"/>
                </a:ext>
              </a:extLst>
            </p:cNvPr>
            <p:cNvGrpSpPr/>
            <p:nvPr/>
          </p:nvGrpSpPr>
          <p:grpSpPr>
            <a:xfrm>
              <a:off x="3840648" y="3921206"/>
              <a:ext cx="3725467" cy="703065"/>
              <a:chOff x="3840648" y="4011824"/>
              <a:chExt cx="3725467" cy="703065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:a16="http://schemas.microsoft.com/office/drawing/2014/main" id="{451CC80E-76B8-477B-84F8-68ADFBE4E670}"/>
                  </a:ext>
                </a:extLst>
              </p:cNvPr>
              <p:cNvSpPr/>
              <p:nvPr/>
            </p:nvSpPr>
            <p:spPr>
              <a:xfrm>
                <a:off x="3840648" y="4011824"/>
                <a:ext cx="3725467" cy="703065"/>
              </a:xfrm>
              <a:prstGeom prst="wedgeRoundRectCallout">
                <a:avLst>
                  <a:gd name="adj1" fmla="val -52784"/>
                  <a:gd name="adj2" fmla="val 33435"/>
                  <a:gd name="adj3" fmla="val 16667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5FA89695-160F-4C92-9F47-399574DD56A0}"/>
                  </a:ext>
                </a:extLst>
              </p:cNvPr>
              <p:cNvSpPr/>
              <p:nvPr/>
            </p:nvSpPr>
            <p:spPr>
              <a:xfrm>
                <a:off x="3947820" y="4034330"/>
                <a:ext cx="3512956" cy="653238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r>
                  <a:rPr lang="en-GB" altLang="en-US" sz="1100" b="1" dirty="0"/>
                  <a:t>@</a:t>
                </a:r>
                <a:r>
                  <a:rPr lang="en-GB" altLang="en-US" sz="1100" b="1" dirty="0" err="1"/>
                  <a:t>SpudSmart</a:t>
                </a:r>
                <a:r>
                  <a:rPr lang="en-GB" altLang="en-US" sz="1100" b="1" dirty="0"/>
                  <a:t>: </a:t>
                </a:r>
                <a:r>
                  <a:rPr lang="en-GB" altLang="en-US" sz="1100" dirty="0"/>
                  <a:t>Stop! Be SMART! Don't forget - </a:t>
                </a:r>
                <a:r>
                  <a:rPr lang="en-GB" altLang="en-US" sz="1100" b="1" dirty="0"/>
                  <a:t>T is for Tell</a:t>
                </a:r>
                <a:r>
                  <a:rPr lang="en-GB" altLang="en-US" sz="1100" dirty="0"/>
                  <a:t>. If anything you do or see online upsets you, tell a trusted adult straight away!</a:t>
                </a: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6B37EB-516A-4081-9320-45768382C5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56" t="-2938" r="-3264" b="70965"/>
            <a:stretch/>
          </p:blipFill>
          <p:spPr>
            <a:xfrm>
              <a:off x="3114413" y="4004120"/>
              <a:ext cx="582559" cy="59425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</p:pic>
      </p:grpSp>
      <p:pic>
        <p:nvPicPr>
          <p:cNvPr id="32" name="Talking Partners">
            <a:extLst>
              <a:ext uri="{FF2B5EF4-FFF2-40B4-BE49-F238E27FC236}">
                <a16:creationId xmlns:a16="http://schemas.microsoft.com/office/drawing/2014/main" id="{16739289-0417-49B0-8A2D-C92CB65C2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03855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FC4D24AE-B82D-49D5-AA97-650C39607F57}" vid="{2556A2E1-8D37-4DB8-A0B9-DC45615DA9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352</TotalTime>
  <Words>809</Words>
  <Application>Microsoft Office PowerPoint</Application>
  <PresentationFormat>On-screen Show (4:3)</PresentationFormat>
  <Paragraphs>89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Tuffy-TTF</vt:lpstr>
      <vt:lpstr>Sassoon Infant Rg</vt:lpstr>
      <vt:lpstr>SimSun</vt:lpstr>
      <vt:lpstr>Arial</vt:lpstr>
      <vt:lpstr>Twinkl SemiBold</vt:lpstr>
      <vt:lpstr>Twinkl</vt:lpstr>
      <vt:lpstr>Calibri</vt:lpstr>
      <vt:lpstr>BPreplay</vt:lpstr>
      <vt:lpstr>Tuffy</vt:lpstr>
      <vt:lpstr>Office Theme</vt:lpstr>
      <vt:lpstr>Computing</vt:lpstr>
      <vt:lpstr>PowerPoint Presentation</vt:lpstr>
      <vt:lpstr>PowerPoint Presentation</vt:lpstr>
      <vt:lpstr>SMART Zoo</vt:lpstr>
      <vt:lpstr>S for Safe</vt:lpstr>
      <vt:lpstr>M for Meet</vt:lpstr>
      <vt:lpstr>A for Accept</vt:lpstr>
      <vt:lpstr>R for Reliable</vt:lpstr>
      <vt:lpstr>T for Tell</vt:lpstr>
      <vt:lpstr>T for Tell</vt:lpstr>
      <vt:lpstr>Welcome to Our New Animals</vt:lpstr>
      <vt:lpstr>Welcome to Our New Animals</vt:lpstr>
      <vt:lpstr>Welcome to Our New Animals</vt:lpstr>
      <vt:lpstr>Are You SMART Enough?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Lee Jones</dc:creator>
  <cp:lastModifiedBy>Cris Lima</cp:lastModifiedBy>
  <cp:revision>40</cp:revision>
  <dcterms:created xsi:type="dcterms:W3CDTF">2018-11-22T12:21:18Z</dcterms:created>
  <dcterms:modified xsi:type="dcterms:W3CDTF">2018-12-19T12:58:30Z</dcterms:modified>
</cp:coreProperties>
</file>