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797675" cy="9926638"/>
  <p:embeddedFontLst>
    <p:embeddedFont>
      <p:font typeface="Calibri" panose="020F0502020204030204" pitchFamily="34" charset="0"/>
      <p:regular r:id="rId30"/>
      <p:bold r:id="rId31"/>
      <p:italic r:id="rId32"/>
      <p:boldItalic r:id="rId33"/>
    </p:embeddedFont>
    <p:embeddedFont>
      <p:font typeface="Play"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3">
          <p15:clr>
            <a:srgbClr val="000000"/>
          </p15:clr>
        </p15:guide>
        <p15:guide id="2" pos="68">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n+ni4t6Oo8520MAJfMqCm8mja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14"/>
      </p:cViewPr>
      <p:guideLst>
        <p:guide orient="horz" pos="73"/>
        <p:guide pos="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7" y="0"/>
            <a:ext cx="2946400" cy="4968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29750"/>
            <a:ext cx="294640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5" name="Google Shape;175;p10: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0: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6" name="Google Shape;186;p11: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1: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7" name="Google Shape;197;p12: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8" name="Google Shape;208;p13: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3: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9" name="Google Shape;219;p14: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4: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0ff0d39b2b_0_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0" name="Google Shape;230;g20ff0d39b2b_0_6:notes"/>
          <p:cNvSpPr txBox="1">
            <a:spLocks noGrp="1"/>
          </p:cNvSpPr>
          <p:nvPr>
            <p:ph type="body" idx="1"/>
          </p:nvPr>
        </p:nvSpPr>
        <p:spPr>
          <a:xfrm>
            <a:off x="679450" y="4776787"/>
            <a:ext cx="5438700" cy="3908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20ff0d39b2b_0_6:notes"/>
          <p:cNvSpPr txBox="1"/>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1" name="Google Shape;241;p15: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2" name="Google Shape;252;p16: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6: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5" name="Google Shape;265;p17: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7: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5" name="Google Shape;275;p18: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8: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5" name="Google Shape;95;p2: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5" name="Google Shape;285;p19: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9: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5" name="Google Shape;295;p20: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0: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5" name="Google Shape;305;p22: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2: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15" name="Google Shape;315;p23: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3: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25" name="Google Shape;325;p25: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5: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34" name="Google Shape;334;p26: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6: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3" name="Google Shape;343;p27: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7: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52" name="Google Shape;352;p28: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8: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5" name="Google Shape;105;p3: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5" name="Google Shape;115;p4: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5" name="Google Shape;125;p5: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5" name="Google Shape;135;p6: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5" name="Google Shape;145;p7: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5" name="Google Shape;155;p8: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8: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5" name="Google Shape;165;p9:notes"/>
          <p:cNvSpPr txBox="1">
            <a:spLocks noGrp="1"/>
          </p:cNvSpPr>
          <p:nvPr>
            <p:ph type="body" idx="1"/>
          </p:nvPr>
        </p:nvSpPr>
        <p:spPr>
          <a:xfrm>
            <a:off x="679450" y="4776787"/>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9: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39"/>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3" name="Google Shape;73;p3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4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1" name="Google Shape;81;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3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4" name="Google Shape;34;p3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34"/>
          <p:cNvSpPr txBox="1">
            <a:spLocks noGrp="1"/>
          </p:cNvSpPr>
          <p:nvPr>
            <p:ph type="body" idx="1"/>
          </p:nvPr>
        </p:nvSpPr>
        <p:spPr>
          <a:xfrm rot="5400000">
            <a:off x="2396332"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35"/>
          <p:cNvSpPr>
            <a:spLocks noGrp="1"/>
          </p:cNvSpPr>
          <p:nvPr>
            <p:ph type="pic" idx="2"/>
          </p:nvPr>
        </p:nvSpPr>
        <p:spPr>
          <a:xfrm>
            <a:off x="3887391" y="987426"/>
            <a:ext cx="4629150" cy="4873625"/>
          </a:xfrm>
          <a:prstGeom prst="rect">
            <a:avLst/>
          </a:prstGeom>
          <a:noFill/>
          <a:ln>
            <a:noFill/>
          </a:ln>
        </p:spPr>
      </p:sp>
      <p:sp>
        <p:nvSpPr>
          <p:cNvPr id="47" name="Google Shape;47;p3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3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3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3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3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3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9"/>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Shape 88"/>
        <p:cNvGrpSpPr/>
        <p:nvPr/>
      </p:nvGrpSpPr>
      <p:grpSpPr>
        <a:xfrm>
          <a:off x="0" y="0"/>
          <a:ext cx="0" cy="0"/>
          <a:chOff x="0" y="0"/>
          <a:chExt cx="0" cy="0"/>
        </a:xfrm>
      </p:grpSpPr>
      <p:sp>
        <p:nvSpPr>
          <p:cNvPr id="89" name="Google Shape;89;p1"/>
          <p:cNvSpPr txBox="1"/>
          <p:nvPr/>
        </p:nvSpPr>
        <p:spPr>
          <a:xfrm>
            <a:off x="414337" y="1895475"/>
            <a:ext cx="8315325" cy="1277937"/>
          </a:xfrm>
          <a:prstGeom prst="rect">
            <a:avLst/>
          </a:prstGeom>
          <a:solidFill>
            <a:srgbClr val="23A7F9"/>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0" name="Google Shape;90;p1"/>
          <p:cNvSpPr txBox="1"/>
          <p:nvPr/>
        </p:nvSpPr>
        <p:spPr>
          <a:xfrm>
            <a:off x="1084262" y="1971675"/>
            <a:ext cx="6977062" cy="12001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Key Stage 2 National Curriculum</a:t>
            </a:r>
            <a:endParaRPr/>
          </a:p>
          <a:p>
            <a:pPr marL="0" marR="0" lvl="0" indent="0" algn="ctr"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 Assessments (SATs)</a:t>
            </a:r>
            <a:endParaRPr/>
          </a:p>
        </p:txBody>
      </p:sp>
      <p:sp>
        <p:nvSpPr>
          <p:cNvPr id="91" name="Google Shape;91;p1"/>
          <p:cNvSpPr txBox="1"/>
          <p:nvPr/>
        </p:nvSpPr>
        <p:spPr>
          <a:xfrm>
            <a:off x="588962" y="3367087"/>
            <a:ext cx="78678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4000"/>
              <a:buFont typeface="Play"/>
              <a:buNone/>
            </a:pPr>
            <a:r>
              <a:rPr lang="en-US" sz="4000" b="0" i="0" u="none" dirty="0">
                <a:solidFill>
                  <a:srgbClr val="FFFF00"/>
                </a:solidFill>
                <a:latin typeface="Play"/>
                <a:ea typeface="Play"/>
                <a:cs typeface="Play"/>
                <a:sym typeface="Play"/>
              </a:rPr>
              <a:t>St. Mary’s CE Primary School</a:t>
            </a:r>
            <a:endParaRPr dirty="0"/>
          </a:p>
          <a:p>
            <a:pPr marL="0" marR="0" lvl="0" indent="0" algn="ctr" rtl="0">
              <a:lnSpc>
                <a:spcPct val="100000"/>
              </a:lnSpc>
              <a:spcBef>
                <a:spcPts val="0"/>
              </a:spcBef>
              <a:spcAft>
                <a:spcPts val="0"/>
              </a:spcAft>
              <a:buClr>
                <a:srgbClr val="FFFF00"/>
              </a:buClr>
              <a:buSzPts val="4000"/>
              <a:buFont typeface="Play"/>
              <a:buNone/>
            </a:pPr>
            <a:r>
              <a:rPr lang="en-US" sz="4000" b="0" i="0" u="none" dirty="0">
                <a:solidFill>
                  <a:srgbClr val="FFFF00"/>
                </a:solidFill>
                <a:latin typeface="Play"/>
                <a:ea typeface="Play"/>
                <a:cs typeface="Play"/>
                <a:sym typeface="Play"/>
              </a:rPr>
              <a:t> Presentation to Parents.</a:t>
            </a:r>
            <a:endParaRPr sz="4000" b="0" i="0" u="none" dirty="0">
              <a:solidFill>
                <a:srgbClr val="FFFF00"/>
              </a:solidFill>
              <a:latin typeface="Play"/>
              <a:ea typeface="Play"/>
              <a:cs typeface="Play"/>
              <a:sym typeface="Play"/>
            </a:endParaRPr>
          </a:p>
        </p:txBody>
      </p:sp>
      <p:pic>
        <p:nvPicPr>
          <p:cNvPr id="92" name="Google Shape;92;p1"/>
          <p:cNvPicPr preferRelativeResize="0"/>
          <p:nvPr/>
        </p:nvPicPr>
        <p:blipFill rotWithShape="1">
          <a:blip r:embed="rId3">
            <a:alphaModFix/>
          </a:blip>
          <a:srcRect/>
          <a:stretch/>
        </p:blipFill>
        <p:spPr>
          <a:xfrm>
            <a:off x="7486650" y="158750"/>
            <a:ext cx="1411287"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Shape 177"/>
        <p:cNvGrpSpPr/>
        <p:nvPr/>
      </p:nvGrpSpPr>
      <p:grpSpPr>
        <a:xfrm>
          <a:off x="0" y="0"/>
          <a:ext cx="0" cy="0"/>
          <a:chOff x="0" y="0"/>
          <a:chExt cx="0" cy="0"/>
        </a:xfrm>
      </p:grpSpPr>
      <p:sp>
        <p:nvSpPr>
          <p:cNvPr id="178" name="Google Shape;178;p10"/>
          <p:cNvSpPr txBox="1"/>
          <p:nvPr/>
        </p:nvSpPr>
        <p:spPr>
          <a:xfrm>
            <a:off x="354012" y="1168400"/>
            <a:ext cx="8429625" cy="53292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The Reading Test consists of two separate papers:</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1 – Contains a selection of texts totalling between 400 and 700 words with questions about the text.</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2 – Contains a reading booklet of a selection of passages totalling 800 to 1100 words. Children will write their answers to questions about the passage in a separate booklet. </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Each paper is worth 50% of the marks and should take approximately 30 minutes to complete, although the children are not being assessed at working at speed so will not be strictly timed. </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The texts will cover a range of poetry, fiction and non-fiction.</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Questions are designed to assess the comprehension and understanding of a child’s reading.</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Some questions are multiple choice or selected response, others require</a:t>
            </a:r>
            <a:endParaRPr/>
          </a:p>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short answers and some require an extended response or explanation.</a:t>
            </a:r>
            <a:endParaRPr/>
          </a:p>
        </p:txBody>
      </p:sp>
      <p:sp>
        <p:nvSpPr>
          <p:cNvPr id="179" name="Google Shape;179;p10"/>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0" name="Google Shape;180;p10"/>
          <p:cNvSpPr txBox="1"/>
          <p:nvPr/>
        </p:nvSpPr>
        <p:spPr>
          <a:xfrm>
            <a:off x="407987" y="401637"/>
            <a:ext cx="435292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Year 6 Reading</a:t>
            </a:r>
            <a:endParaRPr/>
          </a:p>
        </p:txBody>
      </p:sp>
      <p:pic>
        <p:nvPicPr>
          <p:cNvPr id="181" name="Google Shape;181;p10"/>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182" name="Google Shape;182;p10"/>
          <p:cNvSpPr txBox="1"/>
          <p:nvPr/>
        </p:nvSpPr>
        <p:spPr>
          <a:xfrm>
            <a:off x="354012" y="1047750"/>
            <a:ext cx="8429625" cy="5329237"/>
          </a:xfrm>
          <a:prstGeom prst="rect">
            <a:avLst/>
          </a:prstGeom>
          <a:solidFill>
            <a:schemeClr val="lt1"/>
          </a:solidFill>
          <a:ln>
            <a:noFill/>
          </a:ln>
        </p:spPr>
        <p:txBody>
          <a:bodyPr spcFirstLastPara="1" wrap="square" lIns="216000" tIns="216000" rIns="216000" bIns="2160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83" name="Google Shape;183;p10"/>
          <p:cNvPicPr preferRelativeResize="0"/>
          <p:nvPr/>
        </p:nvPicPr>
        <p:blipFill rotWithShape="1">
          <a:blip r:embed="rId4">
            <a:alphaModFix/>
          </a:blip>
          <a:srcRect/>
          <a:stretch/>
        </p:blipFill>
        <p:spPr>
          <a:xfrm>
            <a:off x="1473200" y="1168400"/>
            <a:ext cx="5500687" cy="54022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Shape 188"/>
        <p:cNvGrpSpPr/>
        <p:nvPr/>
      </p:nvGrpSpPr>
      <p:grpSpPr>
        <a:xfrm>
          <a:off x="0" y="0"/>
          <a:ext cx="0" cy="0"/>
          <a:chOff x="0" y="0"/>
          <a:chExt cx="0" cy="0"/>
        </a:xfrm>
      </p:grpSpPr>
      <p:sp>
        <p:nvSpPr>
          <p:cNvPr id="189" name="Google Shape;189;p11"/>
          <p:cNvSpPr txBox="1"/>
          <p:nvPr/>
        </p:nvSpPr>
        <p:spPr>
          <a:xfrm>
            <a:off x="354012" y="1168400"/>
            <a:ext cx="8429625" cy="53292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The Reading Test consists of two separate papers:</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1 – Contains a selection of texts totalling between 400 and 700 words with questions about the text.</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2 – Contains a reading booklet of a selection of passages totalling 800 to 1100 words. Children will write their answers to questions about the passage in a separate booklet. </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Each paper is worth 50% of the marks and should take approximately 30 minutes to complete, although the children are not being assessed at working at speed so will not be strictly timed. </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The texts will cover a range of poetry, fiction and non-fiction.</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Questions are designed to assess the comprehension and understanding of a child’s reading.</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Some questions are multiple choice or selected response, others require</a:t>
            </a:r>
            <a:endParaRPr/>
          </a:p>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short answers and some require an extended response or explanation.</a:t>
            </a:r>
            <a:endParaRPr/>
          </a:p>
        </p:txBody>
      </p:sp>
      <p:sp>
        <p:nvSpPr>
          <p:cNvPr id="190" name="Google Shape;190;p11"/>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1" name="Google Shape;191;p11"/>
          <p:cNvSpPr txBox="1"/>
          <p:nvPr/>
        </p:nvSpPr>
        <p:spPr>
          <a:xfrm>
            <a:off x="407987" y="401637"/>
            <a:ext cx="435292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Year 6 Reading</a:t>
            </a:r>
            <a:endParaRPr/>
          </a:p>
        </p:txBody>
      </p:sp>
      <p:pic>
        <p:nvPicPr>
          <p:cNvPr id="192" name="Google Shape;192;p11"/>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193" name="Google Shape;193;p11"/>
          <p:cNvSpPr txBox="1"/>
          <p:nvPr/>
        </p:nvSpPr>
        <p:spPr>
          <a:xfrm>
            <a:off x="407987" y="114617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94" name="Google Shape;194;p11"/>
          <p:cNvPicPr preferRelativeResize="0"/>
          <p:nvPr/>
        </p:nvPicPr>
        <p:blipFill rotWithShape="1">
          <a:blip r:embed="rId4">
            <a:alphaModFix/>
          </a:blip>
          <a:srcRect/>
          <a:stretch/>
        </p:blipFill>
        <p:spPr>
          <a:xfrm>
            <a:off x="1187450" y="1168400"/>
            <a:ext cx="6045200" cy="53419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Shape 199"/>
        <p:cNvGrpSpPr/>
        <p:nvPr/>
      </p:nvGrpSpPr>
      <p:grpSpPr>
        <a:xfrm>
          <a:off x="0" y="0"/>
          <a:ext cx="0" cy="0"/>
          <a:chOff x="0" y="0"/>
          <a:chExt cx="0" cy="0"/>
        </a:xfrm>
      </p:grpSpPr>
      <p:sp>
        <p:nvSpPr>
          <p:cNvPr id="200" name="Google Shape;200;p12"/>
          <p:cNvSpPr txBox="1"/>
          <p:nvPr/>
        </p:nvSpPr>
        <p:spPr>
          <a:xfrm>
            <a:off x="354012" y="1168400"/>
            <a:ext cx="8429625" cy="53292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The Reading Test consists of two separate papers:</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1 – Contains a selection of texts totalling between 400 and 700 words with questions about the text.</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2 – Contains a reading booklet of a selection of passages totalling 800 to 1100 words. Children will write their answers to questions about the passage in a separate booklet. </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Each paper is worth 50% of the marks and should take approximately 30 minutes to complete, although the children are not being assessed at working at speed so will not be strictly timed. </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The texts will cover a range of poetry, fiction and non-fiction.</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Questions are designed to assess the comprehension and understanding of a child’s reading.</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Some questions are multiple choice or selected response, others require</a:t>
            </a:r>
            <a:endParaRPr/>
          </a:p>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short answers and some require an extended response or explanation.</a:t>
            </a:r>
            <a:endParaRPr/>
          </a:p>
        </p:txBody>
      </p:sp>
      <p:sp>
        <p:nvSpPr>
          <p:cNvPr id="201" name="Google Shape;201;p12"/>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2" name="Google Shape;202;p12"/>
          <p:cNvSpPr txBox="1"/>
          <p:nvPr/>
        </p:nvSpPr>
        <p:spPr>
          <a:xfrm>
            <a:off x="407987" y="401637"/>
            <a:ext cx="435292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Year 6 Reading</a:t>
            </a:r>
            <a:endParaRPr/>
          </a:p>
        </p:txBody>
      </p:sp>
      <p:pic>
        <p:nvPicPr>
          <p:cNvPr id="203" name="Google Shape;203;p12"/>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204" name="Google Shape;204;p12"/>
          <p:cNvSpPr txBox="1"/>
          <p:nvPr/>
        </p:nvSpPr>
        <p:spPr>
          <a:xfrm>
            <a:off x="407987" y="114617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05" name="Google Shape;205;p12"/>
          <p:cNvPicPr preferRelativeResize="0"/>
          <p:nvPr/>
        </p:nvPicPr>
        <p:blipFill rotWithShape="1">
          <a:blip r:embed="rId4">
            <a:alphaModFix/>
          </a:blip>
          <a:srcRect/>
          <a:stretch/>
        </p:blipFill>
        <p:spPr>
          <a:xfrm>
            <a:off x="366712" y="1168400"/>
            <a:ext cx="8362950" cy="5178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Shape 210"/>
        <p:cNvGrpSpPr/>
        <p:nvPr/>
      </p:nvGrpSpPr>
      <p:grpSpPr>
        <a:xfrm>
          <a:off x="0" y="0"/>
          <a:ext cx="0" cy="0"/>
          <a:chOff x="0" y="0"/>
          <a:chExt cx="0" cy="0"/>
        </a:xfrm>
      </p:grpSpPr>
      <p:sp>
        <p:nvSpPr>
          <p:cNvPr id="211" name="Google Shape;211;p13"/>
          <p:cNvSpPr txBox="1"/>
          <p:nvPr/>
        </p:nvSpPr>
        <p:spPr>
          <a:xfrm>
            <a:off x="354012" y="1168400"/>
            <a:ext cx="8429625" cy="53292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The Reading Test consists of two separate papers:</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1 – Contains a selection of texts totalling between 400 and 700 words with questions about the text.</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2 – Contains a reading booklet of a selection of passages totalling 800 to 1100 words. Children will write their answers to questions about the passage in a separate booklet. </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Each paper is worth 50% of the marks and should take approximately 30 minutes to complete, although the children are not being assessed at working at speed so will not be strictly timed. </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The texts will cover a range of poetry, fiction and non-fiction.</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Questions are designed to assess the comprehension and understanding of a child’s reading.</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Some questions are multiple choice or selected response, others require</a:t>
            </a:r>
            <a:endParaRPr/>
          </a:p>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short answers and some require an extended response or explanation.</a:t>
            </a:r>
            <a:endParaRPr/>
          </a:p>
        </p:txBody>
      </p:sp>
      <p:sp>
        <p:nvSpPr>
          <p:cNvPr id="212" name="Google Shape;212;p13"/>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3" name="Google Shape;213;p13"/>
          <p:cNvSpPr txBox="1"/>
          <p:nvPr/>
        </p:nvSpPr>
        <p:spPr>
          <a:xfrm>
            <a:off x="407987" y="401637"/>
            <a:ext cx="435292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Year 6 Reading</a:t>
            </a:r>
            <a:endParaRPr/>
          </a:p>
        </p:txBody>
      </p:sp>
      <p:pic>
        <p:nvPicPr>
          <p:cNvPr id="214" name="Google Shape;214;p13"/>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215" name="Google Shape;215;p13"/>
          <p:cNvSpPr txBox="1"/>
          <p:nvPr/>
        </p:nvSpPr>
        <p:spPr>
          <a:xfrm>
            <a:off x="407987" y="114617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6" name="Google Shape;216;p13"/>
          <p:cNvSpPr txBox="1">
            <a:spLocks noGrp="1"/>
          </p:cNvSpPr>
          <p:nvPr>
            <p:ph type="body" idx="1"/>
          </p:nvPr>
        </p:nvSpPr>
        <p:spPr>
          <a:xfrm>
            <a:off x="628650" y="1168400"/>
            <a:ext cx="8051800" cy="552608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Precision of answers are key to success in the new reading assessment.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Pupils must be </a:t>
            </a:r>
            <a:r>
              <a:rPr lang="en-US" sz="2800" b="0" i="0" u="none" strike="noStrike" cap="none">
                <a:solidFill>
                  <a:srgbClr val="FF0000"/>
                </a:solidFill>
                <a:latin typeface="Calibri"/>
                <a:ea typeface="Calibri"/>
                <a:cs typeface="Calibri"/>
                <a:sym typeface="Calibri"/>
              </a:rPr>
              <a:t>concise and clear</a:t>
            </a:r>
            <a:r>
              <a:rPr lang="en-US" sz="2800" b="0" i="0" u="none" strike="noStrike" cap="none">
                <a:solidFill>
                  <a:schemeClr val="dk1"/>
                </a:solidFill>
                <a:latin typeface="Calibri"/>
                <a:ea typeface="Calibri"/>
                <a:cs typeface="Calibri"/>
                <a:sym typeface="Calibri"/>
              </a:rPr>
              <a:t> in their answers.</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 Mark:</a:t>
            </a:r>
            <a:endParaRPr/>
          </a:p>
          <a:p>
            <a:pPr marL="228600" marR="0" lvl="0" indent="-22860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Pupil: </a:t>
            </a:r>
            <a:r>
              <a:rPr lang="en-US" sz="2800" b="0" i="0" u="none" strike="noStrike" cap="none">
                <a:solidFill>
                  <a:srgbClr val="0070C0"/>
                </a:solidFill>
                <a:latin typeface="Calibri"/>
                <a:ea typeface="Calibri"/>
                <a:cs typeface="Calibri"/>
                <a:sym typeface="Calibri"/>
              </a:rPr>
              <a:t>“ Because know one knew what </a:t>
            </a:r>
            <a:r>
              <a:rPr lang="en-US" sz="2800" b="0" i="0" u="none" strike="noStrike" cap="none">
                <a:solidFill>
                  <a:srgbClr val="0070C0"/>
                </a:solidFill>
                <a:highlight>
                  <a:srgbClr val="FFFF00"/>
                </a:highlight>
                <a:latin typeface="Calibri"/>
                <a:ea typeface="Calibri"/>
                <a:cs typeface="Calibri"/>
                <a:sym typeface="Calibri"/>
              </a:rPr>
              <a:t>they </a:t>
            </a:r>
            <a:r>
              <a:rPr lang="en-US" sz="2800" b="0" i="0" u="none" strike="noStrike" cap="none">
                <a:solidFill>
                  <a:srgbClr val="0070C0"/>
                </a:solidFill>
                <a:latin typeface="Calibri"/>
                <a:ea typeface="Calibri"/>
                <a:cs typeface="Calibri"/>
                <a:sym typeface="Calibri"/>
              </a:rPr>
              <a:t>actually looked like”</a:t>
            </a:r>
            <a:endParaRPr/>
          </a:p>
          <a:p>
            <a:pPr marL="228600" marR="0" lvl="0" indent="-22860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Mark Scheme: </a:t>
            </a:r>
            <a:r>
              <a:rPr lang="en-US" sz="2800" b="0" i="0" u="none" strike="noStrike" cap="none">
                <a:solidFill>
                  <a:srgbClr val="FF0000"/>
                </a:solidFill>
                <a:latin typeface="Calibri"/>
                <a:ea typeface="Calibri"/>
                <a:cs typeface="Calibri"/>
                <a:sym typeface="Calibri"/>
              </a:rPr>
              <a:t>They didn’t actually know what</a:t>
            </a:r>
            <a:r>
              <a:rPr lang="en-US" sz="2800" b="0" i="0" u="none" strike="noStrike" cap="none">
                <a:solidFill>
                  <a:srgbClr val="FF0000"/>
                </a:solidFill>
                <a:highlight>
                  <a:srgbClr val="FFFF00"/>
                </a:highlight>
                <a:latin typeface="Calibri"/>
                <a:ea typeface="Calibri"/>
                <a:cs typeface="Calibri"/>
                <a:sym typeface="Calibri"/>
              </a:rPr>
              <a:t> it </a:t>
            </a:r>
            <a:r>
              <a:rPr lang="en-US" sz="2800" b="0" i="0" u="none" strike="noStrike" cap="none">
                <a:solidFill>
                  <a:srgbClr val="FF0000"/>
                </a:solidFill>
                <a:latin typeface="Calibri"/>
                <a:ea typeface="Calibri"/>
                <a:cs typeface="Calibri"/>
                <a:sym typeface="Calibri"/>
              </a:rPr>
              <a:t>looked like.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Response : </a:t>
            </a:r>
            <a:r>
              <a:rPr lang="en-US" sz="2800" b="1" i="1" u="none" strike="noStrike" cap="none">
                <a:solidFill>
                  <a:schemeClr val="dk1"/>
                </a:solidFill>
                <a:latin typeface="Calibri"/>
                <a:ea typeface="Calibri"/>
                <a:cs typeface="Calibri"/>
                <a:sym typeface="Calibri"/>
              </a:rPr>
              <a:t>The mark scheme has been applied correctly. The response is not sufficiently precise to meet the acceptable point and is not creditworthy.</a:t>
            </a:r>
            <a:endParaRPr/>
          </a:p>
          <a:p>
            <a:pPr marL="228600" marR="0" lvl="0" indent="-50800" algn="l" rtl="0">
              <a:lnSpc>
                <a:spcPct val="90000"/>
              </a:lnSpc>
              <a:spcBef>
                <a:spcPts val="1000"/>
              </a:spcBef>
              <a:spcAft>
                <a:spcPts val="0"/>
              </a:spcAft>
              <a:buClr>
                <a:schemeClr val="dk1"/>
              </a:buClr>
              <a:buSzPts val="2800"/>
              <a:buFont typeface="Arial"/>
              <a:buNone/>
            </a:pPr>
            <a:endParaRPr sz="2800" b="1" i="1"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Shape 221"/>
        <p:cNvGrpSpPr/>
        <p:nvPr/>
      </p:nvGrpSpPr>
      <p:grpSpPr>
        <a:xfrm>
          <a:off x="0" y="0"/>
          <a:ext cx="0" cy="0"/>
          <a:chOff x="0" y="0"/>
          <a:chExt cx="0" cy="0"/>
        </a:xfrm>
      </p:grpSpPr>
      <p:sp>
        <p:nvSpPr>
          <p:cNvPr id="222" name="Google Shape;222;p14"/>
          <p:cNvSpPr txBox="1"/>
          <p:nvPr/>
        </p:nvSpPr>
        <p:spPr>
          <a:xfrm>
            <a:off x="419100" y="350837"/>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3" name="Google Shape;223;p14"/>
          <p:cNvSpPr txBox="1"/>
          <p:nvPr/>
        </p:nvSpPr>
        <p:spPr>
          <a:xfrm>
            <a:off x="407974" y="401625"/>
            <a:ext cx="90444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400"/>
              <a:buFont typeface="Play"/>
              <a:buNone/>
            </a:pPr>
            <a:r>
              <a:rPr lang="en-US" sz="3400" b="1" i="0" u="none">
                <a:solidFill>
                  <a:srgbClr val="FFFF00"/>
                </a:solidFill>
                <a:latin typeface="Play"/>
                <a:ea typeface="Play"/>
                <a:cs typeface="Play"/>
                <a:sym typeface="Play"/>
              </a:rPr>
              <a:t>Year 6 Spelling, Punctuation and Grammar</a:t>
            </a:r>
            <a:endParaRPr/>
          </a:p>
        </p:txBody>
      </p:sp>
      <p:sp>
        <p:nvSpPr>
          <p:cNvPr id="224" name="Google Shape;224;p14"/>
          <p:cNvSpPr txBox="1"/>
          <p:nvPr/>
        </p:nvSpPr>
        <p:spPr>
          <a:xfrm>
            <a:off x="338125" y="1487275"/>
            <a:ext cx="8501100" cy="5313600"/>
          </a:xfrm>
          <a:prstGeom prst="rect">
            <a:avLst/>
          </a:prstGeom>
          <a:solidFill>
            <a:schemeClr val="lt1"/>
          </a:solidFill>
          <a:ln>
            <a:noFill/>
          </a:ln>
        </p:spPr>
        <p:txBody>
          <a:bodyPr spcFirstLastPara="1" wrap="square" lIns="216000" tIns="216000" rIns="216000" bIns="216000" anchor="t" anchorCtr="0">
            <a:noAutofit/>
          </a:bodyPr>
          <a:lstStyle/>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Spelling test is administered containing 20 words, lasting approximately 15 minutes.</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separate test is given on Punctuation, Vocabulary and Grammar which has significantly increased in difficulty.</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This test lasts for 45 minutes and requires short answer questions, including some multiple choice.</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Marks for these two tests are added together to give a total for Spelling, Punctuation and Grammar.</a:t>
            </a:r>
            <a:endParaRPr/>
          </a:p>
        </p:txBody>
      </p:sp>
      <p:pic>
        <p:nvPicPr>
          <p:cNvPr id="225" name="Google Shape;225;p14"/>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226" name="Google Shape;226;p14"/>
          <p:cNvSpPr txBox="1"/>
          <p:nvPr/>
        </p:nvSpPr>
        <p:spPr>
          <a:xfrm>
            <a:off x="893762" y="1911350"/>
            <a:ext cx="5008562" cy="646112"/>
          </a:xfrm>
          <a:prstGeom prst="rect">
            <a:avLst/>
          </a:prstGeom>
          <a:noFill/>
          <a:ln>
            <a:noFill/>
          </a:ln>
        </p:spPr>
        <p:txBody>
          <a:bodyPr spcFirstLastPara="1" wrap="square" lIns="91425" tIns="45700" rIns="91425" bIns="45700" anchor="t" anchorCtr="0">
            <a:spAutoFit/>
          </a:bodyPr>
          <a:lstStyle/>
          <a:p>
            <a:pPr marL="342900" marR="0" lvl="0" indent="-46037" algn="l" rtl="0">
              <a:lnSpc>
                <a:spcPct val="100000"/>
              </a:lnSpc>
              <a:spcBef>
                <a:spcPts val="0"/>
              </a:spcBef>
              <a:spcAft>
                <a:spcPts val="0"/>
              </a:spcAft>
              <a:buClr>
                <a:schemeClr val="dk1"/>
              </a:buClr>
              <a:buSzPts val="1800"/>
              <a:buFont typeface="Arial"/>
              <a:buNone/>
            </a:pPr>
            <a:endParaRPr sz="18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sz="1800" b="0" i="0" u="none">
              <a:solidFill>
                <a:srgbClr val="181717"/>
              </a:solidFill>
              <a:latin typeface="Play"/>
              <a:ea typeface="Play"/>
              <a:cs typeface="Play"/>
              <a:sym typeface="Play"/>
            </a:endParaRPr>
          </a:p>
        </p:txBody>
      </p:sp>
      <p:sp>
        <p:nvSpPr>
          <p:cNvPr id="227" name="Google Shape;227;p14"/>
          <p:cNvSpPr txBox="1"/>
          <p:nvPr/>
        </p:nvSpPr>
        <p:spPr>
          <a:xfrm>
            <a:off x="893762" y="2616200"/>
            <a:ext cx="413543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Shape 232"/>
        <p:cNvGrpSpPr/>
        <p:nvPr/>
      </p:nvGrpSpPr>
      <p:grpSpPr>
        <a:xfrm>
          <a:off x="0" y="0"/>
          <a:ext cx="0" cy="0"/>
          <a:chOff x="0" y="0"/>
          <a:chExt cx="0" cy="0"/>
        </a:xfrm>
      </p:grpSpPr>
      <p:sp>
        <p:nvSpPr>
          <p:cNvPr id="233" name="Google Shape;233;g20ff0d39b2b_0_6"/>
          <p:cNvSpPr txBox="1"/>
          <p:nvPr/>
        </p:nvSpPr>
        <p:spPr>
          <a:xfrm>
            <a:off x="419100" y="350837"/>
            <a:ext cx="8420100" cy="7161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4" name="Google Shape;234;g20ff0d39b2b_0_6"/>
          <p:cNvSpPr txBox="1"/>
          <p:nvPr/>
        </p:nvSpPr>
        <p:spPr>
          <a:xfrm>
            <a:off x="407974" y="401625"/>
            <a:ext cx="90444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400"/>
              <a:buFont typeface="Play"/>
              <a:buNone/>
            </a:pPr>
            <a:r>
              <a:rPr lang="en-US" sz="3400" b="1" i="0" u="none">
                <a:solidFill>
                  <a:srgbClr val="FFFF00"/>
                </a:solidFill>
                <a:latin typeface="Play"/>
                <a:ea typeface="Play"/>
                <a:cs typeface="Play"/>
                <a:sym typeface="Play"/>
              </a:rPr>
              <a:t>Year 6 Spelling</a:t>
            </a:r>
            <a:r>
              <a:rPr lang="en-US" sz="3400" b="1">
                <a:solidFill>
                  <a:srgbClr val="FFFF00"/>
                </a:solidFill>
                <a:latin typeface="Play"/>
                <a:ea typeface="Play"/>
                <a:cs typeface="Play"/>
                <a:sym typeface="Play"/>
              </a:rPr>
              <a:t>…</a:t>
            </a:r>
            <a:endParaRPr/>
          </a:p>
        </p:txBody>
      </p:sp>
      <p:sp>
        <p:nvSpPr>
          <p:cNvPr id="235" name="Google Shape;235;g20ff0d39b2b_0_6"/>
          <p:cNvSpPr txBox="1"/>
          <p:nvPr/>
        </p:nvSpPr>
        <p:spPr>
          <a:xfrm>
            <a:off x="223175" y="1544400"/>
            <a:ext cx="8501100" cy="5313600"/>
          </a:xfrm>
          <a:prstGeom prst="rect">
            <a:avLst/>
          </a:prstGeom>
          <a:solidFill>
            <a:schemeClr val="lt1"/>
          </a:solidFill>
          <a:ln>
            <a:noFill/>
          </a:ln>
        </p:spPr>
        <p:txBody>
          <a:bodyPr spcFirstLastPara="1" wrap="square" lIns="216000" tIns="216000" rIns="216000" bIns="216000" anchor="t" anchorCtr="0">
            <a:noAutofit/>
          </a:bodyPr>
          <a:lstStyle/>
          <a:p>
            <a:pPr marL="342900" marR="0" lvl="0" indent="-160337" algn="l" rtl="0">
              <a:lnSpc>
                <a:spcPct val="100000"/>
              </a:lnSpc>
              <a:spcBef>
                <a:spcPts val="0"/>
              </a:spcBef>
              <a:spcAft>
                <a:spcPts val="0"/>
              </a:spcAft>
              <a:buClr>
                <a:srgbClr val="181717"/>
              </a:buClr>
              <a:buSzPts val="1600"/>
              <a:buFont typeface="Arial"/>
              <a:buChar char="•"/>
            </a:pPr>
            <a:r>
              <a:rPr lang="en-US" sz="1600">
                <a:solidFill>
                  <a:srgbClr val="181717"/>
                </a:solidFill>
                <a:latin typeface="Play"/>
                <a:ea typeface="Play"/>
                <a:cs typeface="Play"/>
                <a:sym typeface="Play"/>
              </a:rPr>
              <a:t>The 20 words tested are ALWAYS tricky or have some sort of unusual pattern.</a:t>
            </a:r>
            <a:endParaRPr sz="1600">
              <a:solidFill>
                <a:srgbClr val="181717"/>
              </a:solidFill>
              <a:latin typeface="Play"/>
              <a:ea typeface="Play"/>
              <a:cs typeface="Play"/>
              <a:sym typeface="Play"/>
            </a:endParaRPr>
          </a:p>
          <a:p>
            <a:pPr marL="457200" marR="0" lvl="0" indent="0" algn="l" rtl="0">
              <a:lnSpc>
                <a:spcPct val="100000"/>
              </a:lnSpc>
              <a:spcBef>
                <a:spcPts val="0"/>
              </a:spcBef>
              <a:spcAft>
                <a:spcPts val="0"/>
              </a:spcAft>
              <a:buNone/>
            </a:pPr>
            <a:endParaRPr sz="1600">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Play"/>
              <a:buChar char="•"/>
            </a:pPr>
            <a:r>
              <a:rPr lang="en-US" sz="1600">
                <a:solidFill>
                  <a:srgbClr val="181717"/>
                </a:solidFill>
                <a:latin typeface="Play"/>
                <a:ea typeface="Play"/>
                <a:cs typeface="Play"/>
                <a:sym typeface="Play"/>
              </a:rPr>
              <a:t>It is important to re-visit the Y6 spelling lists (see school website) and to pick up and notice tricky/unusual spellings in wider reading.</a:t>
            </a:r>
            <a:endParaRPr sz="1600">
              <a:solidFill>
                <a:srgbClr val="181717"/>
              </a:solidFill>
              <a:latin typeface="Play"/>
              <a:ea typeface="Play"/>
              <a:cs typeface="Play"/>
              <a:sym typeface="Play"/>
            </a:endParaRPr>
          </a:p>
          <a:p>
            <a:pPr marL="457200" marR="0" lvl="0" indent="0" algn="l" rtl="0">
              <a:lnSpc>
                <a:spcPct val="100000"/>
              </a:lnSpc>
              <a:spcBef>
                <a:spcPts val="0"/>
              </a:spcBef>
              <a:spcAft>
                <a:spcPts val="0"/>
              </a:spcAft>
              <a:buNone/>
            </a:pPr>
            <a:endParaRPr sz="1600">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Play"/>
              <a:buChar char="•"/>
            </a:pPr>
            <a:r>
              <a:rPr lang="en-US" sz="1600">
                <a:solidFill>
                  <a:srgbClr val="181717"/>
                </a:solidFill>
                <a:latin typeface="Play"/>
                <a:ea typeface="Play"/>
                <a:cs typeface="Play"/>
                <a:sym typeface="Play"/>
              </a:rPr>
              <a:t>A huge range of spellings and patterns were given to those of you who attended parents’ evening - please do get them out and encourage your child to work on them.</a:t>
            </a:r>
            <a:endParaRPr sz="1600">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sz="1600">
              <a:solidFill>
                <a:srgbClr val="181717"/>
              </a:solidFill>
              <a:latin typeface="Play"/>
              <a:ea typeface="Play"/>
              <a:cs typeface="Play"/>
              <a:sym typeface="Play"/>
            </a:endParaRPr>
          </a:p>
          <a:p>
            <a:pPr marL="457200" marR="0" lvl="0" indent="-330200" algn="l" rtl="0">
              <a:lnSpc>
                <a:spcPct val="100000"/>
              </a:lnSpc>
              <a:spcBef>
                <a:spcPts val="0"/>
              </a:spcBef>
              <a:spcAft>
                <a:spcPts val="0"/>
              </a:spcAft>
              <a:buClr>
                <a:srgbClr val="181717"/>
              </a:buClr>
              <a:buSzPts val="1600"/>
              <a:buFont typeface="Play"/>
              <a:buChar char="●"/>
            </a:pPr>
            <a:r>
              <a:rPr lang="en-US" sz="1600">
                <a:solidFill>
                  <a:srgbClr val="181717"/>
                </a:solidFill>
                <a:latin typeface="Play"/>
                <a:ea typeface="Play"/>
                <a:cs typeface="Play"/>
                <a:sym typeface="Play"/>
              </a:rPr>
              <a:t>IXL.COM has LOTS on spellings - suffixes, prefixes, homophones, silent letters, root words etc etc - 5 -10 mins a day will make a huge difference.</a:t>
            </a:r>
            <a:endParaRPr sz="1600">
              <a:solidFill>
                <a:srgbClr val="181717"/>
              </a:solidFill>
              <a:latin typeface="Play"/>
              <a:ea typeface="Play"/>
              <a:cs typeface="Play"/>
              <a:sym typeface="Play"/>
            </a:endParaRPr>
          </a:p>
        </p:txBody>
      </p:sp>
      <p:pic>
        <p:nvPicPr>
          <p:cNvPr id="236" name="Google Shape;236;g20ff0d39b2b_0_6"/>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237" name="Google Shape;237;g20ff0d39b2b_0_6"/>
          <p:cNvSpPr txBox="1"/>
          <p:nvPr/>
        </p:nvSpPr>
        <p:spPr>
          <a:xfrm>
            <a:off x="893762" y="1911350"/>
            <a:ext cx="5008500" cy="646500"/>
          </a:xfrm>
          <a:prstGeom prst="rect">
            <a:avLst/>
          </a:prstGeom>
          <a:noFill/>
          <a:ln>
            <a:noFill/>
          </a:ln>
        </p:spPr>
        <p:txBody>
          <a:bodyPr spcFirstLastPara="1" wrap="square" lIns="91425" tIns="45700" rIns="91425" bIns="45700" anchor="t" anchorCtr="0">
            <a:spAutoFit/>
          </a:bodyPr>
          <a:lstStyle/>
          <a:p>
            <a:pPr marL="342900" marR="0" lvl="0" indent="-46037" algn="l" rtl="0">
              <a:lnSpc>
                <a:spcPct val="100000"/>
              </a:lnSpc>
              <a:spcBef>
                <a:spcPts val="0"/>
              </a:spcBef>
              <a:spcAft>
                <a:spcPts val="0"/>
              </a:spcAft>
              <a:buClr>
                <a:schemeClr val="dk1"/>
              </a:buClr>
              <a:buSzPts val="1800"/>
              <a:buFont typeface="Arial"/>
              <a:buNone/>
            </a:pPr>
            <a:endParaRPr sz="18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sz="1800" b="0" i="0" u="none">
              <a:solidFill>
                <a:srgbClr val="181717"/>
              </a:solidFill>
              <a:latin typeface="Play"/>
              <a:ea typeface="Play"/>
              <a:cs typeface="Play"/>
              <a:sym typeface="Play"/>
            </a:endParaRPr>
          </a:p>
        </p:txBody>
      </p:sp>
      <p:sp>
        <p:nvSpPr>
          <p:cNvPr id="238" name="Google Shape;238;g20ff0d39b2b_0_6"/>
          <p:cNvSpPr txBox="1"/>
          <p:nvPr/>
        </p:nvSpPr>
        <p:spPr>
          <a:xfrm>
            <a:off x="893762" y="2616200"/>
            <a:ext cx="413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Shape 243"/>
        <p:cNvGrpSpPr/>
        <p:nvPr/>
      </p:nvGrpSpPr>
      <p:grpSpPr>
        <a:xfrm>
          <a:off x="0" y="0"/>
          <a:ext cx="0" cy="0"/>
          <a:chOff x="0" y="0"/>
          <a:chExt cx="0" cy="0"/>
        </a:xfrm>
      </p:grpSpPr>
      <p:sp>
        <p:nvSpPr>
          <p:cNvPr id="244" name="Google Shape;244;p15"/>
          <p:cNvSpPr txBox="1"/>
          <p:nvPr/>
        </p:nvSpPr>
        <p:spPr>
          <a:xfrm>
            <a:off x="355600"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93662" marR="0" lvl="0" indent="0" algn="l" rtl="0">
              <a:lnSpc>
                <a:spcPct val="100000"/>
              </a:lnSpc>
              <a:spcBef>
                <a:spcPts val="0"/>
              </a:spcBef>
              <a:spcAft>
                <a:spcPts val="0"/>
              </a:spcAft>
              <a:buClr>
                <a:srgbClr val="181717"/>
              </a:buClr>
              <a:buSzPts val="1600"/>
              <a:buFont typeface="Play"/>
              <a:buNone/>
            </a:pPr>
            <a:r>
              <a:rPr lang="en-US" sz="1600" b="1" i="0" u="none">
                <a:solidFill>
                  <a:srgbClr val="181717"/>
                </a:solidFill>
                <a:latin typeface="Play"/>
                <a:ea typeface="Play"/>
                <a:cs typeface="Play"/>
                <a:sym typeface="Play"/>
              </a:rPr>
              <a:t>Grammar, Punctuation and Spelling Paper 1</a:t>
            </a:r>
            <a:endParaRPr/>
          </a:p>
        </p:txBody>
      </p:sp>
      <p:sp>
        <p:nvSpPr>
          <p:cNvPr id="245" name="Google Shape;245;p15"/>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6" name="Google Shape;246;p15"/>
          <p:cNvSpPr txBox="1"/>
          <p:nvPr/>
        </p:nvSpPr>
        <p:spPr>
          <a:xfrm>
            <a:off x="407971" y="401625"/>
            <a:ext cx="7474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Year 6 Sample Questions</a:t>
            </a:r>
            <a:endParaRPr/>
          </a:p>
        </p:txBody>
      </p:sp>
      <p:pic>
        <p:nvPicPr>
          <p:cNvPr id="247" name="Google Shape;247;p15"/>
          <p:cNvPicPr preferRelativeResize="0"/>
          <p:nvPr/>
        </p:nvPicPr>
        <p:blipFill rotWithShape="1">
          <a:blip r:embed="rId3">
            <a:alphaModFix/>
          </a:blip>
          <a:srcRect b="69868"/>
          <a:stretch/>
        </p:blipFill>
        <p:spPr>
          <a:xfrm>
            <a:off x="914400" y="2324100"/>
            <a:ext cx="7324725" cy="3119437"/>
          </a:xfrm>
          <a:prstGeom prst="rect">
            <a:avLst/>
          </a:prstGeom>
          <a:noFill/>
          <a:ln>
            <a:noFill/>
          </a:ln>
        </p:spPr>
      </p:pic>
      <p:pic>
        <p:nvPicPr>
          <p:cNvPr id="248" name="Google Shape;248;p15"/>
          <p:cNvPicPr preferRelativeResize="0"/>
          <p:nvPr/>
        </p:nvPicPr>
        <p:blipFill rotWithShape="1">
          <a:blip r:embed="rId4">
            <a:alphaModFix/>
          </a:blip>
          <a:srcRect/>
          <a:stretch/>
        </p:blipFill>
        <p:spPr>
          <a:xfrm>
            <a:off x="61912" y="6716712"/>
            <a:ext cx="582612" cy="84137"/>
          </a:xfrm>
          <a:prstGeom prst="rect">
            <a:avLst/>
          </a:prstGeom>
          <a:noFill/>
          <a:ln>
            <a:noFill/>
          </a:ln>
        </p:spPr>
      </p:pic>
      <p:pic>
        <p:nvPicPr>
          <p:cNvPr id="249" name="Google Shape;249;p15"/>
          <p:cNvPicPr preferRelativeResize="0"/>
          <p:nvPr/>
        </p:nvPicPr>
        <p:blipFill rotWithShape="1">
          <a:blip r:embed="rId5">
            <a:alphaModFix/>
          </a:blip>
          <a:srcRect/>
          <a:stretch/>
        </p:blipFill>
        <p:spPr>
          <a:xfrm>
            <a:off x="750887" y="2141537"/>
            <a:ext cx="7642225" cy="4000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Shape 254"/>
        <p:cNvGrpSpPr/>
        <p:nvPr/>
      </p:nvGrpSpPr>
      <p:grpSpPr>
        <a:xfrm>
          <a:off x="0" y="0"/>
          <a:ext cx="0" cy="0"/>
          <a:chOff x="0" y="0"/>
          <a:chExt cx="0" cy="0"/>
        </a:xfrm>
      </p:grpSpPr>
      <p:sp>
        <p:nvSpPr>
          <p:cNvPr id="255" name="Google Shape;255;p16"/>
          <p:cNvSpPr txBox="1"/>
          <p:nvPr/>
        </p:nvSpPr>
        <p:spPr>
          <a:xfrm>
            <a:off x="355600"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93662" marR="0" lvl="0" indent="0" algn="l" rtl="0">
              <a:lnSpc>
                <a:spcPct val="100000"/>
              </a:lnSpc>
              <a:spcBef>
                <a:spcPts val="0"/>
              </a:spcBef>
              <a:spcAft>
                <a:spcPts val="0"/>
              </a:spcAft>
              <a:buClr>
                <a:srgbClr val="181717"/>
              </a:buClr>
              <a:buSzPts val="1600"/>
              <a:buFont typeface="Play"/>
              <a:buNone/>
            </a:pPr>
            <a:r>
              <a:rPr lang="en-US" sz="1600" b="1" i="0" u="none">
                <a:solidFill>
                  <a:srgbClr val="181717"/>
                </a:solidFill>
                <a:latin typeface="Play"/>
                <a:ea typeface="Play"/>
                <a:cs typeface="Play"/>
                <a:sym typeface="Play"/>
              </a:rPr>
              <a:t>Grammar, Punctuation and Spelling Paper 1</a:t>
            </a:r>
            <a:endParaRPr/>
          </a:p>
        </p:txBody>
      </p:sp>
      <p:sp>
        <p:nvSpPr>
          <p:cNvPr id="256" name="Google Shape;256;p16"/>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7" name="Google Shape;257;p16"/>
          <p:cNvSpPr txBox="1"/>
          <p:nvPr/>
        </p:nvSpPr>
        <p:spPr>
          <a:xfrm>
            <a:off x="407971" y="401625"/>
            <a:ext cx="7210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Year 6 Sample Questions</a:t>
            </a:r>
            <a:endParaRPr/>
          </a:p>
        </p:txBody>
      </p:sp>
      <p:pic>
        <p:nvPicPr>
          <p:cNvPr id="258" name="Google Shape;258;p16"/>
          <p:cNvPicPr preferRelativeResize="0"/>
          <p:nvPr/>
        </p:nvPicPr>
        <p:blipFill rotWithShape="1">
          <a:blip r:embed="rId3">
            <a:alphaModFix/>
          </a:blip>
          <a:srcRect b="69868"/>
          <a:stretch/>
        </p:blipFill>
        <p:spPr>
          <a:xfrm>
            <a:off x="914400" y="2324100"/>
            <a:ext cx="7324725" cy="3119437"/>
          </a:xfrm>
          <a:prstGeom prst="rect">
            <a:avLst/>
          </a:prstGeom>
          <a:noFill/>
          <a:ln>
            <a:noFill/>
          </a:ln>
        </p:spPr>
      </p:pic>
      <p:pic>
        <p:nvPicPr>
          <p:cNvPr id="259" name="Google Shape;259;p16"/>
          <p:cNvPicPr preferRelativeResize="0"/>
          <p:nvPr/>
        </p:nvPicPr>
        <p:blipFill rotWithShape="1">
          <a:blip r:embed="rId4">
            <a:alphaModFix/>
          </a:blip>
          <a:srcRect/>
          <a:stretch/>
        </p:blipFill>
        <p:spPr>
          <a:xfrm>
            <a:off x="61912" y="6716712"/>
            <a:ext cx="582612" cy="84137"/>
          </a:xfrm>
          <a:prstGeom prst="rect">
            <a:avLst/>
          </a:prstGeom>
          <a:noFill/>
          <a:ln>
            <a:noFill/>
          </a:ln>
        </p:spPr>
      </p:pic>
      <p:pic>
        <p:nvPicPr>
          <p:cNvPr id="260" name="Google Shape;260;p16"/>
          <p:cNvPicPr preferRelativeResize="0"/>
          <p:nvPr/>
        </p:nvPicPr>
        <p:blipFill rotWithShape="1">
          <a:blip r:embed="rId5">
            <a:alphaModFix/>
          </a:blip>
          <a:srcRect/>
          <a:stretch/>
        </p:blipFill>
        <p:spPr>
          <a:xfrm>
            <a:off x="750887" y="2141537"/>
            <a:ext cx="7642225" cy="4000500"/>
          </a:xfrm>
          <a:prstGeom prst="rect">
            <a:avLst/>
          </a:prstGeom>
          <a:noFill/>
          <a:ln>
            <a:noFill/>
          </a:ln>
        </p:spPr>
      </p:pic>
      <p:sp>
        <p:nvSpPr>
          <p:cNvPr id="261" name="Google Shape;261;p16"/>
          <p:cNvSpPr txBox="1"/>
          <p:nvPr/>
        </p:nvSpPr>
        <p:spPr>
          <a:xfrm>
            <a:off x="366712"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93662" marR="0" lvl="0" indent="0" algn="l" rtl="0">
              <a:lnSpc>
                <a:spcPct val="100000"/>
              </a:lnSpc>
              <a:spcBef>
                <a:spcPts val="0"/>
              </a:spcBef>
              <a:spcAft>
                <a:spcPts val="0"/>
              </a:spcAft>
              <a:buClr>
                <a:srgbClr val="181717"/>
              </a:buClr>
              <a:buSzPts val="1600"/>
              <a:buFont typeface="Play"/>
              <a:buNone/>
            </a:pPr>
            <a:r>
              <a:rPr lang="en-US" sz="1600" b="1" i="0" u="none">
                <a:solidFill>
                  <a:srgbClr val="181717"/>
                </a:solidFill>
                <a:latin typeface="Play"/>
                <a:ea typeface="Play"/>
                <a:cs typeface="Play"/>
                <a:sym typeface="Play"/>
              </a:rPr>
              <a:t>Grammar, Punctuation and Spelling Paper 1</a:t>
            </a:r>
            <a:endParaRPr/>
          </a:p>
        </p:txBody>
      </p:sp>
      <p:pic>
        <p:nvPicPr>
          <p:cNvPr id="262" name="Google Shape;262;p16"/>
          <p:cNvPicPr preferRelativeResize="0"/>
          <p:nvPr/>
        </p:nvPicPr>
        <p:blipFill rotWithShape="1">
          <a:blip r:embed="rId6">
            <a:alphaModFix/>
          </a:blip>
          <a:srcRect/>
          <a:stretch/>
        </p:blipFill>
        <p:spPr>
          <a:xfrm>
            <a:off x="747712" y="2473325"/>
            <a:ext cx="7648575" cy="2892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Shape 267"/>
        <p:cNvGrpSpPr/>
        <p:nvPr/>
      </p:nvGrpSpPr>
      <p:grpSpPr>
        <a:xfrm>
          <a:off x="0" y="0"/>
          <a:ext cx="0" cy="0"/>
          <a:chOff x="0" y="0"/>
          <a:chExt cx="0" cy="0"/>
        </a:xfrm>
      </p:grpSpPr>
      <p:sp>
        <p:nvSpPr>
          <p:cNvPr id="268" name="Google Shape;268;p17"/>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9" name="Google Shape;269;p17"/>
          <p:cNvSpPr txBox="1"/>
          <p:nvPr/>
        </p:nvSpPr>
        <p:spPr>
          <a:xfrm>
            <a:off x="357187" y="1176337"/>
            <a:ext cx="8429625" cy="5329237"/>
          </a:xfrm>
          <a:prstGeom prst="rect">
            <a:avLst/>
          </a:prstGeom>
          <a:solidFill>
            <a:schemeClr val="lt1"/>
          </a:solidFill>
          <a:ln>
            <a:noFill/>
          </a:ln>
        </p:spPr>
        <p:txBody>
          <a:bodyPr spcFirstLastPara="1" wrap="square" lIns="216000" tIns="216000" rIns="216000" bIns="216000" anchor="t" anchorCtr="0">
            <a:noAutofit/>
          </a:bodyPr>
          <a:lstStyle/>
          <a:p>
            <a:pPr marL="342900" marR="0" lvl="0" indent="-160337"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Children will sit two tests: Paper 1 and Paper 2:</a:t>
            </a:r>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1 is for arithmetic, lasting approximately 25 minutes and worth 25 marks. It covers calculation methods for all operations.</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2 covers problem solving, reasoning and mathematical fluency, lasts for approximately 35 minutes and is worth 35 marks.</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Pupils will still require calculation skills and questions will be varied including multiple choice, matching, true/false, completing a chart or table or drawing a shape. Some questions will also require children to show or explain their working out.</a:t>
            </a:r>
            <a:endParaRPr/>
          </a:p>
        </p:txBody>
      </p:sp>
      <p:sp>
        <p:nvSpPr>
          <p:cNvPr id="270" name="Google Shape;270;p17"/>
          <p:cNvSpPr txBox="1"/>
          <p:nvPr/>
        </p:nvSpPr>
        <p:spPr>
          <a:xfrm>
            <a:off x="407987" y="427037"/>
            <a:ext cx="395287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Play"/>
              <a:buNone/>
            </a:pPr>
            <a:r>
              <a:rPr lang="en-US" sz="3200" b="1" i="0" u="none">
                <a:solidFill>
                  <a:srgbClr val="FFFF00"/>
                </a:solidFill>
                <a:latin typeface="Play"/>
                <a:ea typeface="Play"/>
                <a:cs typeface="Play"/>
                <a:sym typeface="Play"/>
              </a:rPr>
              <a:t>Year 6 Mathematics</a:t>
            </a:r>
            <a:endParaRPr/>
          </a:p>
        </p:txBody>
      </p:sp>
      <p:sp>
        <p:nvSpPr>
          <p:cNvPr id="271" name="Google Shape;271;p17"/>
          <p:cNvSpPr txBox="1"/>
          <p:nvPr/>
        </p:nvSpPr>
        <p:spPr>
          <a:xfrm>
            <a:off x="350825" y="1437700"/>
            <a:ext cx="8429700" cy="5067900"/>
          </a:xfrm>
          <a:prstGeom prst="rect">
            <a:avLst/>
          </a:prstGeom>
          <a:solidFill>
            <a:schemeClr val="lt1"/>
          </a:solidFill>
          <a:ln>
            <a:noFill/>
          </a:ln>
        </p:spPr>
        <p:txBody>
          <a:bodyPr spcFirstLastPara="1" wrap="square" lIns="216000" tIns="216000" rIns="216000" bIns="216000" anchor="t" anchorCtr="0">
            <a:noAutofit/>
          </a:bodyPr>
          <a:lstStyle/>
          <a:p>
            <a:pPr marL="0" marR="0" lvl="0" indent="0" algn="l" rtl="0">
              <a:lnSpc>
                <a:spcPct val="100000"/>
              </a:lnSpc>
              <a:spcBef>
                <a:spcPts val="0"/>
              </a:spcBef>
              <a:spcAft>
                <a:spcPts val="0"/>
              </a:spcAft>
              <a:buNone/>
            </a:pP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Children will sit three tests: Paper 1, Paper 2 and Paper 3.</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1 is for ‘Arithmetic’ lasting for 30 minutes, covering calculation methods for all operations, including use of fractions, percentages and decimals.</a:t>
            </a:r>
            <a:endParaRPr/>
          </a:p>
          <a:p>
            <a:pPr marL="342900" marR="0" lvl="0" indent="-160337"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Papers 2 and 3 cover ‘Problem Solving and Reasoning’, each lasting for 40 minutes.</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Pupils will still require calculation skills for the reasoning papers but will need to answer questions in context and decide what is required to find a solution.</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Questions gradually increase in difficulty. Not all children will be expected to access some of the more difficult questions later in the paper.</a:t>
            </a:r>
            <a:endParaRPr/>
          </a:p>
          <a:p>
            <a:pPr marL="342900" marR="0" lvl="0" indent="-160337"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sz="1600" b="0" i="0" u="none">
              <a:solidFill>
                <a:srgbClr val="181717"/>
              </a:solidFill>
              <a:latin typeface="Play"/>
              <a:ea typeface="Play"/>
              <a:cs typeface="Play"/>
              <a:sym typeface="Play"/>
            </a:endParaRPr>
          </a:p>
        </p:txBody>
      </p:sp>
      <p:pic>
        <p:nvPicPr>
          <p:cNvPr id="272" name="Google Shape;272;p17"/>
          <p:cNvPicPr preferRelativeResize="0"/>
          <p:nvPr/>
        </p:nvPicPr>
        <p:blipFill rotWithShape="1">
          <a:blip r:embed="rId3">
            <a:alphaModFix/>
          </a:blip>
          <a:srcRect/>
          <a:stretch/>
        </p:blipFill>
        <p:spPr>
          <a:xfrm>
            <a:off x="61912" y="6716712"/>
            <a:ext cx="582612" cy="841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Shape 277"/>
        <p:cNvGrpSpPr/>
        <p:nvPr/>
      </p:nvGrpSpPr>
      <p:grpSpPr>
        <a:xfrm>
          <a:off x="0" y="0"/>
          <a:ext cx="0" cy="0"/>
          <a:chOff x="0" y="0"/>
          <a:chExt cx="0" cy="0"/>
        </a:xfrm>
      </p:grpSpPr>
      <p:sp>
        <p:nvSpPr>
          <p:cNvPr id="278" name="Google Shape;278;p18"/>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9" name="Google Shape;279;p18"/>
          <p:cNvSpPr txBox="1"/>
          <p:nvPr/>
        </p:nvSpPr>
        <p:spPr>
          <a:xfrm>
            <a:off x="407973" y="427025"/>
            <a:ext cx="5855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Play"/>
              <a:buNone/>
            </a:pPr>
            <a:r>
              <a:rPr lang="en-US" sz="3200" b="1" i="0" u="none">
                <a:solidFill>
                  <a:srgbClr val="FFFF00"/>
                </a:solidFill>
                <a:latin typeface="Play"/>
                <a:ea typeface="Play"/>
                <a:cs typeface="Play"/>
                <a:sym typeface="Play"/>
              </a:rPr>
              <a:t>Year 6 Sample Questions</a:t>
            </a:r>
            <a:endParaRPr/>
          </a:p>
        </p:txBody>
      </p:sp>
      <p:sp>
        <p:nvSpPr>
          <p:cNvPr id="280" name="Google Shape;280;p18"/>
          <p:cNvSpPr txBox="1"/>
          <p:nvPr/>
        </p:nvSpPr>
        <p:spPr>
          <a:xfrm>
            <a:off x="355600" y="1536851"/>
            <a:ext cx="8429700" cy="4970400"/>
          </a:xfrm>
          <a:prstGeom prst="rect">
            <a:avLst/>
          </a:prstGeom>
          <a:solidFill>
            <a:schemeClr val="lt1"/>
          </a:solidFill>
          <a:ln>
            <a:noFill/>
          </a:ln>
        </p:spPr>
        <p:txBody>
          <a:bodyPr spcFirstLastPara="1" wrap="square" lIns="216000" tIns="216000" rIns="216000" bIns="216000" anchor="t" anchorCtr="0">
            <a:noAutofit/>
          </a:bodyPr>
          <a:lstStyle/>
          <a:p>
            <a:pPr marL="93662" marR="0" lvl="0" indent="0" algn="l" rtl="0">
              <a:lnSpc>
                <a:spcPct val="100000"/>
              </a:lnSpc>
              <a:spcBef>
                <a:spcPts val="0"/>
              </a:spcBef>
              <a:spcAft>
                <a:spcPts val="0"/>
              </a:spcAft>
              <a:buClr>
                <a:srgbClr val="181717"/>
              </a:buClr>
              <a:buSzPts val="1600"/>
              <a:buFont typeface="Play"/>
              <a:buNone/>
            </a:pPr>
            <a:r>
              <a:rPr lang="en-US" sz="1600" b="1" i="0" u="none">
                <a:solidFill>
                  <a:srgbClr val="181717"/>
                </a:solidFill>
                <a:latin typeface="Play"/>
                <a:ea typeface="Play"/>
                <a:cs typeface="Play"/>
                <a:sym typeface="Play"/>
              </a:rPr>
              <a:t>Maths Paper 1: Arithmetic</a:t>
            </a:r>
            <a:endParaRPr/>
          </a:p>
        </p:txBody>
      </p:sp>
      <p:pic>
        <p:nvPicPr>
          <p:cNvPr id="281" name="Google Shape;281;p18"/>
          <p:cNvPicPr preferRelativeResize="0"/>
          <p:nvPr/>
        </p:nvPicPr>
        <p:blipFill rotWithShape="1">
          <a:blip r:embed="rId3">
            <a:alphaModFix/>
          </a:blip>
          <a:srcRect/>
          <a:stretch/>
        </p:blipFill>
        <p:spPr>
          <a:xfrm>
            <a:off x="61912" y="6716712"/>
            <a:ext cx="582612" cy="84137"/>
          </a:xfrm>
          <a:prstGeom prst="rect">
            <a:avLst/>
          </a:prstGeom>
          <a:noFill/>
          <a:ln>
            <a:noFill/>
          </a:ln>
        </p:spPr>
      </p:pic>
      <p:pic>
        <p:nvPicPr>
          <p:cNvPr id="282" name="Google Shape;282;p18"/>
          <p:cNvPicPr preferRelativeResize="0"/>
          <p:nvPr/>
        </p:nvPicPr>
        <p:blipFill rotWithShape="1">
          <a:blip r:embed="rId4">
            <a:alphaModFix/>
          </a:blip>
          <a:srcRect/>
          <a:stretch/>
        </p:blipFill>
        <p:spPr>
          <a:xfrm>
            <a:off x="1982787" y="1673225"/>
            <a:ext cx="5178425" cy="48339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Shape 97"/>
        <p:cNvGrpSpPr/>
        <p:nvPr/>
      </p:nvGrpSpPr>
      <p:grpSpPr>
        <a:xfrm>
          <a:off x="0" y="0"/>
          <a:ext cx="0" cy="0"/>
          <a:chOff x="0" y="0"/>
          <a:chExt cx="0" cy="0"/>
        </a:xfrm>
      </p:grpSpPr>
      <p:sp>
        <p:nvSpPr>
          <p:cNvPr id="98" name="Google Shape;98;p2"/>
          <p:cNvSpPr txBox="1"/>
          <p:nvPr/>
        </p:nvSpPr>
        <p:spPr>
          <a:xfrm>
            <a:off x="355600"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457200" marR="0" lvl="0" indent="0" algn="l" rtl="0">
              <a:lnSpc>
                <a:spcPct val="100000"/>
              </a:lnSpc>
              <a:spcBef>
                <a:spcPts val="0"/>
              </a:spcBef>
              <a:spcAft>
                <a:spcPts val="0"/>
              </a:spcAft>
              <a:buNone/>
            </a:pPr>
            <a:r>
              <a:rPr lang="en-US" sz="2400" b="0" i="0" u="none">
                <a:solidFill>
                  <a:srgbClr val="181717"/>
                </a:solidFill>
                <a:latin typeface="Play"/>
                <a:ea typeface="Play"/>
                <a:cs typeface="Play"/>
                <a:sym typeface="Play"/>
              </a:rPr>
              <a:t>The purpose of tonight’s meeting is to provide parents with general information regarding the Government SAT’s in Year 6 </a:t>
            </a:r>
            <a:endParaRPr sz="2400"/>
          </a:p>
          <a:p>
            <a:pPr marL="466725" marR="0" lvl="0" indent="-18415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a:p>
        </p:txBody>
      </p:sp>
      <p:sp>
        <p:nvSpPr>
          <p:cNvPr id="99" name="Google Shape;99;p2"/>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0" name="Google Shape;100;p2"/>
          <p:cNvSpPr txBox="1"/>
          <p:nvPr/>
        </p:nvSpPr>
        <p:spPr>
          <a:xfrm>
            <a:off x="407987" y="401637"/>
            <a:ext cx="8178800"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Tonight’s Meeting</a:t>
            </a:r>
            <a:endParaRPr/>
          </a:p>
        </p:txBody>
      </p:sp>
      <p:pic>
        <p:nvPicPr>
          <p:cNvPr id="101" name="Google Shape;101;p2"/>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102" name="Google Shape;102;p2"/>
          <p:cNvSpPr txBox="1"/>
          <p:nvPr/>
        </p:nvSpPr>
        <p:spPr>
          <a:xfrm>
            <a:off x="733425" y="5719762"/>
            <a:ext cx="7400925" cy="30638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Shape 287"/>
        <p:cNvGrpSpPr/>
        <p:nvPr/>
      </p:nvGrpSpPr>
      <p:grpSpPr>
        <a:xfrm>
          <a:off x="0" y="0"/>
          <a:ext cx="0" cy="0"/>
          <a:chOff x="0" y="0"/>
          <a:chExt cx="0" cy="0"/>
        </a:xfrm>
      </p:grpSpPr>
      <p:sp>
        <p:nvSpPr>
          <p:cNvPr id="288" name="Google Shape;288;p19"/>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9" name="Google Shape;289;p19"/>
          <p:cNvSpPr txBox="1"/>
          <p:nvPr/>
        </p:nvSpPr>
        <p:spPr>
          <a:xfrm>
            <a:off x="407971" y="427025"/>
            <a:ext cx="6615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Play"/>
              <a:buNone/>
            </a:pPr>
            <a:r>
              <a:rPr lang="en-US" sz="3200" b="1" i="0" u="none">
                <a:solidFill>
                  <a:srgbClr val="FFFF00"/>
                </a:solidFill>
                <a:latin typeface="Play"/>
                <a:ea typeface="Play"/>
                <a:cs typeface="Play"/>
                <a:sym typeface="Play"/>
              </a:rPr>
              <a:t>Year 6 Sample Questio</a:t>
            </a:r>
            <a:r>
              <a:rPr lang="en-US" sz="3200" b="1">
                <a:solidFill>
                  <a:srgbClr val="FFFF00"/>
                </a:solidFill>
                <a:latin typeface="Play"/>
                <a:ea typeface="Play"/>
                <a:cs typeface="Play"/>
                <a:sym typeface="Play"/>
              </a:rPr>
              <a:t>ns</a:t>
            </a:r>
            <a:endParaRPr/>
          </a:p>
        </p:txBody>
      </p:sp>
      <p:sp>
        <p:nvSpPr>
          <p:cNvPr id="290" name="Google Shape;290;p19"/>
          <p:cNvSpPr txBox="1"/>
          <p:nvPr/>
        </p:nvSpPr>
        <p:spPr>
          <a:xfrm>
            <a:off x="355600" y="1520325"/>
            <a:ext cx="8429700" cy="4986900"/>
          </a:xfrm>
          <a:prstGeom prst="rect">
            <a:avLst/>
          </a:prstGeom>
          <a:solidFill>
            <a:schemeClr val="lt1"/>
          </a:solidFill>
          <a:ln>
            <a:noFill/>
          </a:ln>
        </p:spPr>
        <p:txBody>
          <a:bodyPr spcFirstLastPara="1" wrap="square" lIns="216000" tIns="216000" rIns="216000" bIns="216000" anchor="t" anchorCtr="0">
            <a:noAutofit/>
          </a:bodyPr>
          <a:lstStyle/>
          <a:p>
            <a:pPr marL="93662" marR="0" lvl="0" indent="0" algn="l" rtl="0">
              <a:lnSpc>
                <a:spcPct val="100000"/>
              </a:lnSpc>
              <a:spcBef>
                <a:spcPts val="0"/>
              </a:spcBef>
              <a:spcAft>
                <a:spcPts val="0"/>
              </a:spcAft>
              <a:buClr>
                <a:srgbClr val="181717"/>
              </a:buClr>
              <a:buSzPts val="1600"/>
              <a:buFont typeface="Play"/>
              <a:buNone/>
            </a:pPr>
            <a:r>
              <a:rPr lang="en-US" sz="1600" b="1" i="0" u="none">
                <a:solidFill>
                  <a:srgbClr val="181717"/>
                </a:solidFill>
                <a:latin typeface="Play"/>
                <a:ea typeface="Play"/>
                <a:cs typeface="Play"/>
                <a:sym typeface="Play"/>
              </a:rPr>
              <a:t>Maths Paper 2 / Paper 3 : Reasoning</a:t>
            </a:r>
            <a:endParaRPr/>
          </a:p>
        </p:txBody>
      </p:sp>
      <p:pic>
        <p:nvPicPr>
          <p:cNvPr id="291" name="Google Shape;291;p19"/>
          <p:cNvPicPr preferRelativeResize="0"/>
          <p:nvPr/>
        </p:nvPicPr>
        <p:blipFill rotWithShape="1">
          <a:blip r:embed="rId3">
            <a:alphaModFix/>
          </a:blip>
          <a:srcRect/>
          <a:stretch/>
        </p:blipFill>
        <p:spPr>
          <a:xfrm>
            <a:off x="61912" y="6716712"/>
            <a:ext cx="582612" cy="84137"/>
          </a:xfrm>
          <a:prstGeom prst="rect">
            <a:avLst/>
          </a:prstGeom>
          <a:noFill/>
          <a:ln>
            <a:noFill/>
          </a:ln>
        </p:spPr>
      </p:pic>
      <p:pic>
        <p:nvPicPr>
          <p:cNvPr id="292" name="Google Shape;292;p19"/>
          <p:cNvPicPr preferRelativeResize="0"/>
          <p:nvPr/>
        </p:nvPicPr>
        <p:blipFill rotWithShape="1">
          <a:blip r:embed="rId4">
            <a:alphaModFix/>
          </a:blip>
          <a:srcRect/>
          <a:stretch/>
        </p:blipFill>
        <p:spPr>
          <a:xfrm>
            <a:off x="717550" y="1784350"/>
            <a:ext cx="7708900" cy="44942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Shape 297"/>
        <p:cNvGrpSpPr/>
        <p:nvPr/>
      </p:nvGrpSpPr>
      <p:grpSpPr>
        <a:xfrm>
          <a:off x="0" y="0"/>
          <a:ext cx="0" cy="0"/>
          <a:chOff x="0" y="0"/>
          <a:chExt cx="0" cy="0"/>
        </a:xfrm>
      </p:grpSpPr>
      <p:sp>
        <p:nvSpPr>
          <p:cNvPr id="298" name="Google Shape;298;p20"/>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9" name="Google Shape;299;p20"/>
          <p:cNvSpPr txBox="1"/>
          <p:nvPr/>
        </p:nvSpPr>
        <p:spPr>
          <a:xfrm>
            <a:off x="407966" y="427025"/>
            <a:ext cx="830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Play"/>
              <a:buNone/>
            </a:pPr>
            <a:r>
              <a:rPr lang="en-US" sz="3200" b="1" i="0" u="none">
                <a:solidFill>
                  <a:srgbClr val="FFFF00"/>
                </a:solidFill>
                <a:latin typeface="Play"/>
                <a:ea typeface="Play"/>
                <a:cs typeface="Play"/>
                <a:sym typeface="Play"/>
              </a:rPr>
              <a:t>Year 6 SampleQuestions</a:t>
            </a:r>
            <a:endParaRPr/>
          </a:p>
        </p:txBody>
      </p:sp>
      <p:sp>
        <p:nvSpPr>
          <p:cNvPr id="300" name="Google Shape;300;p20"/>
          <p:cNvSpPr txBox="1"/>
          <p:nvPr/>
        </p:nvSpPr>
        <p:spPr>
          <a:xfrm>
            <a:off x="355600" y="1197537"/>
            <a:ext cx="8429700" cy="5309400"/>
          </a:xfrm>
          <a:prstGeom prst="rect">
            <a:avLst/>
          </a:prstGeom>
          <a:solidFill>
            <a:schemeClr val="lt1"/>
          </a:solidFill>
          <a:ln>
            <a:noFill/>
          </a:ln>
        </p:spPr>
        <p:txBody>
          <a:bodyPr spcFirstLastPara="1" wrap="square" lIns="216000" tIns="216000" rIns="216000" bIns="216000" anchor="t" anchorCtr="0">
            <a:noAutofit/>
          </a:bodyPr>
          <a:lstStyle/>
          <a:p>
            <a:pPr marL="93662" marR="0" lvl="0" indent="0" algn="l" rtl="0">
              <a:lnSpc>
                <a:spcPct val="100000"/>
              </a:lnSpc>
              <a:spcBef>
                <a:spcPts val="0"/>
              </a:spcBef>
              <a:spcAft>
                <a:spcPts val="0"/>
              </a:spcAft>
              <a:buClr>
                <a:srgbClr val="181717"/>
              </a:buClr>
              <a:buSzPts val="1600"/>
              <a:buFont typeface="Play"/>
              <a:buNone/>
            </a:pPr>
            <a:r>
              <a:rPr lang="en-US" sz="1600" b="1" i="0" u="none">
                <a:solidFill>
                  <a:srgbClr val="181717"/>
                </a:solidFill>
                <a:latin typeface="Play"/>
                <a:ea typeface="Play"/>
                <a:cs typeface="Play"/>
                <a:sym typeface="Play"/>
              </a:rPr>
              <a:t>Maths Paper 2 / Paper 3 : Reasoning</a:t>
            </a:r>
            <a:endParaRPr/>
          </a:p>
        </p:txBody>
      </p:sp>
      <p:pic>
        <p:nvPicPr>
          <p:cNvPr id="301" name="Google Shape;301;p20"/>
          <p:cNvPicPr preferRelativeResize="0"/>
          <p:nvPr/>
        </p:nvPicPr>
        <p:blipFill rotWithShape="1">
          <a:blip r:embed="rId3">
            <a:alphaModFix/>
          </a:blip>
          <a:srcRect/>
          <a:stretch/>
        </p:blipFill>
        <p:spPr>
          <a:xfrm>
            <a:off x="61912" y="6716712"/>
            <a:ext cx="582612" cy="84137"/>
          </a:xfrm>
          <a:prstGeom prst="rect">
            <a:avLst/>
          </a:prstGeom>
          <a:noFill/>
          <a:ln>
            <a:noFill/>
          </a:ln>
        </p:spPr>
      </p:pic>
      <p:pic>
        <p:nvPicPr>
          <p:cNvPr id="302" name="Google Shape;302;p20"/>
          <p:cNvPicPr preferRelativeResize="0"/>
          <p:nvPr/>
        </p:nvPicPr>
        <p:blipFill rotWithShape="1">
          <a:blip r:embed="rId4">
            <a:alphaModFix/>
          </a:blip>
          <a:srcRect/>
          <a:stretch/>
        </p:blipFill>
        <p:spPr>
          <a:xfrm>
            <a:off x="1065212" y="1868487"/>
            <a:ext cx="7013575" cy="46307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07"/>
        <p:cNvGrpSpPr/>
        <p:nvPr/>
      </p:nvGrpSpPr>
      <p:grpSpPr>
        <a:xfrm>
          <a:off x="0" y="0"/>
          <a:ext cx="0" cy="0"/>
          <a:chOff x="0" y="0"/>
          <a:chExt cx="0" cy="0"/>
        </a:xfrm>
      </p:grpSpPr>
      <p:sp>
        <p:nvSpPr>
          <p:cNvPr id="308" name="Google Shape;308;p22"/>
          <p:cNvSpPr txBox="1"/>
          <p:nvPr/>
        </p:nvSpPr>
        <p:spPr>
          <a:xfrm>
            <a:off x="366712" y="354012"/>
            <a:ext cx="8420100" cy="715962"/>
          </a:xfrm>
          <a:prstGeom prst="rect">
            <a:avLst/>
          </a:prstGeom>
          <a:solidFill>
            <a:srgbClr val="00206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9" name="Google Shape;309;p22"/>
          <p:cNvSpPr txBox="1"/>
          <p:nvPr/>
        </p:nvSpPr>
        <p:spPr>
          <a:xfrm>
            <a:off x="357187" y="1176337"/>
            <a:ext cx="8429625" cy="5329237"/>
          </a:xfrm>
          <a:prstGeom prst="rect">
            <a:avLst/>
          </a:prstGeom>
          <a:solidFill>
            <a:schemeClr val="lt1"/>
          </a:solidFill>
          <a:ln>
            <a:noFill/>
          </a:ln>
        </p:spPr>
        <p:txBody>
          <a:bodyPr spcFirstLastPara="1" wrap="square" lIns="216000" tIns="216000" rIns="216000" bIns="216000" anchor="t" anchorCtr="0">
            <a:noAutofit/>
          </a:bodyPr>
          <a:lstStyle/>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First and foremost, support and reassure your child that there is nothing to worry about and that they should always just try their best. Praise and encourage!</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Ensure your child has the best possible attendance at school.</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Support your child with any homework tasks.</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Reading, spelling and arithmetic (e.g. times tables) are always good to practise.</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Talk to your child about what they have learnt at school and what book(s) they are reading (the character, the plot, their opinion).</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Make sure your child has a good sleep and healthy breakfast every morning!</a:t>
            </a:r>
            <a:endParaRPr/>
          </a:p>
          <a:p>
            <a:pPr marL="0" marR="0" lvl="0" indent="0" algn="l" rtl="0">
              <a:lnSpc>
                <a:spcPct val="100000"/>
              </a:lnSpc>
              <a:spcBef>
                <a:spcPts val="0"/>
              </a:spcBef>
              <a:spcAft>
                <a:spcPts val="0"/>
              </a:spcAft>
              <a:buNone/>
            </a:pPr>
            <a:endParaRPr sz="1600" b="0" i="0" u="none">
              <a:solidFill>
                <a:srgbClr val="181717"/>
              </a:solidFill>
              <a:latin typeface="Play"/>
              <a:ea typeface="Play"/>
              <a:cs typeface="Play"/>
              <a:sym typeface="Play"/>
            </a:endParaRPr>
          </a:p>
        </p:txBody>
      </p:sp>
      <p:sp>
        <p:nvSpPr>
          <p:cNvPr id="310" name="Google Shape;310;p22"/>
          <p:cNvSpPr txBox="1"/>
          <p:nvPr/>
        </p:nvSpPr>
        <p:spPr>
          <a:xfrm>
            <a:off x="407972" y="427025"/>
            <a:ext cx="8363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Play"/>
              <a:buNone/>
            </a:pPr>
            <a:r>
              <a:rPr lang="en-US" sz="3200" b="1" i="0" u="none">
                <a:solidFill>
                  <a:srgbClr val="FFFF00"/>
                </a:solidFill>
                <a:latin typeface="Play"/>
                <a:ea typeface="Play"/>
                <a:cs typeface="Play"/>
                <a:sym typeface="Play"/>
              </a:rPr>
              <a:t>Administration and Timing of Tests</a:t>
            </a:r>
            <a:endParaRPr/>
          </a:p>
        </p:txBody>
      </p:sp>
      <p:sp>
        <p:nvSpPr>
          <p:cNvPr id="311" name="Google Shape;311;p22"/>
          <p:cNvSpPr txBox="1"/>
          <p:nvPr/>
        </p:nvSpPr>
        <p:spPr>
          <a:xfrm>
            <a:off x="341312" y="1176337"/>
            <a:ext cx="8429625" cy="53292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chemeClr val="dk1"/>
              </a:buClr>
              <a:buSzPts val="1800"/>
              <a:buFont typeface="Calibri"/>
              <a:buNone/>
            </a:pPr>
            <a:endParaRPr sz="1800" b="1" i="0" u="none">
              <a:solidFill>
                <a:srgbClr val="181717"/>
              </a:solidFill>
              <a:latin typeface="Play"/>
              <a:ea typeface="Play"/>
              <a:cs typeface="Play"/>
              <a:sym typeface="Play"/>
            </a:endParaRPr>
          </a:p>
          <a:p>
            <a:pPr marL="180975" marR="0" lvl="0" indent="0" algn="l" rtl="0">
              <a:lnSpc>
                <a:spcPct val="100000"/>
              </a:lnSpc>
              <a:spcBef>
                <a:spcPts val="0"/>
              </a:spcBef>
              <a:spcAft>
                <a:spcPts val="0"/>
              </a:spcAft>
              <a:buClr>
                <a:srgbClr val="181717"/>
              </a:buClr>
              <a:buSzPts val="2800"/>
              <a:buFont typeface="Play"/>
              <a:buNone/>
            </a:pPr>
            <a:r>
              <a:rPr lang="en-US" sz="2800" b="1" i="0" u="none">
                <a:solidFill>
                  <a:srgbClr val="181717"/>
                </a:solidFill>
                <a:latin typeface="Play"/>
                <a:ea typeface="Play"/>
                <a:cs typeface="Play"/>
                <a:sym typeface="Play"/>
              </a:rPr>
              <a:t>Year 6</a:t>
            </a:r>
            <a:endParaRPr/>
          </a:p>
          <a:p>
            <a:pPr marL="180975" marR="0" lvl="0" indent="-177800" algn="l" rtl="0">
              <a:lnSpc>
                <a:spcPct val="100000"/>
              </a:lnSpc>
              <a:spcBef>
                <a:spcPts val="0"/>
              </a:spcBef>
              <a:spcAft>
                <a:spcPts val="0"/>
              </a:spcAft>
              <a:buClr>
                <a:srgbClr val="181717"/>
              </a:buClr>
              <a:buSzPts val="2800"/>
              <a:buFont typeface="Arial"/>
              <a:buChar char="•"/>
            </a:pPr>
            <a:r>
              <a:rPr lang="en-US" sz="2800" b="0" i="0" u="none">
                <a:solidFill>
                  <a:srgbClr val="181717"/>
                </a:solidFill>
                <a:latin typeface="Play"/>
                <a:ea typeface="Play"/>
                <a:cs typeface="Play"/>
                <a:sym typeface="Play"/>
              </a:rPr>
              <a:t>Tests administered during the week </a:t>
            </a:r>
            <a:r>
              <a:rPr lang="en-US" sz="2800">
                <a:solidFill>
                  <a:srgbClr val="181717"/>
                </a:solidFill>
                <a:latin typeface="Play"/>
                <a:ea typeface="Play"/>
                <a:cs typeface="Play"/>
                <a:sym typeface="Play"/>
              </a:rPr>
              <a:t>Monday 13th May - Thursday 16th May</a:t>
            </a:r>
            <a:endParaRPr/>
          </a:p>
          <a:p>
            <a:pPr marL="180975" marR="0" lvl="0" indent="-177800" algn="l" rtl="0">
              <a:lnSpc>
                <a:spcPct val="100000"/>
              </a:lnSpc>
              <a:spcBef>
                <a:spcPts val="0"/>
              </a:spcBef>
              <a:spcAft>
                <a:spcPts val="0"/>
              </a:spcAft>
              <a:buClr>
                <a:srgbClr val="181717"/>
              </a:buClr>
              <a:buSzPts val="2800"/>
              <a:buFont typeface="Arial"/>
              <a:buChar char="•"/>
            </a:pPr>
            <a:r>
              <a:rPr lang="en-US" sz="2800" b="0" i="0" u="none">
                <a:solidFill>
                  <a:srgbClr val="181717"/>
                </a:solidFill>
                <a:latin typeface="Play"/>
                <a:ea typeface="Play"/>
                <a:cs typeface="Play"/>
                <a:sym typeface="Play"/>
              </a:rPr>
              <a:t>Tests are marked by external agencies (apart from the writing which may be audited externally by LA moderators).</a:t>
            </a:r>
            <a:endParaRPr/>
          </a:p>
          <a:p>
            <a:pPr marL="180975" marR="0" lvl="0" indent="-177800" algn="l" rtl="0">
              <a:lnSpc>
                <a:spcPct val="100000"/>
              </a:lnSpc>
              <a:spcBef>
                <a:spcPts val="0"/>
              </a:spcBef>
              <a:spcAft>
                <a:spcPts val="0"/>
              </a:spcAft>
              <a:buClr>
                <a:srgbClr val="181717"/>
              </a:buClr>
              <a:buSzPts val="2800"/>
              <a:buFont typeface="Arial"/>
              <a:buChar char="•"/>
            </a:pPr>
            <a:r>
              <a:rPr lang="en-US" sz="2800" b="0" i="0" u="none">
                <a:solidFill>
                  <a:srgbClr val="181717"/>
                </a:solidFill>
                <a:latin typeface="Play"/>
                <a:ea typeface="Play"/>
                <a:cs typeface="Play"/>
                <a:sym typeface="Play"/>
              </a:rPr>
              <a:t>Results are sent back to schools.</a:t>
            </a:r>
            <a:endParaRPr/>
          </a:p>
          <a:p>
            <a:pPr marL="180975" marR="0" lvl="0" indent="-177800" algn="l" rtl="0">
              <a:lnSpc>
                <a:spcPct val="100000"/>
              </a:lnSpc>
              <a:spcBef>
                <a:spcPts val="0"/>
              </a:spcBef>
              <a:spcAft>
                <a:spcPts val="0"/>
              </a:spcAft>
              <a:buClr>
                <a:srgbClr val="181717"/>
              </a:buClr>
              <a:buSzPts val="2800"/>
              <a:buFont typeface="Arial"/>
              <a:buChar char="•"/>
            </a:pPr>
            <a:r>
              <a:rPr lang="en-US" sz="2800" b="0" i="0" u="none">
                <a:solidFill>
                  <a:srgbClr val="181717"/>
                </a:solidFill>
                <a:latin typeface="Play"/>
                <a:ea typeface="Play"/>
                <a:cs typeface="Play"/>
                <a:sym typeface="Play"/>
              </a:rPr>
              <a:t>Results will be reported to Parents in July.</a:t>
            </a:r>
            <a:endParaRPr/>
          </a:p>
          <a:p>
            <a:pPr marL="180975" marR="0" lvl="0" indent="0" algn="l" rtl="0">
              <a:lnSpc>
                <a:spcPct val="100000"/>
              </a:lnSpc>
              <a:spcBef>
                <a:spcPts val="0"/>
              </a:spcBef>
              <a:spcAft>
                <a:spcPts val="0"/>
              </a:spcAft>
              <a:buClr>
                <a:schemeClr val="dk1"/>
              </a:buClr>
              <a:buSzPts val="2800"/>
              <a:buFont typeface="Arial"/>
              <a:buNone/>
            </a:pPr>
            <a:endParaRPr sz="2800" b="0" i="0" u="none">
              <a:solidFill>
                <a:srgbClr val="181717"/>
              </a:solidFill>
              <a:latin typeface="Play"/>
              <a:ea typeface="Play"/>
              <a:cs typeface="Play"/>
              <a:sym typeface="Play"/>
            </a:endParaRPr>
          </a:p>
          <a:p>
            <a:pPr marL="180975" marR="0" lvl="0" indent="-177800" algn="ctr" rtl="0">
              <a:lnSpc>
                <a:spcPct val="100000"/>
              </a:lnSpc>
              <a:spcBef>
                <a:spcPts val="0"/>
              </a:spcBef>
              <a:spcAft>
                <a:spcPts val="0"/>
              </a:spcAft>
              <a:buClr>
                <a:srgbClr val="181717"/>
              </a:buClr>
              <a:buSzPts val="2800"/>
              <a:buFont typeface="Arial"/>
              <a:buChar char="•"/>
            </a:pPr>
            <a:r>
              <a:rPr lang="en-US" sz="2800" b="1" i="0" u="none">
                <a:solidFill>
                  <a:srgbClr val="181717"/>
                </a:solidFill>
                <a:latin typeface="Play"/>
                <a:ea typeface="Play"/>
                <a:cs typeface="Play"/>
                <a:sym typeface="Play"/>
              </a:rPr>
              <a:t>IT IS ESSENTIAL </a:t>
            </a:r>
            <a:r>
              <a:rPr lang="en-US" sz="2800" b="1" i="0" u="sng">
                <a:solidFill>
                  <a:srgbClr val="181717"/>
                </a:solidFill>
                <a:latin typeface="Play"/>
                <a:ea typeface="Play"/>
                <a:cs typeface="Play"/>
                <a:sym typeface="Play"/>
              </a:rPr>
              <a:t>ALL</a:t>
            </a:r>
            <a:r>
              <a:rPr lang="en-US" sz="2800" b="1" i="0" u="none">
                <a:solidFill>
                  <a:srgbClr val="181717"/>
                </a:solidFill>
                <a:latin typeface="Play"/>
                <a:ea typeface="Play"/>
                <a:cs typeface="Play"/>
                <a:sym typeface="Play"/>
              </a:rPr>
              <a:t> PUPILS ARE IN SCHOOL DURING THESE TIMES</a:t>
            </a:r>
            <a:endParaRPr/>
          </a:p>
          <a:p>
            <a:pPr marL="0" marR="0" lvl="0" indent="0" algn="l" rtl="0">
              <a:lnSpc>
                <a:spcPct val="100000"/>
              </a:lnSpc>
              <a:spcBef>
                <a:spcPts val="0"/>
              </a:spcBef>
              <a:spcAft>
                <a:spcPts val="0"/>
              </a:spcAft>
              <a:buNone/>
            </a:pPr>
            <a:endParaRPr sz="2800" b="1" i="0" u="none">
              <a:solidFill>
                <a:srgbClr val="181717"/>
              </a:solidFill>
              <a:latin typeface="Play"/>
              <a:ea typeface="Play"/>
              <a:cs typeface="Play"/>
              <a:sym typeface="Play"/>
            </a:endParaRPr>
          </a:p>
        </p:txBody>
      </p:sp>
      <p:pic>
        <p:nvPicPr>
          <p:cNvPr id="312" name="Google Shape;312;p22"/>
          <p:cNvPicPr preferRelativeResize="0"/>
          <p:nvPr/>
        </p:nvPicPr>
        <p:blipFill rotWithShape="1">
          <a:blip r:embed="rId3">
            <a:alphaModFix/>
          </a:blip>
          <a:srcRect/>
          <a:stretch/>
        </p:blipFill>
        <p:spPr>
          <a:xfrm>
            <a:off x="61912" y="6716712"/>
            <a:ext cx="582612" cy="841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17"/>
        <p:cNvGrpSpPr/>
        <p:nvPr/>
      </p:nvGrpSpPr>
      <p:grpSpPr>
        <a:xfrm>
          <a:off x="0" y="0"/>
          <a:ext cx="0" cy="0"/>
          <a:chOff x="0" y="0"/>
          <a:chExt cx="0" cy="0"/>
        </a:xfrm>
      </p:grpSpPr>
      <p:sp>
        <p:nvSpPr>
          <p:cNvPr id="318" name="Google Shape;318;p23"/>
          <p:cNvSpPr txBox="1"/>
          <p:nvPr/>
        </p:nvSpPr>
        <p:spPr>
          <a:xfrm>
            <a:off x="366712" y="354012"/>
            <a:ext cx="8420100" cy="715962"/>
          </a:xfrm>
          <a:prstGeom prst="rect">
            <a:avLst/>
          </a:prstGeom>
          <a:solidFill>
            <a:srgbClr val="00206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9" name="Google Shape;319;p23"/>
          <p:cNvSpPr txBox="1"/>
          <p:nvPr/>
        </p:nvSpPr>
        <p:spPr>
          <a:xfrm>
            <a:off x="357187" y="1176337"/>
            <a:ext cx="8429625" cy="5329237"/>
          </a:xfrm>
          <a:prstGeom prst="rect">
            <a:avLst/>
          </a:prstGeom>
          <a:solidFill>
            <a:schemeClr val="lt1"/>
          </a:solidFill>
          <a:ln>
            <a:noFill/>
          </a:ln>
        </p:spPr>
        <p:txBody>
          <a:bodyPr spcFirstLastPara="1" wrap="square" lIns="216000" tIns="216000" rIns="216000" bIns="216000" anchor="t" anchorCtr="0">
            <a:noAutofit/>
          </a:bodyPr>
          <a:lstStyle/>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First and foremost, support and reassure your child that there is nothing to worry about and that they should always just try their best. Praise and encourage!</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Ensure your child has the best possible attendance at school.</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Support your child with any homework tasks.</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Reading, spelling and arithmetic (e.g. times tables) are always good to practise.</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Talk to your child about what they have learnt at school and what book(s) they are reading (the character, the plot, their opinion).</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Make sure your child has a good sleep and healthy breakfast every morning!</a:t>
            </a:r>
            <a:endParaRPr/>
          </a:p>
          <a:p>
            <a:pPr marL="0" marR="0" lvl="0" indent="0" algn="l" rtl="0">
              <a:lnSpc>
                <a:spcPct val="100000"/>
              </a:lnSpc>
              <a:spcBef>
                <a:spcPts val="0"/>
              </a:spcBef>
              <a:spcAft>
                <a:spcPts val="0"/>
              </a:spcAft>
              <a:buNone/>
            </a:pPr>
            <a:endParaRPr sz="1600" b="0" i="0" u="none">
              <a:solidFill>
                <a:srgbClr val="181717"/>
              </a:solidFill>
              <a:latin typeface="Play"/>
              <a:ea typeface="Play"/>
              <a:cs typeface="Play"/>
              <a:sym typeface="Play"/>
            </a:endParaRPr>
          </a:p>
        </p:txBody>
      </p:sp>
      <p:sp>
        <p:nvSpPr>
          <p:cNvPr id="320" name="Google Shape;320;p23"/>
          <p:cNvSpPr txBox="1"/>
          <p:nvPr/>
        </p:nvSpPr>
        <p:spPr>
          <a:xfrm>
            <a:off x="407971" y="427025"/>
            <a:ext cx="8581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Play"/>
              <a:buNone/>
            </a:pPr>
            <a:r>
              <a:rPr lang="en-US" sz="3200" b="1" i="0" u="none">
                <a:solidFill>
                  <a:srgbClr val="FFFF00"/>
                </a:solidFill>
                <a:latin typeface="Play"/>
                <a:ea typeface="Play"/>
                <a:cs typeface="Play"/>
                <a:sym typeface="Play"/>
              </a:rPr>
              <a:t>Administration and Timing of Tests</a:t>
            </a:r>
            <a:endParaRPr/>
          </a:p>
        </p:txBody>
      </p:sp>
      <p:sp>
        <p:nvSpPr>
          <p:cNvPr id="321" name="Google Shape;321;p23"/>
          <p:cNvSpPr txBox="1"/>
          <p:nvPr/>
        </p:nvSpPr>
        <p:spPr>
          <a:xfrm>
            <a:off x="341312" y="1176337"/>
            <a:ext cx="8429625" cy="5329237"/>
          </a:xfrm>
          <a:prstGeom prst="rect">
            <a:avLst/>
          </a:prstGeom>
          <a:solidFill>
            <a:schemeClr val="lt1"/>
          </a:solidFill>
          <a:ln>
            <a:noFill/>
          </a:ln>
        </p:spPr>
        <p:txBody>
          <a:bodyPr spcFirstLastPara="1" wrap="square" lIns="216000" tIns="216000" rIns="216000" bIns="216000" anchor="t" anchorCtr="0">
            <a:noAutofit/>
          </a:bodyPr>
          <a:lstStyle/>
          <a:p>
            <a:pPr marL="342900" marR="0" lvl="0" indent="-160337" algn="l" rtl="0">
              <a:lnSpc>
                <a:spcPct val="100000"/>
              </a:lnSpc>
              <a:spcBef>
                <a:spcPts val="0"/>
              </a:spcBef>
              <a:spcAft>
                <a:spcPts val="0"/>
              </a:spcAft>
              <a:buClr>
                <a:srgbClr val="181717"/>
              </a:buClr>
              <a:buSzPts val="2400"/>
              <a:buFont typeface="Arial"/>
              <a:buChar char="•"/>
            </a:pPr>
            <a:r>
              <a:rPr lang="en-US" sz="2400" b="0" i="0" u="none">
                <a:solidFill>
                  <a:srgbClr val="181717"/>
                </a:solidFill>
                <a:latin typeface="Play"/>
                <a:ea typeface="Play"/>
                <a:cs typeface="Play"/>
                <a:sym typeface="Play"/>
              </a:rPr>
              <a:t>Monday </a:t>
            </a:r>
            <a:r>
              <a:rPr lang="en-US" sz="2400">
                <a:solidFill>
                  <a:srgbClr val="181717"/>
                </a:solidFill>
                <a:latin typeface="Play"/>
                <a:ea typeface="Play"/>
                <a:cs typeface="Play"/>
                <a:sym typeface="Play"/>
              </a:rPr>
              <a:t>13th </a:t>
            </a:r>
            <a:r>
              <a:rPr lang="en-US" sz="2400" b="0" i="0" u="none">
                <a:solidFill>
                  <a:srgbClr val="181717"/>
                </a:solidFill>
                <a:latin typeface="Play"/>
                <a:ea typeface="Play"/>
                <a:cs typeface="Play"/>
                <a:sym typeface="Play"/>
              </a:rPr>
              <a:t>May	: </a:t>
            </a:r>
            <a:r>
              <a:rPr lang="en-US" sz="2400">
                <a:solidFill>
                  <a:srgbClr val="181717"/>
                </a:solidFill>
                <a:latin typeface="Play"/>
                <a:ea typeface="Play"/>
                <a:cs typeface="Play"/>
                <a:sym typeface="Play"/>
              </a:rPr>
              <a:t>Spelling and Grammar</a:t>
            </a:r>
            <a:endParaRPr/>
          </a:p>
          <a:p>
            <a:pPr marL="342900" marR="0" lvl="0" indent="-160337" algn="l" rtl="0">
              <a:lnSpc>
                <a:spcPct val="100000"/>
              </a:lnSpc>
              <a:spcBef>
                <a:spcPts val="0"/>
              </a:spcBef>
              <a:spcAft>
                <a:spcPts val="0"/>
              </a:spcAft>
              <a:buClr>
                <a:schemeClr val="dk1"/>
              </a:buClr>
              <a:buSzPts val="2400"/>
              <a:buFont typeface="Calibri"/>
              <a:buNone/>
            </a:pPr>
            <a:endParaRPr sz="24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2400"/>
              <a:buFont typeface="Arial"/>
              <a:buChar char="•"/>
            </a:pPr>
            <a:r>
              <a:rPr lang="en-US" sz="2400" b="0" i="0" u="none">
                <a:solidFill>
                  <a:srgbClr val="181717"/>
                </a:solidFill>
                <a:latin typeface="Play"/>
                <a:ea typeface="Play"/>
                <a:cs typeface="Play"/>
                <a:sym typeface="Play"/>
              </a:rPr>
              <a:t>Tuesday </a:t>
            </a:r>
            <a:r>
              <a:rPr lang="en-US" sz="2400">
                <a:solidFill>
                  <a:srgbClr val="181717"/>
                </a:solidFill>
                <a:latin typeface="Play"/>
                <a:ea typeface="Play"/>
                <a:cs typeface="Play"/>
                <a:sym typeface="Play"/>
              </a:rPr>
              <a:t>14</a:t>
            </a:r>
            <a:r>
              <a:rPr lang="en-US" sz="2400" b="0" i="0" u="none" baseline="30000">
                <a:solidFill>
                  <a:srgbClr val="181717"/>
                </a:solidFill>
                <a:latin typeface="Play"/>
                <a:ea typeface="Play"/>
                <a:cs typeface="Play"/>
                <a:sym typeface="Play"/>
              </a:rPr>
              <a:t>th</a:t>
            </a:r>
            <a:r>
              <a:rPr lang="en-US" sz="2400" b="0" i="0" u="none">
                <a:solidFill>
                  <a:srgbClr val="181717"/>
                </a:solidFill>
                <a:latin typeface="Play"/>
                <a:ea typeface="Play"/>
                <a:cs typeface="Play"/>
                <a:sym typeface="Play"/>
              </a:rPr>
              <a:t> May	: </a:t>
            </a:r>
            <a:r>
              <a:rPr lang="en-US" sz="2400">
                <a:solidFill>
                  <a:srgbClr val="181717"/>
                </a:solidFill>
                <a:latin typeface="Play"/>
                <a:ea typeface="Play"/>
                <a:cs typeface="Play"/>
                <a:sym typeface="Play"/>
              </a:rPr>
              <a:t>Reading</a:t>
            </a:r>
            <a:endParaRPr/>
          </a:p>
          <a:p>
            <a:pPr marL="342900" marR="0" lvl="0" indent="-7937" algn="l" rtl="0">
              <a:lnSpc>
                <a:spcPct val="100000"/>
              </a:lnSpc>
              <a:spcBef>
                <a:spcPts val="0"/>
              </a:spcBef>
              <a:spcAft>
                <a:spcPts val="0"/>
              </a:spcAft>
              <a:buClr>
                <a:schemeClr val="dk1"/>
              </a:buClr>
              <a:buSzPts val="2400"/>
              <a:buFont typeface="Arial"/>
              <a:buNone/>
            </a:pPr>
            <a:endParaRPr sz="24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2400"/>
              <a:buFont typeface="Arial"/>
              <a:buChar char="•"/>
            </a:pPr>
            <a:r>
              <a:rPr lang="en-US" sz="2400" b="0" i="0" u="none">
                <a:solidFill>
                  <a:srgbClr val="181717"/>
                </a:solidFill>
                <a:latin typeface="Play"/>
                <a:ea typeface="Play"/>
                <a:cs typeface="Play"/>
                <a:sym typeface="Play"/>
              </a:rPr>
              <a:t>Wednesday 1</a:t>
            </a:r>
            <a:r>
              <a:rPr lang="en-US" sz="2400">
                <a:solidFill>
                  <a:srgbClr val="181717"/>
                </a:solidFill>
                <a:latin typeface="Play"/>
                <a:ea typeface="Play"/>
                <a:cs typeface="Play"/>
                <a:sym typeface="Play"/>
              </a:rPr>
              <a:t>5</a:t>
            </a:r>
            <a:r>
              <a:rPr lang="en-US" sz="2400" b="0" i="0" u="none" baseline="30000">
                <a:solidFill>
                  <a:srgbClr val="181717"/>
                </a:solidFill>
                <a:latin typeface="Play"/>
                <a:ea typeface="Play"/>
                <a:cs typeface="Play"/>
                <a:sym typeface="Play"/>
              </a:rPr>
              <a:t>th</a:t>
            </a:r>
            <a:r>
              <a:rPr lang="en-US" sz="2400" b="0" i="0" u="none">
                <a:solidFill>
                  <a:srgbClr val="181717"/>
                </a:solidFill>
                <a:latin typeface="Play"/>
                <a:ea typeface="Play"/>
                <a:cs typeface="Play"/>
                <a:sym typeface="Play"/>
              </a:rPr>
              <a:t> May	 : </a:t>
            </a:r>
            <a:r>
              <a:rPr lang="en-US" sz="2400">
                <a:solidFill>
                  <a:srgbClr val="181717"/>
                </a:solidFill>
                <a:latin typeface="Play"/>
                <a:ea typeface="Play"/>
                <a:cs typeface="Play"/>
                <a:sym typeface="Play"/>
              </a:rPr>
              <a:t>Maths P1 arithmetic</a:t>
            </a:r>
            <a:endParaRPr sz="2400">
              <a:solidFill>
                <a:srgbClr val="181717"/>
              </a:solidFill>
              <a:latin typeface="Play"/>
              <a:ea typeface="Play"/>
              <a:cs typeface="Play"/>
              <a:sym typeface="Play"/>
            </a:endParaRPr>
          </a:p>
          <a:p>
            <a:pPr marL="457200" marR="0" lvl="0" indent="0" algn="l" rtl="0">
              <a:lnSpc>
                <a:spcPct val="100000"/>
              </a:lnSpc>
              <a:spcBef>
                <a:spcPts val="0"/>
              </a:spcBef>
              <a:spcAft>
                <a:spcPts val="0"/>
              </a:spcAft>
              <a:buNone/>
            </a:pPr>
            <a:r>
              <a:rPr lang="en-US" sz="2400">
                <a:solidFill>
                  <a:srgbClr val="181717"/>
                </a:solidFill>
                <a:latin typeface="Play"/>
                <a:ea typeface="Play"/>
                <a:cs typeface="Play"/>
                <a:sym typeface="Play"/>
              </a:rPr>
              <a:t>						   Maths P2 reasoning</a:t>
            </a:r>
            <a:endParaRPr sz="2400">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chemeClr val="dk1"/>
              </a:buClr>
              <a:buSzPts val="2400"/>
              <a:buFont typeface="Calibri"/>
              <a:buNone/>
            </a:pPr>
            <a:endParaRPr sz="24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2400"/>
              <a:buFont typeface="Arial"/>
              <a:buChar char="•"/>
            </a:pPr>
            <a:r>
              <a:rPr lang="en-US" sz="2400" b="0" i="0" u="none">
                <a:solidFill>
                  <a:srgbClr val="181717"/>
                </a:solidFill>
                <a:latin typeface="Play"/>
                <a:ea typeface="Play"/>
                <a:cs typeface="Play"/>
                <a:sym typeface="Play"/>
              </a:rPr>
              <a:t>Thursday 1</a:t>
            </a:r>
            <a:r>
              <a:rPr lang="en-US" sz="2400">
                <a:solidFill>
                  <a:srgbClr val="181717"/>
                </a:solidFill>
                <a:latin typeface="Play"/>
                <a:ea typeface="Play"/>
                <a:cs typeface="Play"/>
                <a:sym typeface="Play"/>
              </a:rPr>
              <a:t>6</a:t>
            </a:r>
            <a:r>
              <a:rPr lang="en-US" sz="2400" b="0" i="0" u="none" baseline="30000">
                <a:solidFill>
                  <a:srgbClr val="181717"/>
                </a:solidFill>
                <a:latin typeface="Play"/>
                <a:ea typeface="Play"/>
                <a:cs typeface="Play"/>
                <a:sym typeface="Play"/>
              </a:rPr>
              <a:t>th</a:t>
            </a:r>
            <a:r>
              <a:rPr lang="en-US" sz="2400" b="0" i="0" u="none">
                <a:solidFill>
                  <a:srgbClr val="181717"/>
                </a:solidFill>
                <a:latin typeface="Play"/>
                <a:ea typeface="Play"/>
                <a:cs typeface="Play"/>
                <a:sym typeface="Play"/>
              </a:rPr>
              <a:t> Ma</a:t>
            </a:r>
            <a:r>
              <a:rPr lang="en-US" sz="2400">
                <a:solidFill>
                  <a:srgbClr val="181717"/>
                </a:solidFill>
                <a:latin typeface="Play"/>
                <a:ea typeface="Play"/>
                <a:cs typeface="Play"/>
                <a:sym typeface="Play"/>
              </a:rPr>
              <a:t>y   </a:t>
            </a:r>
            <a:r>
              <a:rPr lang="en-US" sz="2400" b="0" i="0" u="none">
                <a:solidFill>
                  <a:srgbClr val="181717"/>
                </a:solidFill>
                <a:latin typeface="Play"/>
                <a:ea typeface="Play"/>
                <a:cs typeface="Play"/>
                <a:sym typeface="Play"/>
              </a:rPr>
              <a:t>: Maths </a:t>
            </a:r>
            <a:r>
              <a:rPr lang="en-US" sz="2400">
                <a:solidFill>
                  <a:srgbClr val="181717"/>
                </a:solidFill>
                <a:latin typeface="Play"/>
                <a:ea typeface="Play"/>
                <a:cs typeface="Play"/>
                <a:sym typeface="Play"/>
              </a:rPr>
              <a:t>Arithmetic</a:t>
            </a:r>
            <a:r>
              <a:rPr lang="en-US" sz="2400" b="0" i="0" u="none">
                <a:solidFill>
                  <a:srgbClr val="181717"/>
                </a:solidFill>
                <a:latin typeface="Play"/>
                <a:ea typeface="Play"/>
                <a:cs typeface="Play"/>
                <a:sym typeface="Play"/>
              </a:rPr>
              <a:t> Paper </a:t>
            </a:r>
            <a:r>
              <a:rPr lang="en-US" sz="2400">
                <a:solidFill>
                  <a:srgbClr val="181717"/>
                </a:solidFill>
                <a:latin typeface="Play"/>
                <a:ea typeface="Play"/>
                <a:cs typeface="Play"/>
                <a:sym typeface="Play"/>
              </a:rPr>
              <a:t>3</a:t>
            </a:r>
            <a:endParaRPr sz="2400">
              <a:solidFill>
                <a:srgbClr val="181717"/>
              </a:solidFill>
              <a:latin typeface="Play"/>
              <a:ea typeface="Play"/>
              <a:cs typeface="Play"/>
              <a:sym typeface="Play"/>
            </a:endParaRPr>
          </a:p>
          <a:p>
            <a:pPr marL="2743200" lvl="0" indent="0" algn="l" rtl="0">
              <a:spcBef>
                <a:spcPts val="0"/>
              </a:spcBef>
              <a:spcAft>
                <a:spcPts val="0"/>
              </a:spcAft>
              <a:buNone/>
            </a:pPr>
            <a:endParaRPr sz="2400">
              <a:solidFill>
                <a:srgbClr val="181717"/>
              </a:solidFill>
              <a:latin typeface="Play"/>
              <a:ea typeface="Play"/>
              <a:cs typeface="Play"/>
              <a:sym typeface="Play"/>
            </a:endParaRPr>
          </a:p>
          <a:p>
            <a:pPr marL="0" lvl="0" indent="0" algn="l" rtl="0">
              <a:spcBef>
                <a:spcPts val="0"/>
              </a:spcBef>
              <a:spcAft>
                <a:spcPts val="0"/>
              </a:spcAft>
              <a:buNone/>
            </a:pPr>
            <a:endParaRPr sz="2400">
              <a:solidFill>
                <a:srgbClr val="181717"/>
              </a:solidFill>
              <a:latin typeface="Play"/>
              <a:ea typeface="Play"/>
              <a:cs typeface="Play"/>
              <a:sym typeface="Play"/>
            </a:endParaRPr>
          </a:p>
          <a:p>
            <a:pPr marL="457200" marR="0" lvl="0" indent="0" algn="l" rtl="0">
              <a:lnSpc>
                <a:spcPct val="100000"/>
              </a:lnSpc>
              <a:spcBef>
                <a:spcPts val="0"/>
              </a:spcBef>
              <a:spcAft>
                <a:spcPts val="0"/>
              </a:spcAft>
              <a:buNone/>
            </a:pPr>
            <a:endParaRPr sz="2400">
              <a:solidFill>
                <a:srgbClr val="181717"/>
              </a:solidFill>
              <a:latin typeface="Play"/>
              <a:ea typeface="Play"/>
              <a:cs typeface="Play"/>
              <a:sym typeface="Play"/>
            </a:endParaRPr>
          </a:p>
        </p:txBody>
      </p:sp>
      <p:pic>
        <p:nvPicPr>
          <p:cNvPr id="322" name="Google Shape;322;p23"/>
          <p:cNvPicPr preferRelativeResize="0"/>
          <p:nvPr/>
        </p:nvPicPr>
        <p:blipFill rotWithShape="1">
          <a:blip r:embed="rId3">
            <a:alphaModFix/>
          </a:blip>
          <a:srcRect/>
          <a:stretch/>
        </p:blipFill>
        <p:spPr>
          <a:xfrm>
            <a:off x="61912" y="6716712"/>
            <a:ext cx="582612" cy="841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Shape 327"/>
        <p:cNvGrpSpPr/>
        <p:nvPr/>
      </p:nvGrpSpPr>
      <p:grpSpPr>
        <a:xfrm>
          <a:off x="0" y="0"/>
          <a:ext cx="0" cy="0"/>
          <a:chOff x="0" y="0"/>
          <a:chExt cx="0" cy="0"/>
        </a:xfrm>
      </p:grpSpPr>
      <p:sp>
        <p:nvSpPr>
          <p:cNvPr id="328" name="Google Shape;328;p25"/>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9" name="Google Shape;329;p25"/>
          <p:cNvSpPr txBox="1"/>
          <p:nvPr/>
        </p:nvSpPr>
        <p:spPr>
          <a:xfrm>
            <a:off x="407971" y="427025"/>
            <a:ext cx="6136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Play"/>
              <a:buNone/>
            </a:pPr>
            <a:r>
              <a:rPr lang="en-US" sz="3200" b="1" i="0" u="none">
                <a:solidFill>
                  <a:srgbClr val="FFFF00"/>
                </a:solidFill>
                <a:latin typeface="Play"/>
                <a:ea typeface="Play"/>
                <a:cs typeface="Play"/>
                <a:sym typeface="Play"/>
              </a:rPr>
              <a:t>How to Help Your Child</a:t>
            </a:r>
            <a:endParaRPr/>
          </a:p>
        </p:txBody>
      </p:sp>
      <p:sp>
        <p:nvSpPr>
          <p:cNvPr id="330" name="Google Shape;330;p25"/>
          <p:cNvSpPr txBox="1"/>
          <p:nvPr/>
        </p:nvSpPr>
        <p:spPr>
          <a:xfrm>
            <a:off x="354012" y="1306512"/>
            <a:ext cx="8594725" cy="54943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First and foremost, support and reassure your child that there is nothing to worry about and that they should always just try their best. Praise and encourage!</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Ensure your child has </a:t>
            </a:r>
            <a:r>
              <a:rPr lang="en-US" sz="1600" b="1" i="0" u="none">
                <a:solidFill>
                  <a:srgbClr val="181717"/>
                </a:solidFill>
                <a:latin typeface="Play"/>
                <a:ea typeface="Play"/>
                <a:cs typeface="Play"/>
                <a:sym typeface="Play"/>
              </a:rPr>
              <a:t>the best possible attendance at school. </a:t>
            </a:r>
            <a:r>
              <a:rPr lang="en-US" sz="1600" b="0" i="0" u="none">
                <a:solidFill>
                  <a:srgbClr val="181717"/>
                </a:solidFill>
                <a:latin typeface="Play"/>
                <a:ea typeface="Play"/>
                <a:cs typeface="Play"/>
                <a:sym typeface="Play"/>
              </a:rPr>
              <a:t>There will be ‘keep up’ sessions happening throughout the weeks leading up to the tests and these cannot be repeated.</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Reading, spelling and arithmetic (e.g. times tables) are always good to practise.</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1" i="0" u="none">
                <a:solidFill>
                  <a:srgbClr val="181717"/>
                </a:solidFill>
                <a:latin typeface="Play"/>
                <a:ea typeface="Play"/>
                <a:cs typeface="Play"/>
                <a:sym typeface="Play"/>
              </a:rPr>
              <a:t>Talk to your child about what they have learnt at school </a:t>
            </a:r>
            <a:r>
              <a:rPr lang="en-US" sz="1600" b="0" i="0" u="none">
                <a:solidFill>
                  <a:srgbClr val="181717"/>
                </a:solidFill>
                <a:latin typeface="Play"/>
                <a:ea typeface="Play"/>
                <a:cs typeface="Play"/>
                <a:sym typeface="Play"/>
              </a:rPr>
              <a:t>and what book(s) they are reading (the character, the plot, their opinion).</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Before the tests ensure your child has a good sleep and healthy breakfast to get the best start to the day.</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Please ensure all homework is done to the best of your child’s ability, is checked and is completed on time.</a:t>
            </a:r>
            <a:endParaRPr/>
          </a:p>
        </p:txBody>
      </p:sp>
      <p:pic>
        <p:nvPicPr>
          <p:cNvPr id="331" name="Google Shape;331;p25"/>
          <p:cNvPicPr preferRelativeResize="0"/>
          <p:nvPr/>
        </p:nvPicPr>
        <p:blipFill rotWithShape="1">
          <a:blip r:embed="rId3">
            <a:alphaModFix/>
          </a:blip>
          <a:srcRect/>
          <a:stretch/>
        </p:blipFill>
        <p:spPr>
          <a:xfrm>
            <a:off x="61912" y="6716712"/>
            <a:ext cx="582612" cy="841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Shape 336"/>
        <p:cNvGrpSpPr/>
        <p:nvPr/>
      </p:nvGrpSpPr>
      <p:grpSpPr>
        <a:xfrm>
          <a:off x="0" y="0"/>
          <a:ext cx="0" cy="0"/>
          <a:chOff x="0" y="0"/>
          <a:chExt cx="0" cy="0"/>
        </a:xfrm>
      </p:grpSpPr>
      <p:sp>
        <p:nvSpPr>
          <p:cNvPr id="337" name="Google Shape;337;p26"/>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38" name="Google Shape;338;p26"/>
          <p:cNvSpPr txBox="1"/>
          <p:nvPr/>
        </p:nvSpPr>
        <p:spPr>
          <a:xfrm>
            <a:off x="407970" y="401625"/>
            <a:ext cx="7210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How to Help Your Child</a:t>
            </a:r>
            <a:endParaRPr/>
          </a:p>
        </p:txBody>
      </p:sp>
      <p:sp>
        <p:nvSpPr>
          <p:cNvPr id="339" name="Google Shape;339;p26"/>
          <p:cNvSpPr txBox="1"/>
          <p:nvPr/>
        </p:nvSpPr>
        <p:spPr>
          <a:xfrm>
            <a:off x="407987" y="1404937"/>
            <a:ext cx="8086725" cy="4968875"/>
          </a:xfrm>
          <a:prstGeom prst="rect">
            <a:avLst/>
          </a:prstGeom>
          <a:solidFill>
            <a:schemeClr val="lt1"/>
          </a:solidFill>
          <a:ln>
            <a:noFill/>
          </a:ln>
        </p:spPr>
        <p:txBody>
          <a:bodyPr spcFirstLastPara="1" wrap="square" lIns="108000" tIns="108000" rIns="108000" bIns="216000" anchor="t" anchorCtr="0">
            <a:noAutofit/>
          </a:bodyPr>
          <a:lstStyle/>
          <a:p>
            <a:pPr marL="180975" marR="0" lvl="0" indent="0" algn="l" rtl="0">
              <a:lnSpc>
                <a:spcPct val="100000"/>
              </a:lnSpc>
              <a:spcBef>
                <a:spcPts val="0"/>
              </a:spcBef>
              <a:spcAft>
                <a:spcPts val="0"/>
              </a:spcAft>
              <a:buClr>
                <a:schemeClr val="dk1"/>
              </a:buClr>
              <a:buSzPts val="1800"/>
              <a:buFont typeface="Calibri"/>
              <a:buNone/>
            </a:pPr>
            <a:endParaRPr sz="18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Spelling is huge and demanding. Check the Y6 class page for spellings. Making spelling a high priority helps so much in the SPAG test (and of course for life!)</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In Year 6 Look out for arithmetic tests from our Friday lessons – correcting one or two each week helps massively.</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Year 6 your child should be </a:t>
            </a:r>
            <a:r>
              <a:rPr lang="en-US" sz="1600" b="1" i="0" u="none">
                <a:solidFill>
                  <a:srgbClr val="181717"/>
                </a:solidFill>
                <a:latin typeface="Play"/>
                <a:ea typeface="Play"/>
                <a:cs typeface="Play"/>
                <a:sym typeface="Play"/>
              </a:rPr>
              <a:t>using  IXL as an independent learning tool </a:t>
            </a:r>
            <a:r>
              <a:rPr lang="en-US" sz="1600" b="0" i="0" u="none">
                <a:solidFill>
                  <a:srgbClr val="181717"/>
                </a:solidFill>
                <a:latin typeface="Play"/>
                <a:ea typeface="Play"/>
                <a:cs typeface="Play"/>
                <a:sym typeface="Play"/>
              </a:rPr>
              <a:t>as well as Home Learning. Please ask your child about this. </a:t>
            </a:r>
            <a:endParaRPr sz="16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sz="1600">
              <a:solidFill>
                <a:srgbClr val="181717"/>
              </a:solidFill>
              <a:latin typeface="Play"/>
              <a:ea typeface="Play"/>
              <a:cs typeface="Play"/>
              <a:sym typeface="Play"/>
            </a:endParaRPr>
          </a:p>
          <a:p>
            <a:pPr marL="457200" marR="0" lvl="0" indent="-330200" algn="l" rtl="0">
              <a:lnSpc>
                <a:spcPct val="100000"/>
              </a:lnSpc>
              <a:spcBef>
                <a:spcPts val="0"/>
              </a:spcBef>
              <a:spcAft>
                <a:spcPts val="0"/>
              </a:spcAft>
              <a:buClr>
                <a:srgbClr val="181717"/>
              </a:buClr>
              <a:buSzPts val="1600"/>
              <a:buFont typeface="Play"/>
              <a:buChar char="●"/>
            </a:pPr>
            <a:r>
              <a:rPr lang="en-US" sz="1600">
                <a:solidFill>
                  <a:srgbClr val="181717"/>
                </a:solidFill>
                <a:latin typeface="Play"/>
                <a:ea typeface="Play"/>
                <a:cs typeface="Play"/>
                <a:sym typeface="Play"/>
              </a:rPr>
              <a:t>Checking in on TT Rockstars with your child - look at their heatmaps and see how they are doing.</a:t>
            </a:r>
            <a:endParaRPr sz="1600">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sz="1600">
              <a:solidFill>
                <a:srgbClr val="181717"/>
              </a:solidFill>
              <a:latin typeface="Play"/>
              <a:ea typeface="Play"/>
              <a:cs typeface="Play"/>
              <a:sym typeface="Play"/>
            </a:endParaRPr>
          </a:p>
          <a:p>
            <a:pPr marL="457200" marR="0" lvl="0" indent="-330200" algn="l" rtl="0">
              <a:lnSpc>
                <a:spcPct val="100000"/>
              </a:lnSpc>
              <a:spcBef>
                <a:spcPts val="0"/>
              </a:spcBef>
              <a:spcAft>
                <a:spcPts val="0"/>
              </a:spcAft>
              <a:buClr>
                <a:srgbClr val="181717"/>
              </a:buClr>
              <a:buSzPts val="1600"/>
              <a:buFont typeface="Play"/>
              <a:buChar char="●"/>
            </a:pPr>
            <a:r>
              <a:rPr lang="en-US" sz="1600">
                <a:solidFill>
                  <a:srgbClr val="181717"/>
                </a:solidFill>
                <a:latin typeface="Play"/>
                <a:ea typeface="Play"/>
                <a:cs typeface="Play"/>
                <a:sym typeface="Play"/>
              </a:rPr>
              <a:t>Have your child read to you and enjoy a book together.</a:t>
            </a:r>
            <a:endParaRPr sz="1600">
              <a:solidFill>
                <a:srgbClr val="181717"/>
              </a:solidFill>
              <a:latin typeface="Play"/>
              <a:ea typeface="Play"/>
              <a:cs typeface="Play"/>
              <a:sym typeface="Play"/>
            </a:endParaRPr>
          </a:p>
          <a:p>
            <a:pPr marL="0"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The tests should be a </a:t>
            </a:r>
            <a:r>
              <a:rPr lang="en-US" sz="1600" b="1" i="0" u="none">
                <a:solidFill>
                  <a:srgbClr val="181717"/>
                </a:solidFill>
                <a:latin typeface="Play"/>
                <a:ea typeface="Play"/>
                <a:cs typeface="Play"/>
                <a:sym typeface="Play"/>
              </a:rPr>
              <a:t>POSITIVE EXPERIENCE</a:t>
            </a:r>
            <a:r>
              <a:rPr lang="en-US" sz="1600" b="0" i="0" u="none">
                <a:solidFill>
                  <a:srgbClr val="181717"/>
                </a:solidFill>
                <a:latin typeface="Play"/>
                <a:ea typeface="Play"/>
                <a:cs typeface="Play"/>
                <a:sym typeface="Play"/>
              </a:rPr>
              <a:t> for your child. Tests will never simply ‘go away’ and so to be well-prepared in advance will help your child to feel they have given it their ‘best shot’ - and therefore will not need to be scared of future tests at Secondary School and beyond.</a:t>
            </a:r>
            <a:endParaRPr sz="1600" b="1" i="0" u="none">
              <a:solidFill>
                <a:srgbClr val="181717"/>
              </a:solidFill>
              <a:latin typeface="Play"/>
              <a:ea typeface="Play"/>
              <a:cs typeface="Play"/>
              <a:sym typeface="Play"/>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sz="1600" b="0" i="0" u="none">
              <a:solidFill>
                <a:srgbClr val="181717"/>
              </a:solidFill>
              <a:latin typeface="Play"/>
              <a:ea typeface="Play"/>
              <a:cs typeface="Play"/>
              <a:sym typeface="Play"/>
            </a:endParaRPr>
          </a:p>
        </p:txBody>
      </p:sp>
      <p:pic>
        <p:nvPicPr>
          <p:cNvPr id="340" name="Google Shape;340;p26"/>
          <p:cNvPicPr preferRelativeResize="0"/>
          <p:nvPr/>
        </p:nvPicPr>
        <p:blipFill rotWithShape="1">
          <a:blip r:embed="rId3">
            <a:alphaModFix/>
          </a:blip>
          <a:srcRect/>
          <a:stretch/>
        </p:blipFill>
        <p:spPr>
          <a:xfrm>
            <a:off x="61912" y="6716712"/>
            <a:ext cx="582612" cy="841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Shape 345"/>
        <p:cNvGrpSpPr/>
        <p:nvPr/>
      </p:nvGrpSpPr>
      <p:grpSpPr>
        <a:xfrm>
          <a:off x="0" y="0"/>
          <a:ext cx="0" cy="0"/>
          <a:chOff x="0" y="0"/>
          <a:chExt cx="0" cy="0"/>
        </a:xfrm>
      </p:grpSpPr>
      <p:sp>
        <p:nvSpPr>
          <p:cNvPr id="346" name="Google Shape;346;p27"/>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47" name="Google Shape;347;p27"/>
          <p:cNvSpPr txBox="1"/>
          <p:nvPr/>
        </p:nvSpPr>
        <p:spPr>
          <a:xfrm>
            <a:off x="357187" y="1176337"/>
            <a:ext cx="8429625" cy="5329237"/>
          </a:xfrm>
          <a:prstGeom prst="rect">
            <a:avLst/>
          </a:prstGeom>
          <a:solidFill>
            <a:schemeClr val="lt1"/>
          </a:solidFill>
          <a:ln>
            <a:noFill/>
          </a:ln>
        </p:spPr>
        <p:txBody>
          <a:bodyPr spcFirstLastPara="1" wrap="square" lIns="216000" tIns="216000" rIns="216000" bIns="216000" anchor="t" anchorCtr="0">
            <a:noAutofit/>
          </a:bodyPr>
          <a:lstStyle/>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If you have any questions or worries at any time (not just about SAT’s) we are always available.</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You can contact both staff in the following ways:</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923925" marR="0" lvl="1" indent="-285750" algn="l" rtl="0">
              <a:lnSpc>
                <a:spcPct val="100000"/>
              </a:lnSpc>
              <a:spcBef>
                <a:spcPts val="0"/>
              </a:spcBef>
              <a:spcAft>
                <a:spcPts val="0"/>
              </a:spcAft>
              <a:buClr>
                <a:srgbClr val="181717"/>
              </a:buClr>
              <a:buSzPts val="1600"/>
              <a:buFont typeface="Noto Sans Symbols"/>
              <a:buChar char="⮚"/>
            </a:pPr>
            <a:r>
              <a:rPr lang="en-US" sz="1600" b="0" i="0" u="none" strike="noStrike" cap="none">
                <a:solidFill>
                  <a:srgbClr val="181717"/>
                </a:solidFill>
                <a:latin typeface="Play"/>
                <a:ea typeface="Play"/>
                <a:cs typeface="Play"/>
                <a:sym typeface="Play"/>
              </a:rPr>
              <a:t>Pop in before or after school</a:t>
            </a:r>
            <a:endParaRPr/>
          </a:p>
          <a:p>
            <a:pPr marL="923925" marR="0" lvl="1" indent="-285750" algn="l" rtl="0">
              <a:lnSpc>
                <a:spcPct val="100000"/>
              </a:lnSpc>
              <a:spcBef>
                <a:spcPts val="0"/>
              </a:spcBef>
              <a:spcAft>
                <a:spcPts val="0"/>
              </a:spcAft>
              <a:buClr>
                <a:schemeClr val="dk1"/>
              </a:buClr>
              <a:buSzPts val="1600"/>
              <a:buFont typeface="Calibri"/>
              <a:buNone/>
            </a:pPr>
            <a:endParaRPr sz="1600" b="0" i="0" u="none" strike="noStrike" cap="none">
              <a:solidFill>
                <a:srgbClr val="181717"/>
              </a:solidFill>
              <a:latin typeface="Play"/>
              <a:ea typeface="Play"/>
              <a:cs typeface="Play"/>
              <a:sym typeface="Play"/>
            </a:endParaRPr>
          </a:p>
          <a:p>
            <a:pPr marL="923925" marR="0" lvl="1" indent="-285750" algn="l" rtl="0">
              <a:lnSpc>
                <a:spcPct val="100000"/>
              </a:lnSpc>
              <a:spcBef>
                <a:spcPts val="0"/>
              </a:spcBef>
              <a:spcAft>
                <a:spcPts val="0"/>
              </a:spcAft>
              <a:buClr>
                <a:srgbClr val="181717"/>
              </a:buClr>
              <a:buSzPts val="1600"/>
              <a:buFont typeface="Noto Sans Symbols"/>
              <a:buChar char="⮚"/>
            </a:pPr>
            <a:r>
              <a:rPr lang="en-US" sz="1600" b="0" i="0" u="none" strike="noStrike" cap="none">
                <a:solidFill>
                  <a:srgbClr val="181717"/>
                </a:solidFill>
                <a:latin typeface="Play"/>
                <a:ea typeface="Play"/>
                <a:cs typeface="Play"/>
                <a:sym typeface="Play"/>
              </a:rPr>
              <a:t>A phone call</a:t>
            </a:r>
            <a:endParaRPr/>
          </a:p>
          <a:p>
            <a:pPr marL="923925" marR="0" lvl="1" indent="-285750" algn="l" rtl="0">
              <a:lnSpc>
                <a:spcPct val="100000"/>
              </a:lnSpc>
              <a:spcBef>
                <a:spcPts val="0"/>
              </a:spcBef>
              <a:spcAft>
                <a:spcPts val="0"/>
              </a:spcAft>
              <a:buClr>
                <a:schemeClr val="dk1"/>
              </a:buClr>
              <a:buSzPts val="1600"/>
              <a:buFont typeface="Calibri"/>
              <a:buNone/>
            </a:pPr>
            <a:endParaRPr sz="1600" b="0" i="0" u="none" strike="noStrike" cap="none">
              <a:solidFill>
                <a:srgbClr val="181717"/>
              </a:solidFill>
              <a:latin typeface="Play"/>
              <a:ea typeface="Play"/>
              <a:cs typeface="Play"/>
              <a:sym typeface="Play"/>
            </a:endParaRPr>
          </a:p>
          <a:p>
            <a:pPr marL="923925" marR="0" lvl="1" indent="-285750" algn="l" rtl="0">
              <a:lnSpc>
                <a:spcPct val="100000"/>
              </a:lnSpc>
              <a:spcBef>
                <a:spcPts val="0"/>
              </a:spcBef>
              <a:spcAft>
                <a:spcPts val="0"/>
              </a:spcAft>
              <a:buClr>
                <a:srgbClr val="181717"/>
              </a:buClr>
              <a:buSzPts val="1600"/>
              <a:buFont typeface="Noto Sans Symbols"/>
              <a:buChar char="⮚"/>
            </a:pPr>
            <a:r>
              <a:rPr lang="en-US" sz="1600" b="0" i="0" u="none" strike="noStrike" cap="none">
                <a:solidFill>
                  <a:srgbClr val="181717"/>
                </a:solidFill>
                <a:latin typeface="Play"/>
                <a:ea typeface="Play"/>
                <a:cs typeface="Play"/>
                <a:sym typeface="Play"/>
              </a:rPr>
              <a:t>An email</a:t>
            </a:r>
            <a:endParaRPr/>
          </a:p>
          <a:p>
            <a:pPr marL="923925" marR="0" lvl="1" indent="-285750" algn="l" rtl="0">
              <a:lnSpc>
                <a:spcPct val="100000"/>
              </a:lnSpc>
              <a:spcBef>
                <a:spcPts val="0"/>
              </a:spcBef>
              <a:spcAft>
                <a:spcPts val="0"/>
              </a:spcAft>
              <a:buClr>
                <a:schemeClr val="dk1"/>
              </a:buClr>
              <a:buSzPts val="1600"/>
              <a:buFont typeface="Calibri"/>
              <a:buNone/>
            </a:pPr>
            <a:endParaRPr sz="1600" b="0" i="0" u="none" strike="noStrike" cap="none">
              <a:solidFill>
                <a:srgbClr val="181717"/>
              </a:solidFill>
              <a:latin typeface="Play"/>
              <a:ea typeface="Play"/>
              <a:cs typeface="Play"/>
              <a:sym typeface="Play"/>
            </a:endParaRPr>
          </a:p>
          <a:p>
            <a:pPr marL="923925" marR="0" lvl="1" indent="-285750" algn="l" rtl="0">
              <a:lnSpc>
                <a:spcPct val="100000"/>
              </a:lnSpc>
              <a:spcBef>
                <a:spcPts val="0"/>
              </a:spcBef>
              <a:spcAft>
                <a:spcPts val="0"/>
              </a:spcAft>
              <a:buClr>
                <a:schemeClr val="dk1"/>
              </a:buClr>
              <a:buSzPts val="1600"/>
              <a:buFont typeface="Calibri"/>
              <a:buNone/>
            </a:pPr>
            <a:endParaRPr sz="1600" b="0" i="0" u="none" strike="noStrike" cap="none">
              <a:solidFill>
                <a:srgbClr val="181717"/>
              </a:solidFill>
              <a:latin typeface="Play"/>
              <a:ea typeface="Play"/>
              <a:cs typeface="Play"/>
              <a:sym typeface="Play"/>
            </a:endParaRPr>
          </a:p>
          <a:p>
            <a:pPr marL="923925" marR="0" lvl="1" indent="-285750" algn="l" rtl="0">
              <a:lnSpc>
                <a:spcPct val="100000"/>
              </a:lnSpc>
              <a:spcBef>
                <a:spcPts val="0"/>
              </a:spcBef>
              <a:spcAft>
                <a:spcPts val="0"/>
              </a:spcAft>
              <a:buClr>
                <a:srgbClr val="181717"/>
              </a:buClr>
              <a:buSzPts val="1600"/>
              <a:buFont typeface="Play"/>
              <a:buNone/>
            </a:pPr>
            <a:r>
              <a:rPr lang="en-US" sz="1600" b="1" i="0" u="none" strike="noStrike" cap="none">
                <a:solidFill>
                  <a:srgbClr val="181717"/>
                </a:solidFill>
                <a:latin typeface="Play"/>
                <a:ea typeface="Play"/>
                <a:cs typeface="Play"/>
                <a:sym typeface="Play"/>
              </a:rPr>
              <a:t>We will always get back to you .</a:t>
            </a:r>
            <a:endParaRPr/>
          </a:p>
          <a:p>
            <a:pPr marL="923925" marR="0" lvl="1" indent="-184150" algn="l" rtl="0">
              <a:lnSpc>
                <a:spcPct val="100000"/>
              </a:lnSpc>
              <a:spcBef>
                <a:spcPts val="0"/>
              </a:spcBef>
              <a:spcAft>
                <a:spcPts val="0"/>
              </a:spcAft>
              <a:buClr>
                <a:schemeClr val="dk1"/>
              </a:buClr>
              <a:buSzPts val="1600"/>
              <a:buFont typeface="Noto Sans Symbols"/>
              <a:buNone/>
            </a:pPr>
            <a:endParaRPr sz="1600" b="0" i="0" u="none" strike="noStrike" cap="none">
              <a:solidFill>
                <a:srgbClr val="181717"/>
              </a:solidFill>
              <a:latin typeface="Play"/>
              <a:ea typeface="Play"/>
              <a:cs typeface="Play"/>
              <a:sym typeface="Play"/>
            </a:endParaRPr>
          </a:p>
          <a:p>
            <a:pPr marL="923925" marR="0" lvl="1" indent="-184150" algn="l" rtl="0">
              <a:lnSpc>
                <a:spcPct val="100000"/>
              </a:lnSpc>
              <a:spcBef>
                <a:spcPts val="0"/>
              </a:spcBef>
              <a:spcAft>
                <a:spcPts val="0"/>
              </a:spcAft>
              <a:buClr>
                <a:schemeClr val="dk1"/>
              </a:buClr>
              <a:buSzPts val="1600"/>
              <a:buFont typeface="Noto Sans Symbols"/>
              <a:buNone/>
            </a:pPr>
            <a:endParaRPr sz="1600" b="0" i="0" u="none" strike="noStrike" cap="none">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sz="1600" b="0" i="0" u="none" strike="noStrike" cap="none">
              <a:solidFill>
                <a:srgbClr val="181717"/>
              </a:solidFill>
              <a:latin typeface="Play"/>
              <a:ea typeface="Play"/>
              <a:cs typeface="Play"/>
              <a:sym typeface="Play"/>
            </a:endParaRPr>
          </a:p>
        </p:txBody>
      </p:sp>
      <p:sp>
        <p:nvSpPr>
          <p:cNvPr id="348" name="Google Shape;348;p27"/>
          <p:cNvSpPr txBox="1"/>
          <p:nvPr/>
        </p:nvSpPr>
        <p:spPr>
          <a:xfrm>
            <a:off x="407963" y="427025"/>
            <a:ext cx="7871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Play"/>
              <a:buNone/>
            </a:pPr>
            <a:r>
              <a:rPr lang="en-US" sz="3200" b="1" i="0" u="none">
                <a:solidFill>
                  <a:srgbClr val="FFFF00"/>
                </a:solidFill>
                <a:latin typeface="Play"/>
                <a:ea typeface="Play"/>
                <a:cs typeface="Play"/>
                <a:sym typeface="Play"/>
              </a:rPr>
              <a:t>We are here to help</a:t>
            </a:r>
            <a:endParaRPr/>
          </a:p>
        </p:txBody>
      </p:sp>
      <p:pic>
        <p:nvPicPr>
          <p:cNvPr id="349" name="Google Shape;349;p27"/>
          <p:cNvPicPr preferRelativeResize="0"/>
          <p:nvPr/>
        </p:nvPicPr>
        <p:blipFill rotWithShape="1">
          <a:blip r:embed="rId3">
            <a:alphaModFix/>
          </a:blip>
          <a:srcRect/>
          <a:stretch/>
        </p:blipFill>
        <p:spPr>
          <a:xfrm>
            <a:off x="61912" y="6716712"/>
            <a:ext cx="582612" cy="841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88EE"/>
        </a:solidFill>
        <a:effectLst/>
      </p:bgPr>
    </p:bg>
    <p:spTree>
      <p:nvGrpSpPr>
        <p:cNvPr id="1" name="Shape 354"/>
        <p:cNvGrpSpPr/>
        <p:nvPr/>
      </p:nvGrpSpPr>
      <p:grpSpPr>
        <a:xfrm>
          <a:off x="0" y="0"/>
          <a:ext cx="0" cy="0"/>
          <a:chOff x="0" y="0"/>
          <a:chExt cx="0" cy="0"/>
        </a:xfrm>
      </p:grpSpPr>
      <p:sp>
        <p:nvSpPr>
          <p:cNvPr id="355" name="Google Shape;355;p28"/>
          <p:cNvSpPr txBox="1">
            <a:spLocks noGrp="1"/>
          </p:cNvSpPr>
          <p:nvPr>
            <p:ph type="title"/>
          </p:nvPr>
        </p:nvSpPr>
        <p:spPr>
          <a:xfrm>
            <a:off x="628650" y="365125"/>
            <a:ext cx="7886700" cy="57356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00"/>
              </a:buClr>
              <a:buSzPts val="6000"/>
              <a:buFont typeface="Calibri"/>
              <a:buNone/>
            </a:pPr>
            <a:r>
              <a:rPr lang="en-US" sz="6000" b="1" i="0" u="none">
                <a:solidFill>
                  <a:srgbClr val="FFFF00"/>
                </a:solidFill>
                <a:latin typeface="Calibri"/>
                <a:ea typeface="Calibri"/>
                <a:cs typeface="Calibri"/>
                <a:sym typeface="Calibri"/>
              </a:rPr>
              <a:t>Thank you for attending this evening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Shape 107"/>
        <p:cNvGrpSpPr/>
        <p:nvPr/>
      </p:nvGrpSpPr>
      <p:grpSpPr>
        <a:xfrm>
          <a:off x="0" y="0"/>
          <a:ext cx="0" cy="0"/>
          <a:chOff x="0" y="0"/>
          <a:chExt cx="0" cy="0"/>
        </a:xfrm>
      </p:grpSpPr>
      <p:sp>
        <p:nvSpPr>
          <p:cNvPr id="108" name="Google Shape;108;p3"/>
          <p:cNvSpPr txBox="1"/>
          <p:nvPr/>
        </p:nvSpPr>
        <p:spPr>
          <a:xfrm>
            <a:off x="355600"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466725" marR="0" lvl="0" indent="-28575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core part of teaching and learning is continuous on going assessment and adaptation of tasks and approaches in response. This happens all day everyday but children will be unaware.</a:t>
            </a:r>
            <a:endParaRPr/>
          </a:p>
          <a:p>
            <a:pPr marL="466725" marR="0" lvl="0" indent="-18415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466725" marR="0" lvl="0" indent="-28575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In addition summative assessment also takes place at key points in the school year, in all classes. This gives a measure of what children know, remember and apply at a point in time. This is how the English Education System has been designed by the Government from 4 – 18 years.</a:t>
            </a:r>
            <a:endParaRPr/>
          </a:p>
          <a:p>
            <a:pPr marL="0" marR="0" lvl="0" indent="0" algn="l" rtl="0">
              <a:lnSpc>
                <a:spcPct val="100000"/>
              </a:lnSpc>
              <a:spcBef>
                <a:spcPts val="0"/>
              </a:spcBef>
              <a:spcAft>
                <a:spcPts val="0"/>
              </a:spcAft>
              <a:buNone/>
            </a:pPr>
            <a:endParaRPr sz="1600" b="0" i="0" u="none">
              <a:solidFill>
                <a:srgbClr val="181717"/>
              </a:solidFill>
              <a:latin typeface="Play"/>
              <a:ea typeface="Play"/>
              <a:cs typeface="Play"/>
              <a:sym typeface="Play"/>
            </a:endParaRPr>
          </a:p>
        </p:txBody>
      </p:sp>
      <p:sp>
        <p:nvSpPr>
          <p:cNvPr id="109" name="Google Shape;109;p3"/>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0" name="Google Shape;110;p3"/>
          <p:cNvSpPr txBox="1"/>
          <p:nvPr/>
        </p:nvSpPr>
        <p:spPr>
          <a:xfrm>
            <a:off x="407987" y="401637"/>
            <a:ext cx="8178800"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Why Assess ?</a:t>
            </a:r>
            <a:endParaRPr/>
          </a:p>
        </p:txBody>
      </p:sp>
      <p:pic>
        <p:nvPicPr>
          <p:cNvPr id="111" name="Google Shape;111;p3"/>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112" name="Google Shape;112;p3"/>
          <p:cNvSpPr txBox="1"/>
          <p:nvPr/>
        </p:nvSpPr>
        <p:spPr>
          <a:xfrm>
            <a:off x="733425" y="5719762"/>
            <a:ext cx="7400925" cy="30638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55600"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What is meant by ‘scaled scores’?</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It is planned that 100 will always represent the ‘national standard’.</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Each pupil’s raw test score will therefore be converted into a score on the scale, either at, above or below 100.</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The scale will have a lower end point somewhere below 100 and an upper end point above 100.</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child who achieves the ‘national standard’ (a score of 100) will be judged to have demonstrated sufficient knowledge in the areas assessed by the tests.</a:t>
            </a:r>
            <a:endParaRPr/>
          </a:p>
        </p:txBody>
      </p:sp>
      <p:sp>
        <p:nvSpPr>
          <p:cNvPr id="119" name="Google Shape;119;p4"/>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0" name="Google Shape;120;p4"/>
          <p:cNvSpPr txBox="1"/>
          <p:nvPr/>
        </p:nvSpPr>
        <p:spPr>
          <a:xfrm>
            <a:off x="407987" y="401637"/>
            <a:ext cx="8156575"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Scaled Scores</a:t>
            </a:r>
            <a:endParaRPr/>
          </a:p>
        </p:txBody>
      </p:sp>
      <p:sp>
        <p:nvSpPr>
          <p:cNvPr id="121" name="Google Shape;121;p4"/>
          <p:cNvSpPr txBox="1"/>
          <p:nvPr/>
        </p:nvSpPr>
        <p:spPr>
          <a:xfrm>
            <a:off x="355600" y="1192212"/>
            <a:ext cx="8429625" cy="5524500"/>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700"/>
              <a:buFont typeface="Play"/>
              <a:buNone/>
            </a:pPr>
            <a:r>
              <a:rPr lang="en-US" sz="1700" b="1" i="0" u="none">
                <a:solidFill>
                  <a:srgbClr val="181717"/>
                </a:solidFill>
                <a:latin typeface="Play"/>
                <a:ea typeface="Play"/>
                <a:cs typeface="Play"/>
                <a:sym typeface="Play"/>
              </a:rPr>
              <a:t>What is meant by ‘scaled scores’ ?</a:t>
            </a:r>
            <a:endParaRPr/>
          </a:p>
          <a:p>
            <a:pPr marL="180975" marR="0" lvl="0" indent="0" algn="l" rtl="0">
              <a:lnSpc>
                <a:spcPct val="100000"/>
              </a:lnSpc>
              <a:spcBef>
                <a:spcPts val="0"/>
              </a:spcBef>
              <a:spcAft>
                <a:spcPts val="0"/>
              </a:spcAft>
              <a:buClr>
                <a:schemeClr val="dk1"/>
              </a:buClr>
              <a:buSzPts val="1700"/>
              <a:buFont typeface="Arial"/>
              <a:buNone/>
            </a:pPr>
            <a:endParaRPr sz="1700" b="0" i="0" u="none">
              <a:solidFill>
                <a:srgbClr val="181717"/>
              </a:solidFill>
              <a:latin typeface="Play"/>
              <a:ea typeface="Play"/>
              <a:cs typeface="Play"/>
              <a:sym typeface="Play"/>
            </a:endParaRPr>
          </a:p>
          <a:p>
            <a:pPr marL="180975" marR="0" lvl="0" indent="-107950" algn="l" rtl="0">
              <a:lnSpc>
                <a:spcPct val="100000"/>
              </a:lnSpc>
              <a:spcBef>
                <a:spcPts val="0"/>
              </a:spcBef>
              <a:spcAft>
                <a:spcPts val="0"/>
              </a:spcAft>
              <a:buClr>
                <a:srgbClr val="181717"/>
              </a:buClr>
              <a:buSzPts val="1700"/>
              <a:buFont typeface="Arial"/>
              <a:buChar char="•"/>
            </a:pPr>
            <a:r>
              <a:rPr lang="en-US" sz="1700" b="0" i="0" u="none">
                <a:solidFill>
                  <a:srgbClr val="181717"/>
                </a:solidFill>
                <a:latin typeface="Play"/>
                <a:ea typeface="Play"/>
                <a:cs typeface="Play"/>
                <a:sym typeface="Play"/>
              </a:rPr>
              <a:t>On each test pupils will receive a raw score .</a:t>
            </a:r>
            <a:endParaRPr/>
          </a:p>
          <a:p>
            <a:pPr marL="180975" marR="0" lvl="0" indent="0" algn="l" rtl="0">
              <a:lnSpc>
                <a:spcPct val="100000"/>
              </a:lnSpc>
              <a:spcBef>
                <a:spcPts val="0"/>
              </a:spcBef>
              <a:spcAft>
                <a:spcPts val="0"/>
              </a:spcAft>
              <a:buClr>
                <a:schemeClr val="dk1"/>
              </a:buClr>
              <a:buSzPts val="1700"/>
              <a:buFont typeface="Arial"/>
              <a:buNone/>
            </a:pPr>
            <a:endParaRPr sz="1700" b="0" i="0" u="none">
              <a:solidFill>
                <a:srgbClr val="181717"/>
              </a:solidFill>
              <a:latin typeface="Play"/>
              <a:ea typeface="Play"/>
              <a:cs typeface="Play"/>
              <a:sym typeface="Play"/>
            </a:endParaRPr>
          </a:p>
          <a:p>
            <a:pPr marL="180975" marR="0" lvl="0" indent="-107950" algn="l" rtl="0">
              <a:lnSpc>
                <a:spcPct val="100000"/>
              </a:lnSpc>
              <a:spcBef>
                <a:spcPts val="0"/>
              </a:spcBef>
              <a:spcAft>
                <a:spcPts val="0"/>
              </a:spcAft>
              <a:buClr>
                <a:srgbClr val="181717"/>
              </a:buClr>
              <a:buSzPts val="1700"/>
              <a:buFont typeface="Arial"/>
              <a:buChar char="•"/>
            </a:pPr>
            <a:r>
              <a:rPr lang="en-US" sz="1700" b="0" i="0" u="none">
                <a:solidFill>
                  <a:srgbClr val="181717"/>
                </a:solidFill>
                <a:latin typeface="Play"/>
                <a:ea typeface="Play"/>
                <a:cs typeface="Play"/>
                <a:sym typeface="Play"/>
              </a:rPr>
              <a:t>Each pupil’s raw test score will then be converted into a score on a scale, provided by the DFE</a:t>
            </a:r>
            <a:endParaRPr/>
          </a:p>
          <a:p>
            <a:pPr marL="180975" marR="0" lvl="0" indent="0" algn="l" rtl="0">
              <a:lnSpc>
                <a:spcPct val="100000"/>
              </a:lnSpc>
              <a:spcBef>
                <a:spcPts val="0"/>
              </a:spcBef>
              <a:spcAft>
                <a:spcPts val="0"/>
              </a:spcAft>
              <a:buClr>
                <a:schemeClr val="dk1"/>
              </a:buClr>
              <a:buSzPts val="1700"/>
              <a:buFont typeface="Calibri"/>
              <a:buNone/>
            </a:pPr>
            <a:endParaRPr sz="1700" b="0" i="0" u="none">
              <a:solidFill>
                <a:srgbClr val="181717"/>
              </a:solidFill>
              <a:latin typeface="Play"/>
              <a:ea typeface="Play"/>
              <a:cs typeface="Play"/>
              <a:sym typeface="Play"/>
            </a:endParaRPr>
          </a:p>
          <a:p>
            <a:pPr marL="180975" marR="0" lvl="0" indent="0" algn="l" rtl="0">
              <a:lnSpc>
                <a:spcPct val="100000"/>
              </a:lnSpc>
              <a:spcBef>
                <a:spcPts val="0"/>
              </a:spcBef>
              <a:spcAft>
                <a:spcPts val="0"/>
              </a:spcAft>
              <a:buClr>
                <a:schemeClr val="dk1"/>
              </a:buClr>
              <a:buSzPts val="1700"/>
              <a:buFont typeface="Calibri"/>
              <a:buNone/>
            </a:pPr>
            <a:endParaRPr sz="1700" b="0" i="0" u="none">
              <a:solidFill>
                <a:srgbClr val="181717"/>
              </a:solidFill>
              <a:latin typeface="Play"/>
              <a:ea typeface="Play"/>
              <a:cs typeface="Play"/>
              <a:sym typeface="Play"/>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sz="1600" b="0" i="0" u="none">
              <a:solidFill>
                <a:srgbClr val="181717"/>
              </a:solidFill>
              <a:latin typeface="Play"/>
              <a:ea typeface="Play"/>
              <a:cs typeface="Play"/>
              <a:sym typeface="Play"/>
            </a:endParaRPr>
          </a:p>
        </p:txBody>
      </p:sp>
      <p:pic>
        <p:nvPicPr>
          <p:cNvPr id="122" name="Google Shape;122;p4"/>
          <p:cNvPicPr preferRelativeResize="0"/>
          <p:nvPr/>
        </p:nvPicPr>
        <p:blipFill rotWithShape="1">
          <a:blip r:embed="rId3">
            <a:alphaModFix/>
          </a:blip>
          <a:srcRect/>
          <a:stretch/>
        </p:blipFill>
        <p:spPr>
          <a:xfrm>
            <a:off x="61912" y="6716712"/>
            <a:ext cx="582612" cy="841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27"/>
        <p:cNvGrpSpPr/>
        <p:nvPr/>
      </p:nvGrpSpPr>
      <p:grpSpPr>
        <a:xfrm>
          <a:off x="0" y="0"/>
          <a:ext cx="0" cy="0"/>
          <a:chOff x="0" y="0"/>
          <a:chExt cx="0" cy="0"/>
        </a:xfrm>
      </p:grpSpPr>
      <p:sp>
        <p:nvSpPr>
          <p:cNvPr id="128" name="Google Shape;128;p5"/>
          <p:cNvSpPr txBox="1"/>
          <p:nvPr/>
        </p:nvSpPr>
        <p:spPr>
          <a:xfrm>
            <a:off x="355600"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What is meant by ‘scaled scores’?</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It is planned that 100 will always represent the ‘national standard’.</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Each pupil’s raw test score will therefore be converted into a score on the scale, either at, above or below 100.</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The scale will have a lower end point somewhere below 100 and an upper end point above 100.</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child who achieves the ‘national standard’ (a score of 100) will be judged to have demonstrated sufficient knowledge in the areas assessed by the tests.</a:t>
            </a:r>
            <a:endParaRPr/>
          </a:p>
        </p:txBody>
      </p:sp>
      <p:sp>
        <p:nvSpPr>
          <p:cNvPr id="129" name="Google Shape;129;p5"/>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0" name="Google Shape;130;p5"/>
          <p:cNvSpPr txBox="1"/>
          <p:nvPr/>
        </p:nvSpPr>
        <p:spPr>
          <a:xfrm>
            <a:off x="407987" y="401637"/>
            <a:ext cx="8156575"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Scaled Scores</a:t>
            </a:r>
            <a:endParaRPr/>
          </a:p>
        </p:txBody>
      </p:sp>
      <p:sp>
        <p:nvSpPr>
          <p:cNvPr id="131" name="Google Shape;131;p5"/>
          <p:cNvSpPr txBox="1"/>
          <p:nvPr/>
        </p:nvSpPr>
        <p:spPr>
          <a:xfrm>
            <a:off x="355600" y="1192212"/>
            <a:ext cx="8429625" cy="5524500"/>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700"/>
              <a:buFont typeface="Play"/>
              <a:buNone/>
            </a:pPr>
            <a:r>
              <a:rPr lang="en-US" sz="1700" b="1" i="0" u="none">
                <a:solidFill>
                  <a:srgbClr val="181717"/>
                </a:solidFill>
                <a:latin typeface="Play"/>
                <a:ea typeface="Play"/>
                <a:cs typeface="Play"/>
                <a:sym typeface="Play"/>
              </a:rPr>
              <a:t>What is meant by ‘scaled scores’ ?</a:t>
            </a:r>
            <a:endParaRPr/>
          </a:p>
          <a:p>
            <a:pPr marL="180975" marR="0" lvl="0" indent="0" algn="l" rtl="0">
              <a:lnSpc>
                <a:spcPct val="100000"/>
              </a:lnSpc>
              <a:spcBef>
                <a:spcPts val="0"/>
              </a:spcBef>
              <a:spcAft>
                <a:spcPts val="0"/>
              </a:spcAft>
              <a:buClr>
                <a:schemeClr val="dk1"/>
              </a:buClr>
              <a:buSzPts val="1700"/>
              <a:buFont typeface="Arial"/>
              <a:buNone/>
            </a:pPr>
            <a:endParaRPr sz="1700" b="0" i="0" u="none">
              <a:solidFill>
                <a:srgbClr val="181717"/>
              </a:solidFill>
              <a:latin typeface="Play"/>
              <a:ea typeface="Play"/>
              <a:cs typeface="Play"/>
              <a:sym typeface="Play"/>
            </a:endParaRPr>
          </a:p>
          <a:p>
            <a:pPr marL="180975" marR="0" lvl="0" indent="-107950" algn="l" rtl="0">
              <a:lnSpc>
                <a:spcPct val="100000"/>
              </a:lnSpc>
              <a:spcBef>
                <a:spcPts val="0"/>
              </a:spcBef>
              <a:spcAft>
                <a:spcPts val="0"/>
              </a:spcAft>
              <a:buClr>
                <a:srgbClr val="181717"/>
              </a:buClr>
              <a:buSzPts val="1700"/>
              <a:buFont typeface="Arial"/>
              <a:buChar char="•"/>
            </a:pPr>
            <a:r>
              <a:rPr lang="en-US" sz="1700" b="0" i="0" u="none">
                <a:solidFill>
                  <a:srgbClr val="181717"/>
                </a:solidFill>
                <a:latin typeface="Play"/>
                <a:ea typeface="Play"/>
                <a:cs typeface="Play"/>
                <a:sym typeface="Play"/>
              </a:rPr>
              <a:t> 100 will always represent the ‘National Standard’.</a:t>
            </a:r>
            <a:endParaRPr/>
          </a:p>
          <a:p>
            <a:pPr marL="180975" marR="0" lvl="0" indent="0" algn="l" rtl="0">
              <a:lnSpc>
                <a:spcPct val="100000"/>
              </a:lnSpc>
              <a:spcBef>
                <a:spcPts val="0"/>
              </a:spcBef>
              <a:spcAft>
                <a:spcPts val="0"/>
              </a:spcAft>
              <a:buClr>
                <a:schemeClr val="dk1"/>
              </a:buClr>
              <a:buSzPts val="1700"/>
              <a:buFont typeface="Arial"/>
              <a:buNone/>
            </a:pPr>
            <a:endParaRPr sz="1700" b="0" i="0" u="none">
              <a:solidFill>
                <a:srgbClr val="181717"/>
              </a:solidFill>
              <a:latin typeface="Play"/>
              <a:ea typeface="Play"/>
              <a:cs typeface="Play"/>
              <a:sym typeface="Play"/>
            </a:endParaRPr>
          </a:p>
          <a:p>
            <a:pPr marL="180975" marR="0" lvl="0" indent="-107950" algn="l" rtl="0">
              <a:lnSpc>
                <a:spcPct val="100000"/>
              </a:lnSpc>
              <a:spcBef>
                <a:spcPts val="0"/>
              </a:spcBef>
              <a:spcAft>
                <a:spcPts val="0"/>
              </a:spcAft>
              <a:buClr>
                <a:srgbClr val="181717"/>
              </a:buClr>
              <a:buSzPts val="1700"/>
              <a:buFont typeface="Arial"/>
              <a:buChar char="•"/>
            </a:pPr>
            <a:r>
              <a:rPr lang="en-US" sz="1700" b="0" i="0" u="none">
                <a:solidFill>
                  <a:srgbClr val="181717"/>
                </a:solidFill>
                <a:latin typeface="Play"/>
                <a:ea typeface="Play"/>
                <a:cs typeface="Play"/>
                <a:sym typeface="Play"/>
              </a:rPr>
              <a:t>Each pupil’s raw test score will therefore be converted into a score on the scale, either at, above or below 100.</a:t>
            </a:r>
            <a:endParaRPr/>
          </a:p>
          <a:p>
            <a:pPr marL="180975" marR="0" lvl="0" indent="0" algn="l" rtl="0">
              <a:lnSpc>
                <a:spcPct val="100000"/>
              </a:lnSpc>
              <a:spcBef>
                <a:spcPts val="0"/>
              </a:spcBef>
              <a:spcAft>
                <a:spcPts val="0"/>
              </a:spcAft>
              <a:buClr>
                <a:schemeClr val="dk1"/>
              </a:buClr>
              <a:buSzPts val="1700"/>
              <a:buFont typeface="Calibri"/>
              <a:buNone/>
            </a:pPr>
            <a:endParaRPr sz="1700" b="0" i="0" u="none">
              <a:solidFill>
                <a:srgbClr val="181717"/>
              </a:solidFill>
              <a:latin typeface="Play"/>
              <a:ea typeface="Play"/>
              <a:cs typeface="Play"/>
              <a:sym typeface="Play"/>
            </a:endParaRPr>
          </a:p>
          <a:p>
            <a:pPr marL="180975" marR="0" lvl="0" indent="-107950" algn="l" rtl="0">
              <a:lnSpc>
                <a:spcPct val="100000"/>
              </a:lnSpc>
              <a:spcBef>
                <a:spcPts val="0"/>
              </a:spcBef>
              <a:spcAft>
                <a:spcPts val="0"/>
              </a:spcAft>
              <a:buClr>
                <a:srgbClr val="181717"/>
              </a:buClr>
              <a:buSzPts val="1700"/>
              <a:buFont typeface="Arial"/>
              <a:buChar char="•"/>
            </a:pPr>
            <a:r>
              <a:rPr lang="en-US" sz="1700" b="0" i="0" u="none">
                <a:solidFill>
                  <a:srgbClr val="181717"/>
                </a:solidFill>
                <a:latin typeface="Play"/>
                <a:ea typeface="Play"/>
                <a:cs typeface="Play"/>
                <a:sym typeface="Play"/>
              </a:rPr>
              <a:t>A child who achieves the ‘National Standard’ (a score of 100) will be judged to have demonstrated ‘expected knowledge’ in the areas assessed by the tests.</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child awarded a scaled score of less than 100 will be judged to have </a:t>
            </a:r>
            <a:r>
              <a:rPr lang="en-US" sz="1600" b="1" i="0" u="none">
                <a:solidFill>
                  <a:srgbClr val="181717"/>
                </a:solidFill>
                <a:latin typeface="Play"/>
                <a:ea typeface="Play"/>
                <a:cs typeface="Play"/>
                <a:sym typeface="Play"/>
              </a:rPr>
              <a:t>not yet met </a:t>
            </a:r>
            <a:r>
              <a:rPr lang="en-US" sz="1600" b="0" i="0" u="none">
                <a:solidFill>
                  <a:srgbClr val="181717"/>
                </a:solidFill>
                <a:latin typeface="Play"/>
                <a:ea typeface="Play"/>
                <a:cs typeface="Play"/>
                <a:sym typeface="Play"/>
              </a:rPr>
              <a:t>the ‘National Standard’ and performed below expectation </a:t>
            </a:r>
            <a:r>
              <a:rPr lang="en-US" sz="1600" b="1" i="0" u="none">
                <a:solidFill>
                  <a:srgbClr val="181717"/>
                </a:solidFill>
                <a:latin typeface="Play"/>
                <a:ea typeface="Play"/>
                <a:cs typeface="Play"/>
                <a:sym typeface="Play"/>
              </a:rPr>
              <a:t>(emerging) </a:t>
            </a:r>
            <a:r>
              <a:rPr lang="en-US" sz="1600" b="0" i="0" u="none">
                <a:solidFill>
                  <a:srgbClr val="181717"/>
                </a:solidFill>
                <a:latin typeface="Play"/>
                <a:ea typeface="Play"/>
                <a:cs typeface="Play"/>
                <a:sym typeface="Play"/>
              </a:rPr>
              <a:t>for their age.</a:t>
            </a:r>
            <a:endParaRPr/>
          </a:p>
          <a:p>
            <a:pPr marL="180975" marR="0" lvl="0" indent="0" algn="l" rtl="0">
              <a:lnSpc>
                <a:spcPct val="100000"/>
              </a:lnSpc>
              <a:spcBef>
                <a:spcPts val="0"/>
              </a:spcBef>
              <a:spcAft>
                <a:spcPts val="0"/>
              </a:spcAft>
              <a:buClr>
                <a:schemeClr val="dk1"/>
              </a:buClr>
              <a:buSzPts val="1700"/>
              <a:buFont typeface="Calibri"/>
              <a:buNone/>
            </a:pPr>
            <a:endParaRPr sz="1700" b="0" i="0" u="none">
              <a:solidFill>
                <a:srgbClr val="181717"/>
              </a:solidFill>
              <a:latin typeface="Play"/>
              <a:ea typeface="Play"/>
              <a:cs typeface="Play"/>
              <a:sym typeface="Play"/>
            </a:endParaRPr>
          </a:p>
          <a:p>
            <a:pPr marL="180975" marR="0" lvl="0" indent="-107950" algn="l" rtl="0">
              <a:lnSpc>
                <a:spcPct val="100000"/>
              </a:lnSpc>
              <a:spcBef>
                <a:spcPts val="0"/>
              </a:spcBef>
              <a:spcAft>
                <a:spcPts val="0"/>
              </a:spcAft>
              <a:buClr>
                <a:srgbClr val="181717"/>
              </a:buClr>
              <a:buSzPts val="1700"/>
              <a:buFont typeface="Arial"/>
              <a:buChar char="•"/>
            </a:pPr>
            <a:r>
              <a:rPr lang="en-US" sz="1700" b="0" i="0" u="none">
                <a:solidFill>
                  <a:srgbClr val="181717"/>
                </a:solidFill>
                <a:latin typeface="Play"/>
                <a:ea typeface="Play"/>
                <a:cs typeface="Play"/>
                <a:sym typeface="Play"/>
              </a:rPr>
              <a:t>In July 202</a:t>
            </a:r>
            <a:r>
              <a:rPr lang="en-US" sz="1700">
                <a:solidFill>
                  <a:srgbClr val="181717"/>
                </a:solidFill>
                <a:latin typeface="Play"/>
                <a:ea typeface="Play"/>
                <a:cs typeface="Play"/>
                <a:sym typeface="Play"/>
              </a:rPr>
              <a:t>4 </a:t>
            </a:r>
            <a:r>
              <a:rPr lang="en-US" sz="1700" b="0" i="0" u="none">
                <a:solidFill>
                  <a:srgbClr val="181717"/>
                </a:solidFill>
                <a:latin typeface="Play"/>
                <a:ea typeface="Play"/>
                <a:cs typeface="Play"/>
                <a:sym typeface="Play"/>
              </a:rPr>
              <a:t>each pupil will receive:</a:t>
            </a:r>
            <a:endParaRPr/>
          </a:p>
          <a:p>
            <a:pPr marL="180975" marR="0" lvl="0" indent="-107950" algn="l" rtl="0">
              <a:lnSpc>
                <a:spcPct val="100000"/>
              </a:lnSpc>
              <a:spcBef>
                <a:spcPts val="0"/>
              </a:spcBef>
              <a:spcAft>
                <a:spcPts val="0"/>
              </a:spcAft>
              <a:buClr>
                <a:srgbClr val="181717"/>
              </a:buClr>
              <a:buSzPts val="1700"/>
              <a:buFont typeface="Courier New"/>
              <a:buChar char="o"/>
            </a:pPr>
            <a:r>
              <a:rPr lang="en-US" sz="1700" b="0" i="0" u="none">
                <a:solidFill>
                  <a:srgbClr val="181717"/>
                </a:solidFill>
                <a:latin typeface="Play"/>
                <a:ea typeface="Play"/>
                <a:cs typeface="Play"/>
                <a:sym typeface="Play"/>
              </a:rPr>
              <a:t>A raw score (number of raw marks awarded).</a:t>
            </a:r>
            <a:endParaRPr/>
          </a:p>
          <a:p>
            <a:pPr marL="180975" marR="0" lvl="0" indent="-107950" algn="l" rtl="0">
              <a:lnSpc>
                <a:spcPct val="100000"/>
              </a:lnSpc>
              <a:spcBef>
                <a:spcPts val="0"/>
              </a:spcBef>
              <a:spcAft>
                <a:spcPts val="0"/>
              </a:spcAft>
              <a:buClr>
                <a:srgbClr val="181717"/>
              </a:buClr>
              <a:buSzPts val="1700"/>
              <a:buFont typeface="Courier New"/>
              <a:buChar char="o"/>
            </a:pPr>
            <a:r>
              <a:rPr lang="en-US" sz="1700" b="0" i="0" u="none">
                <a:solidFill>
                  <a:srgbClr val="181717"/>
                </a:solidFill>
                <a:latin typeface="Play"/>
                <a:ea typeface="Play"/>
                <a:cs typeface="Play"/>
                <a:sym typeface="Play"/>
              </a:rPr>
              <a:t>A scaled score in each tested subject.</a:t>
            </a:r>
            <a:endParaRPr/>
          </a:p>
          <a:p>
            <a:pPr marL="180975" marR="0" lvl="0" indent="-107950" algn="l" rtl="0">
              <a:lnSpc>
                <a:spcPct val="100000"/>
              </a:lnSpc>
              <a:spcBef>
                <a:spcPts val="0"/>
              </a:spcBef>
              <a:spcAft>
                <a:spcPts val="0"/>
              </a:spcAft>
              <a:buClr>
                <a:srgbClr val="181717"/>
              </a:buClr>
              <a:buSzPts val="1700"/>
              <a:buFont typeface="Courier New"/>
              <a:buChar char="o"/>
            </a:pPr>
            <a:r>
              <a:rPr lang="en-US" sz="1700" b="0" i="0" u="none">
                <a:solidFill>
                  <a:srgbClr val="181717"/>
                </a:solidFill>
                <a:latin typeface="Play"/>
                <a:ea typeface="Play"/>
                <a:cs typeface="Play"/>
                <a:sym typeface="Play"/>
              </a:rPr>
              <a:t>Confirmation of whether or not they attained the ‘National Standard’.</a:t>
            </a:r>
            <a:endParaRPr/>
          </a:p>
          <a:p>
            <a:pPr marL="180975" marR="0" lvl="0" indent="0" algn="l" rtl="0">
              <a:lnSpc>
                <a:spcPct val="100000"/>
              </a:lnSpc>
              <a:spcBef>
                <a:spcPts val="0"/>
              </a:spcBef>
              <a:spcAft>
                <a:spcPts val="0"/>
              </a:spcAft>
              <a:buClr>
                <a:schemeClr val="dk1"/>
              </a:buClr>
              <a:buSzPts val="1700"/>
              <a:buFont typeface="Calibri"/>
              <a:buNone/>
            </a:pPr>
            <a:endParaRPr sz="1700" b="0" i="0" u="none">
              <a:solidFill>
                <a:srgbClr val="181717"/>
              </a:solidFill>
              <a:latin typeface="Play"/>
              <a:ea typeface="Play"/>
              <a:cs typeface="Play"/>
              <a:sym typeface="Play"/>
            </a:endParaRPr>
          </a:p>
          <a:p>
            <a:pPr marL="180975" marR="0" lvl="0" indent="0" algn="l" rtl="0">
              <a:lnSpc>
                <a:spcPct val="100000"/>
              </a:lnSpc>
              <a:spcBef>
                <a:spcPts val="0"/>
              </a:spcBef>
              <a:spcAft>
                <a:spcPts val="0"/>
              </a:spcAft>
              <a:buClr>
                <a:schemeClr val="dk1"/>
              </a:buClr>
              <a:buSzPts val="1600"/>
              <a:buFont typeface="Courier New"/>
              <a:buNone/>
            </a:pPr>
            <a:endParaRPr sz="16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sz="1600" b="0" i="0" u="none">
              <a:solidFill>
                <a:srgbClr val="181717"/>
              </a:solidFill>
              <a:latin typeface="Play"/>
              <a:ea typeface="Play"/>
              <a:cs typeface="Play"/>
              <a:sym typeface="Play"/>
            </a:endParaRPr>
          </a:p>
        </p:txBody>
      </p:sp>
      <p:pic>
        <p:nvPicPr>
          <p:cNvPr id="132" name="Google Shape;132;p5"/>
          <p:cNvPicPr preferRelativeResize="0"/>
          <p:nvPr/>
        </p:nvPicPr>
        <p:blipFill rotWithShape="1">
          <a:blip r:embed="rId3">
            <a:alphaModFix/>
          </a:blip>
          <a:srcRect/>
          <a:stretch/>
        </p:blipFill>
        <p:spPr>
          <a:xfrm>
            <a:off x="61912" y="6716712"/>
            <a:ext cx="582612" cy="841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1">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1">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1">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355600"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On publication of the test results in July 2016:</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child awarded a scaled score of 100 is judged to have met the ‘national standard’ in the area judged by the test.</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child awarded a scaled score of more than 100 is judged to have exceeded the national standard and demonstrated a higher than expected knowledge of the curriculum for their age.</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child awarded a scaled score of less than 100 is judged to have not yet met the national standard and performed below expectation for their age.</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endParaRPr/>
          </a:p>
        </p:txBody>
      </p:sp>
      <p:sp>
        <p:nvSpPr>
          <p:cNvPr id="139" name="Google Shape;139;p6"/>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0" name="Google Shape;140;p6"/>
          <p:cNvSpPr txBox="1"/>
          <p:nvPr/>
        </p:nvSpPr>
        <p:spPr>
          <a:xfrm>
            <a:off x="407987" y="401637"/>
            <a:ext cx="8223250"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Scaled Scores</a:t>
            </a:r>
            <a:endParaRPr/>
          </a:p>
        </p:txBody>
      </p:sp>
      <p:pic>
        <p:nvPicPr>
          <p:cNvPr id="141" name="Google Shape;141;p6"/>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142" name="Google Shape;142;p6"/>
          <p:cNvSpPr txBox="1"/>
          <p:nvPr/>
        </p:nvSpPr>
        <p:spPr>
          <a:xfrm>
            <a:off x="363537"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All pupils will experience the same paper unless exempt</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 Each test has scope for higher attaining pupils to show their strengths, however   </a:t>
            </a:r>
            <a:endParaRPr/>
          </a:p>
          <a:p>
            <a:pPr marL="342900" marR="0" lvl="0" indent="-160337"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   equally this means there will be harder questions some children will find</a:t>
            </a:r>
            <a:endParaRPr/>
          </a:p>
          <a:p>
            <a:pPr marL="342900" marR="0" lvl="0" indent="-160337"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    challenging.</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The Government for the last three years have released a scaled score threshold of 110 to indicate Greater Depth. We do not anticipate this to change.</a:t>
            </a:r>
            <a:endParaRPr/>
          </a:p>
          <a:p>
            <a:pPr marL="0" marR="0" lvl="0" indent="0" algn="l" rtl="0">
              <a:lnSpc>
                <a:spcPct val="100000"/>
              </a:lnSpc>
              <a:spcBef>
                <a:spcPts val="0"/>
              </a:spcBef>
              <a:spcAft>
                <a:spcPts val="0"/>
              </a:spcAft>
              <a:buNone/>
            </a:pPr>
            <a:endParaRPr sz="1600" b="0" i="0" u="none">
              <a:solidFill>
                <a:srgbClr val="181717"/>
              </a:solidFill>
              <a:latin typeface="Play"/>
              <a:ea typeface="Play"/>
              <a:cs typeface="Play"/>
              <a:sym typeface="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Shape 147"/>
        <p:cNvGrpSpPr/>
        <p:nvPr/>
      </p:nvGrpSpPr>
      <p:grpSpPr>
        <a:xfrm>
          <a:off x="0" y="0"/>
          <a:ext cx="0" cy="0"/>
          <a:chOff x="0" y="0"/>
          <a:chExt cx="0" cy="0"/>
        </a:xfrm>
      </p:grpSpPr>
      <p:sp>
        <p:nvSpPr>
          <p:cNvPr id="148" name="Google Shape;148;p7"/>
          <p:cNvSpPr txBox="1"/>
          <p:nvPr/>
        </p:nvSpPr>
        <p:spPr>
          <a:xfrm>
            <a:off x="355600"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On publication of the test results in July 2016:</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child awarded a scaled score of 100 is judged to have met the ‘national standard’ in the area judged by the test.</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child awarded a scaled score of more than 100 is judged to have exceeded the national standard and demonstrated a higher than expected knowledge of the curriculum for their age.</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child awarded a scaled score of less than 100 is judged to have not yet met the national standard and performed below expectation for their age.</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endParaRPr/>
          </a:p>
        </p:txBody>
      </p:sp>
      <p:sp>
        <p:nvSpPr>
          <p:cNvPr id="149" name="Google Shape;149;p7"/>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0" name="Google Shape;150;p7"/>
          <p:cNvSpPr txBox="1"/>
          <p:nvPr/>
        </p:nvSpPr>
        <p:spPr>
          <a:xfrm>
            <a:off x="407987" y="401637"/>
            <a:ext cx="8223250"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The Results and what next ….</a:t>
            </a:r>
            <a:endParaRPr/>
          </a:p>
        </p:txBody>
      </p:sp>
      <p:pic>
        <p:nvPicPr>
          <p:cNvPr id="151" name="Google Shape;151;p7"/>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152" name="Google Shape;152;p7"/>
          <p:cNvSpPr txBox="1"/>
          <p:nvPr/>
        </p:nvSpPr>
        <p:spPr>
          <a:xfrm>
            <a:off x="363537"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342900" marR="0" lvl="0" indent="-7937" algn="l" rtl="0">
              <a:lnSpc>
                <a:spcPct val="100000"/>
              </a:lnSpc>
              <a:spcBef>
                <a:spcPts val="0"/>
              </a:spcBef>
              <a:spcAft>
                <a:spcPts val="0"/>
              </a:spcAft>
              <a:buClr>
                <a:schemeClr val="dk1"/>
              </a:buClr>
              <a:buSzPts val="2400"/>
              <a:buFont typeface="Arial"/>
              <a:buNone/>
            </a:pPr>
            <a:endParaRPr sz="24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2000"/>
              <a:buFont typeface="Arial"/>
              <a:buChar char="•"/>
            </a:pPr>
            <a:r>
              <a:rPr lang="en-US" sz="2000" b="0" i="0" u="none">
                <a:solidFill>
                  <a:srgbClr val="181717"/>
                </a:solidFill>
                <a:latin typeface="Play"/>
                <a:ea typeface="Play"/>
                <a:cs typeface="Play"/>
                <a:sym typeface="Play"/>
              </a:rPr>
              <a:t>Secondary Schools receive the Raw scores directly from the DFE</a:t>
            </a:r>
            <a:endParaRPr/>
          </a:p>
          <a:p>
            <a:pPr marL="342900" marR="0" lvl="0" indent="-160337" algn="l" rtl="0">
              <a:lnSpc>
                <a:spcPct val="100000"/>
              </a:lnSpc>
              <a:spcBef>
                <a:spcPts val="0"/>
              </a:spcBef>
              <a:spcAft>
                <a:spcPts val="0"/>
              </a:spcAft>
              <a:buClr>
                <a:schemeClr val="dk1"/>
              </a:buClr>
              <a:buSzPts val="2000"/>
              <a:buFont typeface="Calibri"/>
              <a:buNone/>
            </a:pPr>
            <a:endParaRPr sz="20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2000"/>
              <a:buFont typeface="Arial"/>
              <a:buChar char="•"/>
            </a:pPr>
            <a:r>
              <a:rPr lang="en-US" sz="2000" b="0" i="0" u="none">
                <a:solidFill>
                  <a:srgbClr val="181717"/>
                </a:solidFill>
                <a:latin typeface="Play"/>
                <a:ea typeface="Play"/>
                <a:cs typeface="Play"/>
                <a:sym typeface="Play"/>
              </a:rPr>
              <a:t>Secondary schools also receive </a:t>
            </a:r>
            <a:r>
              <a:rPr lang="en-US" sz="2000" b="1" i="0" u="sng">
                <a:solidFill>
                  <a:srgbClr val="181717"/>
                </a:solidFill>
                <a:latin typeface="Play"/>
                <a:ea typeface="Play"/>
                <a:cs typeface="Play"/>
                <a:sym typeface="Play"/>
              </a:rPr>
              <a:t>all </a:t>
            </a:r>
            <a:r>
              <a:rPr lang="en-US" sz="2000" b="0" i="0" u="none">
                <a:solidFill>
                  <a:srgbClr val="181717"/>
                </a:solidFill>
                <a:latin typeface="Play"/>
                <a:ea typeface="Play"/>
                <a:cs typeface="Play"/>
                <a:sym typeface="Play"/>
              </a:rPr>
              <a:t>Teacher Assessment data</a:t>
            </a:r>
            <a:endParaRPr/>
          </a:p>
          <a:p>
            <a:pPr marL="342900" marR="0" lvl="0" indent="-33337" algn="l" rtl="0">
              <a:lnSpc>
                <a:spcPct val="100000"/>
              </a:lnSpc>
              <a:spcBef>
                <a:spcPts val="0"/>
              </a:spcBef>
              <a:spcAft>
                <a:spcPts val="0"/>
              </a:spcAft>
              <a:buClr>
                <a:schemeClr val="dk1"/>
              </a:buClr>
              <a:buSzPts val="2000"/>
              <a:buFont typeface="Arial"/>
              <a:buNone/>
            </a:pPr>
            <a:endParaRPr sz="20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2000"/>
              <a:buFont typeface="Arial"/>
              <a:buChar char="•"/>
            </a:pPr>
            <a:r>
              <a:rPr lang="en-US" sz="2000" b="0" i="0" u="none">
                <a:solidFill>
                  <a:srgbClr val="181717"/>
                </a:solidFill>
                <a:latin typeface="Play"/>
                <a:ea typeface="Play"/>
                <a:cs typeface="Play"/>
                <a:sym typeface="Play"/>
              </a:rPr>
              <a:t>Most secondary schools will use both sets of information (alongside their own assessments) to stream pupils as they enter Year 7 and create GCSE predictions.</a:t>
            </a:r>
            <a:endParaRPr/>
          </a:p>
          <a:p>
            <a:pPr marL="342900" marR="0" lvl="0" indent="-33337" algn="l" rtl="0">
              <a:lnSpc>
                <a:spcPct val="100000"/>
              </a:lnSpc>
              <a:spcBef>
                <a:spcPts val="0"/>
              </a:spcBef>
              <a:spcAft>
                <a:spcPts val="0"/>
              </a:spcAft>
              <a:buClr>
                <a:schemeClr val="dk1"/>
              </a:buClr>
              <a:buSzPts val="2000"/>
              <a:buFont typeface="Arial"/>
              <a:buNone/>
            </a:pPr>
            <a:endParaRPr sz="20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None/>
            </a:pPr>
            <a:endParaRPr sz="2000" b="0" i="0" u="none">
              <a:solidFill>
                <a:srgbClr val="181717"/>
              </a:solidFill>
              <a:latin typeface="Play"/>
              <a:ea typeface="Play"/>
              <a:cs typeface="Play"/>
              <a:sym typeface="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Shape 157"/>
        <p:cNvGrpSpPr/>
        <p:nvPr/>
      </p:nvGrpSpPr>
      <p:grpSpPr>
        <a:xfrm>
          <a:off x="0" y="0"/>
          <a:ext cx="0" cy="0"/>
          <a:chOff x="0" y="0"/>
          <a:chExt cx="0" cy="0"/>
        </a:xfrm>
      </p:grpSpPr>
      <p:sp>
        <p:nvSpPr>
          <p:cNvPr id="158" name="Google Shape;158;p8"/>
          <p:cNvSpPr txBox="1"/>
          <p:nvPr/>
        </p:nvSpPr>
        <p:spPr>
          <a:xfrm>
            <a:off x="355600" y="117792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At the end of Year 2, children will take SATS in:</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Reading;</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English grammar, punctuation and spelling;</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Maths.</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The tests are due to take place in May of each year.</a:t>
            </a:r>
            <a:endParaRPr/>
          </a:p>
          <a:p>
            <a:pPr marL="0" marR="0" lvl="0" indent="0" algn="l" rtl="0">
              <a:lnSpc>
                <a:spcPct val="100000"/>
              </a:lnSpc>
              <a:spcBef>
                <a:spcPts val="0"/>
              </a:spcBef>
              <a:spcAft>
                <a:spcPts val="0"/>
              </a:spcAft>
              <a:buNone/>
            </a:pPr>
            <a:endParaRPr sz="1600" b="0" i="0" u="none">
              <a:solidFill>
                <a:srgbClr val="181717"/>
              </a:solidFill>
              <a:latin typeface="Play"/>
              <a:ea typeface="Play"/>
              <a:cs typeface="Play"/>
              <a:sym typeface="Play"/>
            </a:endParaRPr>
          </a:p>
        </p:txBody>
      </p:sp>
      <p:sp>
        <p:nvSpPr>
          <p:cNvPr id="159" name="Google Shape;159;p8"/>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0" name="Google Shape;160;p8"/>
          <p:cNvSpPr txBox="1"/>
          <p:nvPr/>
        </p:nvSpPr>
        <p:spPr>
          <a:xfrm>
            <a:off x="407987" y="401637"/>
            <a:ext cx="358775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The Year 6 Tests</a:t>
            </a:r>
            <a:endParaRPr/>
          </a:p>
        </p:txBody>
      </p:sp>
      <p:pic>
        <p:nvPicPr>
          <p:cNvPr id="161" name="Google Shape;161;p8"/>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162" name="Google Shape;162;p8"/>
          <p:cNvSpPr txBox="1"/>
          <p:nvPr/>
        </p:nvSpPr>
        <p:spPr>
          <a:xfrm>
            <a:off x="354012" y="1117600"/>
            <a:ext cx="8429625" cy="5599112"/>
          </a:xfrm>
          <a:prstGeom prst="rect">
            <a:avLst/>
          </a:prstGeom>
          <a:solidFill>
            <a:schemeClr val="lt1"/>
          </a:solidFill>
          <a:ln>
            <a:noFill/>
          </a:ln>
        </p:spPr>
        <p:txBody>
          <a:bodyPr spcFirstLastPara="1" wrap="square" lIns="216000" tIns="216000" rIns="216000" bIns="216000" anchor="t" anchorCtr="0">
            <a:noAutofit/>
          </a:bodyPr>
          <a:lstStyle/>
          <a:p>
            <a:pPr marL="0" marR="0" lvl="0" indent="-101600" algn="l" rtl="0">
              <a:lnSpc>
                <a:spcPct val="100000"/>
              </a:lnSpc>
              <a:spcBef>
                <a:spcPts val="0"/>
              </a:spcBef>
              <a:spcAft>
                <a:spcPts val="0"/>
              </a:spcAft>
              <a:buClr>
                <a:srgbClr val="181717"/>
              </a:buClr>
              <a:buSzPts val="1600"/>
              <a:buFont typeface="Arial"/>
              <a:buChar char="•"/>
            </a:pPr>
            <a:r>
              <a:rPr lang="en-US" sz="1600" b="1" i="0" u="none">
                <a:solidFill>
                  <a:srgbClr val="181717"/>
                </a:solidFill>
                <a:latin typeface="Play"/>
                <a:ea typeface="Play"/>
                <a:cs typeface="Play"/>
                <a:sym typeface="Play"/>
              </a:rPr>
              <a:t>Statutory tests will be administered in the following subjec</a:t>
            </a:r>
            <a:r>
              <a:rPr lang="en-US" sz="1600" b="0" i="0" u="none">
                <a:solidFill>
                  <a:srgbClr val="181717"/>
                </a:solidFill>
                <a:latin typeface="Play"/>
                <a:ea typeface="Play"/>
                <a:cs typeface="Play"/>
                <a:sym typeface="Play"/>
              </a:rPr>
              <a:t>ts:</a:t>
            </a:r>
            <a:endParaRPr/>
          </a:p>
          <a:p>
            <a:pPr marL="0"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0" marR="0" lvl="0" indent="-101600" algn="l" rtl="0">
              <a:lnSpc>
                <a:spcPct val="100000"/>
              </a:lnSpc>
              <a:spcBef>
                <a:spcPts val="0"/>
              </a:spcBef>
              <a:spcAft>
                <a:spcPts val="0"/>
              </a:spcAft>
              <a:buClr>
                <a:srgbClr val="181717"/>
              </a:buClr>
              <a:buSzPts val="1600"/>
              <a:buFont typeface="Courier New"/>
              <a:buChar char="o"/>
            </a:pPr>
            <a:r>
              <a:rPr lang="en-US" sz="1600" b="0" i="0" u="none">
                <a:solidFill>
                  <a:srgbClr val="181717"/>
                </a:solidFill>
                <a:latin typeface="Play"/>
                <a:ea typeface="Play"/>
                <a:cs typeface="Play"/>
                <a:sym typeface="Play"/>
              </a:rPr>
              <a:t> Reading (60 minutes)</a:t>
            </a:r>
            <a:endParaRPr/>
          </a:p>
          <a:p>
            <a:pPr marL="0"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0" marR="0" lvl="0" indent="-101600" algn="l" rtl="0">
              <a:lnSpc>
                <a:spcPct val="100000"/>
              </a:lnSpc>
              <a:spcBef>
                <a:spcPts val="0"/>
              </a:spcBef>
              <a:spcAft>
                <a:spcPts val="0"/>
              </a:spcAft>
              <a:buClr>
                <a:srgbClr val="181717"/>
              </a:buClr>
              <a:buSzPts val="1600"/>
              <a:buFont typeface="Courier New"/>
              <a:buChar char="o"/>
            </a:pPr>
            <a:r>
              <a:rPr lang="en-US" sz="1600" b="0" i="0" u="none">
                <a:solidFill>
                  <a:srgbClr val="181717"/>
                </a:solidFill>
                <a:latin typeface="Play"/>
                <a:ea typeface="Play"/>
                <a:cs typeface="Play"/>
                <a:sym typeface="Play"/>
              </a:rPr>
              <a:t> Spelling (approximately 15 minutes)</a:t>
            </a:r>
            <a:endParaRPr/>
          </a:p>
          <a:p>
            <a:pPr marL="0"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0" marR="0" lvl="0" indent="-101600" algn="l" rtl="0">
              <a:lnSpc>
                <a:spcPct val="100000"/>
              </a:lnSpc>
              <a:spcBef>
                <a:spcPts val="0"/>
              </a:spcBef>
              <a:spcAft>
                <a:spcPts val="0"/>
              </a:spcAft>
              <a:buClr>
                <a:srgbClr val="181717"/>
              </a:buClr>
              <a:buSzPts val="1600"/>
              <a:buFont typeface="Courier New"/>
              <a:buChar char="o"/>
            </a:pPr>
            <a:r>
              <a:rPr lang="en-US" sz="1600" b="0" i="0" u="none">
                <a:solidFill>
                  <a:srgbClr val="181717"/>
                </a:solidFill>
                <a:latin typeface="Play"/>
                <a:ea typeface="Play"/>
                <a:cs typeface="Play"/>
                <a:sym typeface="Play"/>
              </a:rPr>
              <a:t> Punctuation, Vocabulary and Grammar (45 minutes)</a:t>
            </a:r>
            <a:endParaRPr/>
          </a:p>
          <a:p>
            <a:pPr marL="0"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0" marR="0" lvl="0" indent="-101600" algn="l" rtl="0">
              <a:lnSpc>
                <a:spcPct val="100000"/>
              </a:lnSpc>
              <a:spcBef>
                <a:spcPts val="0"/>
              </a:spcBef>
              <a:spcAft>
                <a:spcPts val="0"/>
              </a:spcAft>
              <a:buClr>
                <a:srgbClr val="181717"/>
              </a:buClr>
              <a:buSzPts val="1600"/>
              <a:buFont typeface="Courier New"/>
              <a:buChar char="o"/>
            </a:pPr>
            <a:r>
              <a:rPr lang="en-US" sz="1600" b="0" i="0" u="none">
                <a:solidFill>
                  <a:srgbClr val="181717"/>
                </a:solidFill>
                <a:latin typeface="Play"/>
                <a:ea typeface="Play"/>
                <a:cs typeface="Play"/>
                <a:sym typeface="Play"/>
              </a:rPr>
              <a:t> Mathematics</a:t>
            </a:r>
            <a:endParaRPr/>
          </a:p>
          <a:p>
            <a:pPr marL="0"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 Paper 1: Arithmetic (30 minutes)</a:t>
            </a:r>
            <a:endParaRPr/>
          </a:p>
          <a:p>
            <a:pPr marL="0"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 Paper 2: Reasoning (40 minutes)</a:t>
            </a:r>
            <a:endParaRPr/>
          </a:p>
          <a:p>
            <a:pPr marL="0" marR="0" lvl="0" indent="-101600" algn="l" rtl="0">
              <a:lnSpc>
                <a:spcPct val="100000"/>
              </a:lnSpc>
              <a:spcBef>
                <a:spcPts val="0"/>
              </a:spcBef>
              <a:spcAft>
                <a:spcPts val="0"/>
              </a:spcAft>
              <a:buClr>
                <a:srgbClr val="181717"/>
              </a:buClr>
              <a:buSzPts val="1600"/>
              <a:buFont typeface="Play"/>
              <a:buChar char="-"/>
            </a:pPr>
            <a:r>
              <a:rPr lang="en-US" sz="1600" b="0" i="0" u="none">
                <a:solidFill>
                  <a:srgbClr val="181717"/>
                </a:solidFill>
                <a:latin typeface="Play"/>
                <a:ea typeface="Play"/>
                <a:cs typeface="Play"/>
                <a:sym typeface="Play"/>
              </a:rPr>
              <a:t>Paper 3: Reasoning (40 minutes)</a:t>
            </a:r>
            <a:endParaRPr/>
          </a:p>
          <a:p>
            <a:pPr marL="0"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All tests are externally marked</a:t>
            </a:r>
            <a:endParaRPr/>
          </a:p>
          <a:p>
            <a:pPr marL="0"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0"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Writing – children’s writing will be assessed by the teacher. The children’s WRITING pieces will form the basis of this judgement alongside writing in other subjects.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Shape 167"/>
        <p:cNvGrpSpPr/>
        <p:nvPr/>
      </p:nvGrpSpPr>
      <p:grpSpPr>
        <a:xfrm>
          <a:off x="0" y="0"/>
          <a:ext cx="0" cy="0"/>
          <a:chOff x="0" y="0"/>
          <a:chExt cx="0" cy="0"/>
        </a:xfrm>
      </p:grpSpPr>
      <p:sp>
        <p:nvSpPr>
          <p:cNvPr id="168" name="Google Shape;168;p9"/>
          <p:cNvSpPr txBox="1"/>
          <p:nvPr/>
        </p:nvSpPr>
        <p:spPr>
          <a:xfrm>
            <a:off x="354012" y="1168400"/>
            <a:ext cx="8429625" cy="5329237"/>
          </a:xfrm>
          <a:prstGeom prst="rect">
            <a:avLst/>
          </a:prstGeom>
          <a:solidFill>
            <a:schemeClr val="lt1"/>
          </a:solidFill>
          <a:ln>
            <a:noFill/>
          </a:ln>
        </p:spPr>
        <p:txBody>
          <a:bodyPr spcFirstLastPara="1" wrap="square" lIns="216000" tIns="216000" rIns="216000" bIns="216000" anchor="t" anchorCtr="0">
            <a:noAutofit/>
          </a:bodyPr>
          <a:lstStyle/>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The Reading Test consists of two separate papers:</a:t>
            </a:r>
            <a:endParaRPr/>
          </a:p>
          <a:p>
            <a:pPr marL="180975" marR="0" lvl="0" indent="0" algn="l" rtl="0">
              <a:lnSpc>
                <a:spcPct val="100000"/>
              </a:lnSpc>
              <a:spcBef>
                <a:spcPts val="0"/>
              </a:spcBef>
              <a:spcAft>
                <a:spcPts val="0"/>
              </a:spcAft>
              <a:buClr>
                <a:schemeClr val="dk1"/>
              </a:buClr>
              <a:buSzPts val="1600"/>
              <a:buFont typeface="Calibri"/>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1 – Contains a selection of texts totalling between 400 and 700 words with questions about the text.</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Paper 2 – Contains a reading booklet of a selection of passages totalling 800 to 1100 words. Children will write their answers to questions about the passage in a separate booklet. </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Each paper is worth 50% of the marks and should take approximately 30 minutes to complete, although the children are not being assessed at working at speed so will not be strictly timed. </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The texts will cover a range of poetry, fiction and non-fiction.</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Questions are designed to assess the comprehension and understanding of a child’s reading.</a:t>
            </a:r>
            <a:endParaRPr/>
          </a:p>
          <a:p>
            <a:pPr marL="180975" marR="0" lvl="0" indent="0"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180975" marR="0" lvl="0" indent="-101600"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Some questions are multiple choice or selected response, others require</a:t>
            </a:r>
            <a:endParaRPr/>
          </a:p>
          <a:p>
            <a:pPr marL="180975" marR="0" lvl="0" indent="0" algn="l" rtl="0">
              <a:lnSpc>
                <a:spcPct val="100000"/>
              </a:lnSpc>
              <a:spcBef>
                <a:spcPts val="0"/>
              </a:spcBef>
              <a:spcAft>
                <a:spcPts val="0"/>
              </a:spcAft>
              <a:buClr>
                <a:srgbClr val="181717"/>
              </a:buClr>
              <a:buSzPts val="1600"/>
              <a:buFont typeface="Play"/>
              <a:buNone/>
            </a:pPr>
            <a:r>
              <a:rPr lang="en-US" sz="1600" b="0" i="0" u="none">
                <a:solidFill>
                  <a:srgbClr val="181717"/>
                </a:solidFill>
                <a:latin typeface="Play"/>
                <a:ea typeface="Play"/>
                <a:cs typeface="Play"/>
                <a:sym typeface="Play"/>
              </a:rPr>
              <a:t>short answers and some require an extended response or explanation.</a:t>
            </a:r>
            <a:endParaRPr/>
          </a:p>
        </p:txBody>
      </p:sp>
      <p:sp>
        <p:nvSpPr>
          <p:cNvPr id="169" name="Google Shape;169;p9"/>
          <p:cNvSpPr txBox="1"/>
          <p:nvPr/>
        </p:nvSpPr>
        <p:spPr>
          <a:xfrm>
            <a:off x="366712" y="354012"/>
            <a:ext cx="8420100" cy="715962"/>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0" name="Google Shape;170;p9"/>
          <p:cNvSpPr txBox="1"/>
          <p:nvPr/>
        </p:nvSpPr>
        <p:spPr>
          <a:xfrm>
            <a:off x="407987" y="401637"/>
            <a:ext cx="435292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Play"/>
              <a:buNone/>
            </a:pPr>
            <a:r>
              <a:rPr lang="en-US" sz="3600" b="1" i="0" u="none">
                <a:solidFill>
                  <a:srgbClr val="FFFF00"/>
                </a:solidFill>
                <a:latin typeface="Play"/>
                <a:ea typeface="Play"/>
                <a:cs typeface="Play"/>
                <a:sym typeface="Play"/>
              </a:rPr>
              <a:t>Year 6 Reading</a:t>
            </a:r>
            <a:endParaRPr/>
          </a:p>
        </p:txBody>
      </p:sp>
      <p:pic>
        <p:nvPicPr>
          <p:cNvPr id="171" name="Google Shape;171;p9"/>
          <p:cNvPicPr preferRelativeResize="0"/>
          <p:nvPr/>
        </p:nvPicPr>
        <p:blipFill rotWithShape="1">
          <a:blip r:embed="rId3">
            <a:alphaModFix/>
          </a:blip>
          <a:srcRect/>
          <a:stretch/>
        </p:blipFill>
        <p:spPr>
          <a:xfrm>
            <a:off x="61912" y="6716712"/>
            <a:ext cx="582612" cy="84137"/>
          </a:xfrm>
          <a:prstGeom prst="rect">
            <a:avLst/>
          </a:prstGeom>
          <a:noFill/>
          <a:ln>
            <a:noFill/>
          </a:ln>
        </p:spPr>
      </p:pic>
      <p:sp>
        <p:nvSpPr>
          <p:cNvPr id="172" name="Google Shape;172;p9"/>
          <p:cNvSpPr txBox="1"/>
          <p:nvPr/>
        </p:nvSpPr>
        <p:spPr>
          <a:xfrm>
            <a:off x="407987" y="1146175"/>
            <a:ext cx="8429625" cy="5329237"/>
          </a:xfrm>
          <a:prstGeom prst="rect">
            <a:avLst/>
          </a:prstGeom>
          <a:solidFill>
            <a:schemeClr val="lt1"/>
          </a:solidFill>
          <a:ln>
            <a:noFill/>
          </a:ln>
        </p:spPr>
        <p:txBody>
          <a:bodyPr spcFirstLastPara="1" wrap="square" lIns="216000" tIns="216000" rIns="216000" bIns="216000" anchor="t" anchorCtr="0">
            <a:noAutofit/>
          </a:bodyPr>
          <a:lstStyle/>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The Reading Test consists of a single test paper with three unrelated reading texts which get progressively more complex.</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Children are given 60 minutes in total, which includes reading the texts and answering the questions.</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A total of 50 marks are available.</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Questions are designed to assess the comprehension and understanding of a child’s reading.</a:t>
            </a:r>
            <a:endParaRPr/>
          </a:p>
          <a:p>
            <a:pPr marL="342900" marR="0" lvl="0" indent="-58737" algn="l" rtl="0">
              <a:lnSpc>
                <a:spcPct val="100000"/>
              </a:lnSpc>
              <a:spcBef>
                <a:spcPts val="0"/>
              </a:spcBef>
              <a:spcAft>
                <a:spcPts val="0"/>
              </a:spcAft>
              <a:buClr>
                <a:schemeClr val="dk1"/>
              </a:buClr>
              <a:buSzPts val="1600"/>
              <a:buFont typeface="Arial"/>
              <a:buNone/>
            </a:pPr>
            <a:endParaRPr sz="1600" b="0" i="0" u="none">
              <a:solidFill>
                <a:srgbClr val="181717"/>
              </a:solidFill>
              <a:latin typeface="Play"/>
              <a:ea typeface="Play"/>
              <a:cs typeface="Play"/>
              <a:sym typeface="Play"/>
            </a:endParaRPr>
          </a:p>
          <a:p>
            <a:pPr marL="342900" marR="0" lvl="0" indent="-160337" algn="l" rtl="0">
              <a:lnSpc>
                <a:spcPct val="100000"/>
              </a:lnSpc>
              <a:spcBef>
                <a:spcPts val="0"/>
              </a:spcBef>
              <a:spcAft>
                <a:spcPts val="0"/>
              </a:spcAft>
              <a:buClr>
                <a:srgbClr val="181717"/>
              </a:buClr>
              <a:buSzPts val="1600"/>
              <a:buFont typeface="Arial"/>
              <a:buChar char="•"/>
            </a:pPr>
            <a:r>
              <a:rPr lang="en-US" sz="1600" b="0" i="0" u="none">
                <a:solidFill>
                  <a:srgbClr val="181717"/>
                </a:solidFill>
                <a:latin typeface="Play"/>
                <a:ea typeface="Play"/>
                <a:cs typeface="Play"/>
                <a:sym typeface="Play"/>
              </a:rPr>
              <a:t>Some questions are multiple choice or selected response, others require short answers and some require an extended response or explanation.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3195</Words>
  <Application>Microsoft Office PowerPoint</Application>
  <PresentationFormat>On-screen Show (4:3)</PresentationFormat>
  <Paragraphs>359</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Play</vt:lpstr>
      <vt:lpstr>Calibri</vt:lpstr>
      <vt:lpstr>Noto Sans Symbols</vt: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 this evening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P Hartley</cp:lastModifiedBy>
  <cp:revision>1</cp:revision>
  <dcterms:created xsi:type="dcterms:W3CDTF">2014-10-03T07:47:39Z</dcterms:created>
  <dcterms:modified xsi:type="dcterms:W3CDTF">2024-05-16T13:42:42Z</dcterms:modified>
</cp:coreProperties>
</file>