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1"/>
  </p:sldMasterIdLst>
  <p:notesMasterIdLst>
    <p:notesMasterId r:id="rId19"/>
  </p:notesMasterIdLst>
  <p:handoutMasterIdLst>
    <p:handoutMasterId r:id="rId20"/>
  </p:handoutMasterIdLst>
  <p:sldIdLst>
    <p:sldId id="258" r:id="rId2"/>
    <p:sldId id="264" r:id="rId3"/>
    <p:sldId id="273" r:id="rId4"/>
    <p:sldId id="298" r:id="rId5"/>
    <p:sldId id="274" r:id="rId6"/>
    <p:sldId id="284" r:id="rId7"/>
    <p:sldId id="295" r:id="rId8"/>
    <p:sldId id="296" r:id="rId9"/>
    <p:sldId id="288" r:id="rId10"/>
    <p:sldId id="289" r:id="rId11"/>
    <p:sldId id="293" r:id="rId12"/>
    <p:sldId id="279" r:id="rId13"/>
    <p:sldId id="275" r:id="rId14"/>
    <p:sldId id="282" r:id="rId15"/>
    <p:sldId id="285" r:id="rId16"/>
    <p:sldId id="286" r:id="rId17"/>
    <p:sldId id="297" r:id="rId18"/>
  </p:sldIdLst>
  <p:sldSz cx="9144000" cy="6858000" type="screen4x3"/>
  <p:notesSz cx="6858000" cy="9144000"/>
  <p:embeddedFontLst>
    <p:embeddedFont>
      <p:font typeface="Calibri" panose="020F0502020204030204" pitchFamily="34" charset="0"/>
      <p:regular r:id="rId21"/>
      <p:bold r:id="rId22"/>
      <p:italic r:id="rId23"/>
      <p:boldItalic r:id="rId24"/>
    </p:embeddedFont>
    <p:embeddedFont>
      <p:font typeface="Twinkl" panose="020B0604020202020204" charset="0"/>
      <p:regular r:id="rId25"/>
      <p:bold r:id="rId26"/>
    </p:embeddedFont>
    <p:embeddedFont>
      <p:font typeface="Twinkl Cursive Looped" panose="02000000000000000000" pitchFamily="2" charset="0"/>
      <p:regular r:id="rId27"/>
      <p:bold r:id="rId28"/>
    </p:embeddedFont>
    <p:embeddedFont>
      <p:font typeface="Twinkl Precursive" panose="020B0604020202020204" charset="0"/>
      <p:regular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guide id="4" pos="340" userDrawn="1">
          <p15:clr>
            <a:srgbClr val="A4A3A4"/>
          </p15:clr>
        </p15:guide>
        <p15:guide id="5" orient="horz" pos="3974" userDrawn="1">
          <p15:clr>
            <a:srgbClr val="A4A3A4"/>
          </p15:clr>
        </p15:guide>
        <p15:guide id="6" pos="5420" userDrawn="1">
          <p15:clr>
            <a:srgbClr val="A4A3A4"/>
          </p15:clr>
        </p15:guide>
        <p15:guide id="7" orient="horz" pos="346" userDrawn="1">
          <p15:clr>
            <a:srgbClr val="A4A3A4"/>
          </p15:clr>
        </p15:guide>
        <p15:guide id="8" pos="476" userDrawn="1">
          <p15:clr>
            <a:srgbClr val="A4A3A4"/>
          </p15:clr>
        </p15:guide>
        <p15:guide id="9" orient="horz" pos="482" userDrawn="1">
          <p15:clr>
            <a:srgbClr val="A4A3A4"/>
          </p15:clr>
        </p15:guide>
        <p15:guide id="10" orient="horz" pos="3838" userDrawn="1">
          <p15:clr>
            <a:srgbClr val="A4A3A4"/>
          </p15:clr>
        </p15:guide>
        <p15:guide id="11" pos="5284"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AA1D9"/>
    <a:srgbClr val="80C1EB"/>
    <a:srgbClr val="18A0DB"/>
    <a:srgbClr val="DE1E5A"/>
    <a:srgbClr val="BC0105"/>
    <a:srgbClr val="4DB1E3"/>
    <a:srgbClr val="ACDDFC"/>
    <a:srgbClr val="FFFFFF"/>
    <a:srgbClr val="21A6F9"/>
    <a:srgbClr val="1C1C1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316" autoAdjust="0"/>
    <p:restoredTop sz="94660"/>
  </p:normalViewPr>
  <p:slideViewPr>
    <p:cSldViewPr snapToGrid="0" showGuides="1">
      <p:cViewPr varScale="1">
        <p:scale>
          <a:sx n="84" d="100"/>
          <a:sy n="84" d="100"/>
        </p:scale>
        <p:origin x="1044" y="60"/>
      </p:cViewPr>
      <p:guideLst>
        <p:guide orient="horz" pos="2160"/>
        <p:guide pos="2880"/>
        <p:guide pos="340"/>
        <p:guide orient="horz" pos="3974"/>
        <p:guide pos="5420"/>
        <p:guide orient="horz" pos="346"/>
        <p:guide pos="476"/>
        <p:guide orient="horz" pos="482"/>
        <p:guide orient="horz" pos="3838"/>
        <p:guide pos="5284"/>
      </p:guideLst>
    </p:cSldViewPr>
  </p:slideViewPr>
  <p:notesTextViewPr>
    <p:cViewPr>
      <p:scale>
        <a:sx n="3" d="2"/>
        <a:sy n="3" d="2"/>
      </p:scale>
      <p:origin x="0" y="0"/>
    </p:cViewPr>
  </p:notesTextViewPr>
  <p:notesViewPr>
    <p:cSldViewPr snapToGrid="0" showGuides="1">
      <p:cViewPr varScale="1">
        <p:scale>
          <a:sx n="77" d="100"/>
          <a:sy n="77" d="100"/>
        </p:scale>
        <p:origin x="2646" y="9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6.fntdata"/><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5.fntdata"/><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29" Type="http://schemas.openxmlformats.org/officeDocument/2006/relationships/font" Target="fonts/font9.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font" Target="fonts/font8.fntdata"/><Relationship Id="rId10" Type="http://schemas.openxmlformats.org/officeDocument/2006/relationships/slide" Target="slides/slide9.xml"/><Relationship Id="rId19" Type="http://schemas.openxmlformats.org/officeDocument/2006/relationships/notesMaster" Target="notesMasters/notesMaster1.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font" Target="fonts/font7.fntdata"/><Relationship Id="rId30" Type="http://schemas.openxmlformats.org/officeDocument/2006/relationships/presProps" Target="presProps.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B34F151-63AC-41CE-96F5-7702E930870C}" type="datetimeFigureOut">
              <a:rPr lang="en-GB" smtClean="0"/>
              <a:t>16/09/2026</a:t>
            </a:fld>
            <a:endParaRPr lang="en-GB"/>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676B846-B279-40AC-BFF5-DBC4013370C2}" type="slidenum">
              <a:rPr lang="en-GB" smtClean="0"/>
              <a:t>‹#›</a:t>
            </a:fld>
            <a:endParaRPr lang="en-GB"/>
          </a:p>
        </p:txBody>
      </p:sp>
    </p:spTree>
    <p:extLst>
      <p:ext uri="{BB962C8B-B14F-4D97-AF65-F5344CB8AC3E}">
        <p14:creationId xmlns:p14="http://schemas.microsoft.com/office/powerpoint/2010/main" val="26453970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D02C5D1-7818-41B5-ABAD-5E4B38A5388F}" type="datetimeFigureOut">
              <a:rPr lang="en-GB" smtClean="0"/>
              <a:t>16/09/2026</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A521341-850D-40E1-BB3D-87946DC9B06D}" type="slidenum">
              <a:rPr lang="en-GB" smtClean="0"/>
              <a:t>‹#›</a:t>
            </a:fld>
            <a:endParaRPr lang="en-GB"/>
          </a:p>
        </p:txBody>
      </p:sp>
    </p:spTree>
    <p:extLst>
      <p:ext uri="{BB962C8B-B14F-4D97-AF65-F5344CB8AC3E}">
        <p14:creationId xmlns:p14="http://schemas.microsoft.com/office/powerpoint/2010/main" val="8470487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hyperlink" Target="https://www.twinkl.co.uk/"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hyperlink" Target="https://www.twinkl.co.uk/" TargetMode="External"/><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hlinkClick r:id="rId3"/>
          </p:cNvPr>
          <p:cNvSpPr/>
          <p:nvPr userDrawn="1"/>
        </p:nvSpPr>
        <p:spPr>
          <a:xfrm>
            <a:off x="4137660" y="5561814"/>
            <a:ext cx="868680" cy="5530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537040751"/>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with Box">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ounded Rectangle 3"/>
          <p:cNvSpPr/>
          <p:nvPr userDrawn="1"/>
        </p:nvSpPr>
        <p:spPr bwMode="auto">
          <a:xfrm>
            <a:off x="457198" y="438151"/>
            <a:ext cx="8220075" cy="5957887"/>
          </a:xfrm>
          <a:prstGeom prst="roundRect">
            <a:avLst>
              <a:gd name="adj" fmla="val 2649"/>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pic>
        <p:nvPicPr>
          <p:cNvPr id="3" name="Picture 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072497" y="5734211"/>
            <a:ext cx="576495" cy="580719"/>
          </a:xfrm>
          <a:prstGeom prst="rect">
            <a:avLst/>
          </a:prstGeom>
        </p:spPr>
      </p:pic>
    </p:spTree>
    <p:extLst>
      <p:ext uri="{BB962C8B-B14F-4D97-AF65-F5344CB8AC3E}">
        <p14:creationId xmlns:p14="http://schemas.microsoft.com/office/powerpoint/2010/main" val="34298710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Rounded Rectangle 4"/>
          <p:cNvSpPr/>
          <p:nvPr userDrawn="1"/>
        </p:nvSpPr>
        <p:spPr bwMode="auto">
          <a:xfrm>
            <a:off x="457198" y="438151"/>
            <a:ext cx="8220075" cy="5957887"/>
          </a:xfrm>
          <a:prstGeom prst="roundRect">
            <a:avLst>
              <a:gd name="adj" fmla="val 2649"/>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8" name="Title 5"/>
          <p:cNvSpPr>
            <a:spLocks noGrp="1"/>
          </p:cNvSpPr>
          <p:nvPr>
            <p:ph type="title"/>
          </p:nvPr>
        </p:nvSpPr>
        <p:spPr>
          <a:xfrm>
            <a:off x="457198" y="478895"/>
            <a:ext cx="8220075" cy="994306"/>
          </a:xfrm>
        </p:spPr>
        <p:txBody>
          <a:bodyPr>
            <a:noAutofit/>
          </a:bodyPr>
          <a:lstStyle>
            <a:lvl1pPr>
              <a:defRPr>
                <a:latin typeface="Twinkl" pitchFamily="2" charset="0"/>
              </a:defRPr>
            </a:lvl1pPr>
          </a:lstStyle>
          <a:p>
            <a:r>
              <a:rPr lang="en-US"/>
              <a:t>Click to edit Master title style</a:t>
            </a:r>
            <a:endParaRPr lang="en-GB" dirty="0"/>
          </a:p>
        </p:txBody>
      </p:sp>
    </p:spTree>
    <p:extLst>
      <p:ext uri="{BB962C8B-B14F-4D97-AF65-F5344CB8AC3E}">
        <p14:creationId xmlns:p14="http://schemas.microsoft.com/office/powerpoint/2010/main" val="2610794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ims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575232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End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a:hlinkClick r:id="rId3"/>
          </p:cNvPr>
          <p:cNvSpPr/>
          <p:nvPr userDrawn="1"/>
        </p:nvSpPr>
        <p:spPr>
          <a:xfrm>
            <a:off x="4137660" y="3152488"/>
            <a:ext cx="868680" cy="5530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68197377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18A0DB"/>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89745" y="695325"/>
            <a:ext cx="8164510" cy="1150938"/>
          </a:xfrm>
          <a:prstGeom prst="roundRect">
            <a:avLst>
              <a:gd name="adj" fmla="val 9641"/>
            </a:avLst>
          </a:prstGeom>
          <a:noFill/>
          <a:ln w="25400">
            <a:noFill/>
          </a:ln>
        </p:spPr>
        <p:txBody>
          <a:bodyPr vert="horz" lIns="252000" tIns="252000" rIns="252000" bIns="252000" rtlCol="0" anchor="ctr" anchorCtr="1">
            <a:normAutofit/>
          </a:bodyPr>
          <a:lstStyle/>
          <a:p>
            <a:r>
              <a:rPr lang="en-US"/>
              <a:t>Click to edit Master title style</a:t>
            </a:r>
            <a:endParaRPr lang="en-US" dirty="0"/>
          </a:p>
        </p:txBody>
      </p:sp>
      <p:sp>
        <p:nvSpPr>
          <p:cNvPr id="3" name="Text Placeholder 2"/>
          <p:cNvSpPr>
            <a:spLocks noGrp="1"/>
          </p:cNvSpPr>
          <p:nvPr>
            <p:ph type="body" idx="1"/>
          </p:nvPr>
        </p:nvSpPr>
        <p:spPr>
          <a:xfrm>
            <a:off x="489745" y="1957386"/>
            <a:ext cx="8164510" cy="4387851"/>
          </a:xfrm>
          <a:prstGeom prst="roundRect">
            <a:avLst>
              <a:gd name="adj" fmla="val 2585"/>
            </a:avLst>
          </a:prstGeom>
          <a:noFill/>
          <a:ln w="25400">
            <a:noFill/>
          </a:ln>
        </p:spPr>
        <p:txBody>
          <a:bodyPr vert="horz" lIns="252000" tIns="252000" rIns="252000" bIns="25200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389201"/>
      </p:ext>
    </p:extLst>
  </p:cSld>
  <p:clrMap bg1="lt1" tx1="dk1" bg2="lt2" tx2="dk2" accent1="accent1" accent2="accent2" accent3="accent3" accent4="accent4" accent5="accent5" accent6="accent6" hlink="hlink" folHlink="folHlink"/>
  <p:sldLayoutIdLst>
    <p:sldLayoutId id="2147483661" r:id="rId1"/>
    <p:sldLayoutId id="2147483667" r:id="rId2"/>
    <p:sldLayoutId id="2147483662" r:id="rId3"/>
    <p:sldLayoutId id="2147483663" r:id="rId4"/>
    <p:sldLayoutId id="2147483666" r:id="rId5"/>
  </p:sldLayoutIdLst>
  <p:txStyles>
    <p:title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rgbClr val="1C1C1C"/>
          </a:solidFill>
          <a:latin typeface="Twinkl" pitchFamily="50" charset="0"/>
          <a:ea typeface="Twinkl"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rgbClr val="1C1C1C"/>
          </a:solidFill>
          <a:latin typeface="Twinkl" pitchFamily="50" charset="0"/>
          <a:ea typeface="Twinkl"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Twinkl"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Twinkl"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Twinkl"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hyperlink" Target="https://www.twinkl.co.uk/resources/australian-resources-3---4/australian-resources-3---4-classroom-management/australian-resources-3---4-classroom-management-class-organisation"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www.twinkl.co.uk/resources/australian-resources-3---4/australian-resources-3---4-classroom-management/australian-resources-3---4-classroom-management-class-organisation" TargetMode="Externa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hyperlink" Target="https://www.twinkl.co.uk/resources/australian-resources-3---4/australian-resources-3---4-classroom-management/australian-resources-3---4-classroom-management-class-organisation" TargetMode="Externa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hyperlink" Target="https://www.twinkl.co.uk/resources/australian-resources-3---4/australian-resources-3---4-classroom-management/australian-resources-3---4-classroom-management-class-organisation" TargetMode="External"/><Relationship Id="rId2" Type="http://schemas.openxmlformats.org/officeDocument/2006/relationships/slideLayout" Target="../slideLayouts/slideLayout3.xml"/><Relationship Id="rId1" Type="http://schemas.openxmlformats.org/officeDocument/2006/relationships/vmlDrawing" Target="../drawings/vmlDrawing1.v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s://www.twinkl.co.uk/resources/australian-resources-3---4/australian-resources-3---4-classroom-management/australian-resources-3---4-classroom-management-class-organisation" TargetMode="External"/><Relationship Id="rId1" Type="http://schemas.openxmlformats.org/officeDocument/2006/relationships/slideLayout" Target="../slideLayouts/slideLayout3.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s://www.twinkl.co.uk/resources/australian-resources-3---4/australian-resources-3---4-classroom-management/australian-resources-3---4-classroom-management-class-organisation" TargetMode="External"/><Relationship Id="rId1" Type="http://schemas.openxmlformats.org/officeDocument/2006/relationships/slideLayout" Target="../slideLayouts/slideLayout3.xml"/><Relationship Id="rId5" Type="http://schemas.openxmlformats.org/officeDocument/2006/relationships/image" Target="../media/image13.pn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2" Type="http://schemas.openxmlformats.org/officeDocument/2006/relationships/hyperlink" Target="https://www.twinkl.co.uk/resources/australian-resources-3---4/australian-resources-3---4-classroom-management/australian-resources-3---4-classroom-management-class-organisation" TargetMode="Externa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hyperlink" Target="https://www.twinkl.co.uk/resources/australian-resources-3---4/australian-resources-3---4-classroom-management/australian-resources-3---4-classroom-management-class-organisation" TargetMode="Externa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https://www.twinkl.co.uk/resources/australian-resources-3---4/australian-resources-3---4-classroom-management/australian-resources-3---4-classroom-management-class-organisation" TargetMode="External"/><Relationship Id="rId1" Type="http://schemas.openxmlformats.org/officeDocument/2006/relationships/slideLayout" Target="../slideLayouts/slideLayout3.xml"/><Relationship Id="rId5" Type="http://schemas.openxmlformats.org/officeDocument/2006/relationships/image" Target="../media/image16.png"/><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hyperlink" Target="https://www.twinkl.co.uk/resources/australian-resources-3---4/australian-resources-3---4-classroom-management/australian-resources-3---4-classroom-management-class-organisation" TargetMode="External"/><Relationship Id="rId1" Type="http://schemas.openxmlformats.org/officeDocument/2006/relationships/slideLayout" Target="../slideLayouts/slideLayout3.xml"/><Relationship Id="rId5" Type="http://schemas.openxmlformats.org/officeDocument/2006/relationships/image" Target="../media/image19.png"/><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hyperlink" Target="https://www.twinkl.co.uk/resources/australian-resources-3---4/australian-resources-3---4-classroom-management/australian-resources-3---4-classroom-management-class-organisation" TargetMode="External"/><Relationship Id="rId1" Type="http://schemas.openxmlformats.org/officeDocument/2006/relationships/slideLayout" Target="../slideLayouts/slideLayout3.xml"/><Relationship Id="rId6" Type="http://schemas.openxmlformats.org/officeDocument/2006/relationships/image" Target="../media/image23.jpeg"/><Relationship Id="rId5" Type="http://schemas.openxmlformats.org/officeDocument/2006/relationships/image" Target="../media/image22.png"/><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2" Type="http://schemas.openxmlformats.org/officeDocument/2006/relationships/hyperlink" Target="https://www.twinkl.co.uk/resources/australian-resources-3---4/australian-resources-3---4-classroom-management/australian-resources-3---4-classroom-management-class-organisation" TargetMode="Externa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hyperlink" Target="https://www.twinkl.co.uk/resources/australian-resources-3---4/australian-resources-3---4-classroom-management/australian-resources-3---4-classroom-management-class-organisation" TargetMode="External"/><Relationship Id="rId1" Type="http://schemas.openxmlformats.org/officeDocument/2006/relationships/slideLayout" Target="../slideLayouts/slideLayout3.xml"/><Relationship Id="rId4" Type="http://schemas.openxmlformats.org/officeDocument/2006/relationships/image" Target="../media/image26.png"/></Relationships>
</file>

<file path=ppt/slides/_rels/slide16.xml.rels><?xml version="1.0" encoding="UTF-8" standalone="yes"?>
<Relationships xmlns="http://schemas.openxmlformats.org/package/2006/relationships"><Relationship Id="rId2" Type="http://schemas.openxmlformats.org/officeDocument/2006/relationships/hyperlink" Target="https://www.twinkl.co.uk/resources/australian-resources-3---4/australian-resources-3---4-classroom-management/australian-resources-3---4-classroom-management-class-organisation" TargetMode="Externa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hyperlink" Target="https://www.twinkl.co.uk/resources/australian-resources-3---4/australian-resources-3---4-classroom-management/australian-resources-3---4-classroom-management-class-organisation" TargetMode="Externa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1547446" y="450166"/>
            <a:ext cx="6035040" cy="6006905"/>
          </a:xfrm>
          <a:prstGeom prst="rect">
            <a:avLst/>
          </a:prstGeom>
        </p:spPr>
        <p:txBody>
          <a:bodyPr lIns="0" tIns="0" rIns="0" bIns="0" anchor="ctr" anchorCtr="1">
            <a:noAutofit/>
          </a:bodyPr>
          <a:lstStyle>
            <a:lvl1pPr algn="l" defTabSz="914400" rtl="0" eaLnBrk="1" latinLnBrk="0" hangingPunct="1">
              <a:lnSpc>
                <a:spcPct val="90000"/>
              </a:lnSpc>
              <a:spcBef>
                <a:spcPct val="0"/>
              </a:spcBef>
              <a:buNone/>
              <a:defRPr sz="4000" b="1" kern="1200">
                <a:solidFill>
                  <a:schemeClr val="tx1"/>
                </a:solidFill>
                <a:latin typeface="Sassoon Infant Md" panose="02000603050000020003" pitchFamily="50" charset="0"/>
                <a:ea typeface="+mj-ea"/>
                <a:cs typeface="+mj-cs"/>
              </a:defRPr>
            </a:lvl1pPr>
          </a:lstStyle>
          <a:p>
            <a:r>
              <a:rPr lang="en-US" sz="8000" dirty="0">
                <a:solidFill>
                  <a:schemeClr val="accent5">
                    <a:lumMod val="75000"/>
                  </a:schemeClr>
                </a:solidFill>
                <a:latin typeface="Twinkl Precursive" panose="02000000000000000000" pitchFamily="2" charset="0"/>
              </a:rPr>
              <a:t>Welcome to Year 6</a:t>
            </a:r>
          </a:p>
        </p:txBody>
      </p:sp>
      <p:sp>
        <p:nvSpPr>
          <p:cNvPr id="5" name="Rectangle 4">
            <a:hlinkClick r:id="rId2"/>
            <a:extLst>
              <a:ext uri="{FF2B5EF4-FFF2-40B4-BE49-F238E27FC236}">
                <a16:creationId xmlns:a16="http://schemas.microsoft.com/office/drawing/2014/main" id="{A8797D1F-CD8D-4782-B1AA-3A85DA2F949F}"/>
              </a:ext>
            </a:extLst>
          </p:cNvPr>
          <p:cNvSpPr/>
          <p:nvPr/>
        </p:nvSpPr>
        <p:spPr>
          <a:xfrm>
            <a:off x="90535" y="5984341"/>
            <a:ext cx="1204111" cy="7333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hlinkClick r:id="rId2"/>
            <a:extLst>
              <a:ext uri="{FF2B5EF4-FFF2-40B4-BE49-F238E27FC236}">
                <a16:creationId xmlns:a16="http://schemas.microsoft.com/office/drawing/2014/main" id="{5ABDDB77-24B9-4B2F-8BD3-31941E5FAD16}"/>
              </a:ext>
            </a:extLst>
          </p:cNvPr>
          <p:cNvSpPr/>
          <p:nvPr/>
        </p:nvSpPr>
        <p:spPr>
          <a:xfrm>
            <a:off x="8074182" y="6090406"/>
            <a:ext cx="1204111" cy="7333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2118862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20"/>
          <p:cNvSpPr>
            <a:spLocks noGrp="1"/>
          </p:cNvSpPr>
          <p:nvPr>
            <p:ph type="title"/>
          </p:nvPr>
        </p:nvSpPr>
        <p:spPr>
          <a:xfrm>
            <a:off x="486227" y="478895"/>
            <a:ext cx="8220075" cy="994306"/>
          </a:xfrm>
        </p:spPr>
        <p:txBody>
          <a:bodyPr/>
          <a:lstStyle/>
          <a:p>
            <a:r>
              <a:rPr lang="en-GB" sz="3600" u="sng" dirty="0">
                <a:solidFill>
                  <a:schemeClr val="accent5">
                    <a:lumMod val="75000"/>
                  </a:schemeClr>
                </a:solidFill>
                <a:latin typeface="Twinkl Precursive" panose="02000000000000000000" pitchFamily="2" charset="0"/>
              </a:rPr>
              <a:t>The Year 6 Team</a:t>
            </a:r>
          </a:p>
        </p:txBody>
      </p:sp>
      <p:sp>
        <p:nvSpPr>
          <p:cNvPr id="7" name="Rectangle 6">
            <a:hlinkClick r:id="rId2"/>
            <a:extLst>
              <a:ext uri="{FF2B5EF4-FFF2-40B4-BE49-F238E27FC236}">
                <a16:creationId xmlns:a16="http://schemas.microsoft.com/office/drawing/2014/main" id="{D863E6A5-257F-4C78-B55A-A701076C6D47}"/>
              </a:ext>
            </a:extLst>
          </p:cNvPr>
          <p:cNvSpPr/>
          <p:nvPr/>
        </p:nvSpPr>
        <p:spPr>
          <a:xfrm>
            <a:off x="8388350" y="6486011"/>
            <a:ext cx="1204111" cy="7333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p:cNvSpPr txBox="1"/>
          <p:nvPr/>
        </p:nvSpPr>
        <p:spPr>
          <a:xfrm>
            <a:off x="645704" y="1793603"/>
            <a:ext cx="7662636" cy="3323987"/>
          </a:xfrm>
          <a:prstGeom prst="rect">
            <a:avLst/>
          </a:prstGeom>
          <a:noFill/>
        </p:spPr>
        <p:txBody>
          <a:bodyPr wrap="square" rtlCol="0">
            <a:spAutoFit/>
          </a:bodyPr>
          <a:lstStyle/>
          <a:p>
            <a:r>
              <a:rPr lang="en-GB" sz="3000" dirty="0">
                <a:solidFill>
                  <a:schemeClr val="accent5">
                    <a:lumMod val="75000"/>
                  </a:schemeClr>
                </a:solidFill>
                <a:latin typeface="Twinkl Cursive Looped" panose="02000000000000000000" pitchFamily="2" charset="0"/>
              </a:rPr>
              <a:t>Miss Wilding – class teacher</a:t>
            </a:r>
          </a:p>
          <a:p>
            <a:endParaRPr lang="en-GB" sz="3000" dirty="0">
              <a:solidFill>
                <a:schemeClr val="accent5">
                  <a:lumMod val="75000"/>
                </a:schemeClr>
              </a:solidFill>
              <a:latin typeface="Twinkl Cursive Looped" panose="02000000000000000000" pitchFamily="2" charset="0"/>
            </a:endParaRPr>
          </a:p>
          <a:p>
            <a:r>
              <a:rPr lang="en-GB" sz="3000" dirty="0">
                <a:solidFill>
                  <a:schemeClr val="accent5">
                    <a:lumMod val="75000"/>
                  </a:schemeClr>
                </a:solidFill>
                <a:latin typeface="Twinkl Cursive Looped" panose="02000000000000000000" pitchFamily="2" charset="0"/>
              </a:rPr>
              <a:t>Mrs Parkinson (M, Tu, Th &amp; Fr)</a:t>
            </a:r>
          </a:p>
          <a:p>
            <a:r>
              <a:rPr lang="en-GB" sz="3000" dirty="0">
                <a:solidFill>
                  <a:schemeClr val="accent5">
                    <a:lumMod val="75000"/>
                  </a:schemeClr>
                </a:solidFill>
                <a:latin typeface="Twinkl Cursive Looped" panose="02000000000000000000" pitchFamily="2" charset="0"/>
              </a:rPr>
              <a:t>Mr C-A (W)</a:t>
            </a:r>
          </a:p>
          <a:p>
            <a:endParaRPr lang="en-GB" sz="3000" dirty="0">
              <a:solidFill>
                <a:schemeClr val="accent5">
                  <a:lumMod val="75000"/>
                </a:schemeClr>
              </a:solidFill>
              <a:latin typeface="Twinkl Cursive Looped" panose="02000000000000000000" pitchFamily="2" charset="0"/>
            </a:endParaRPr>
          </a:p>
          <a:p>
            <a:r>
              <a:rPr lang="en-GB" sz="3000" dirty="0">
                <a:solidFill>
                  <a:schemeClr val="accent5">
                    <a:lumMod val="75000"/>
                  </a:schemeClr>
                </a:solidFill>
                <a:latin typeface="Twinkl Cursive Looped" panose="02000000000000000000" pitchFamily="2" charset="0"/>
              </a:rPr>
              <a:t>Miss Jervis (Th pm) </a:t>
            </a:r>
          </a:p>
          <a:p>
            <a:endParaRPr lang="en-GB" sz="3000" dirty="0">
              <a:latin typeface="Twinkl Precursive" panose="02000000000000000000" pitchFamily="2" charset="0"/>
            </a:endParaRPr>
          </a:p>
        </p:txBody>
      </p:sp>
    </p:spTree>
    <p:extLst>
      <p:ext uri="{BB962C8B-B14F-4D97-AF65-F5344CB8AC3E}">
        <p14:creationId xmlns:p14="http://schemas.microsoft.com/office/powerpoint/2010/main" val="12862372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20"/>
          <p:cNvSpPr>
            <a:spLocks noGrp="1"/>
          </p:cNvSpPr>
          <p:nvPr>
            <p:ph type="title"/>
          </p:nvPr>
        </p:nvSpPr>
        <p:spPr>
          <a:xfrm>
            <a:off x="446994" y="140480"/>
            <a:ext cx="8220075" cy="994306"/>
          </a:xfrm>
        </p:spPr>
        <p:txBody>
          <a:bodyPr/>
          <a:lstStyle/>
          <a:p>
            <a:r>
              <a:rPr lang="en-GB" sz="3600" u="sng" dirty="0">
                <a:solidFill>
                  <a:schemeClr val="accent5">
                    <a:lumMod val="75000"/>
                  </a:schemeClr>
                </a:solidFill>
                <a:latin typeface="Twinkl Precursive" panose="02000000000000000000" pitchFamily="2" charset="0"/>
              </a:rPr>
              <a:t>Routine of the day</a:t>
            </a:r>
          </a:p>
        </p:txBody>
      </p:sp>
      <p:sp>
        <p:nvSpPr>
          <p:cNvPr id="7" name="Rectangle 6">
            <a:hlinkClick r:id="rId2"/>
            <a:extLst>
              <a:ext uri="{FF2B5EF4-FFF2-40B4-BE49-F238E27FC236}">
                <a16:creationId xmlns:a16="http://schemas.microsoft.com/office/drawing/2014/main" id="{D863E6A5-257F-4C78-B55A-A701076C6D47}"/>
              </a:ext>
            </a:extLst>
          </p:cNvPr>
          <p:cNvSpPr/>
          <p:nvPr/>
        </p:nvSpPr>
        <p:spPr>
          <a:xfrm>
            <a:off x="8388350" y="6486011"/>
            <a:ext cx="1204111" cy="7333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p:cNvSpPr txBox="1"/>
          <p:nvPr/>
        </p:nvSpPr>
        <p:spPr>
          <a:xfrm>
            <a:off x="725713" y="850908"/>
            <a:ext cx="7941355" cy="6647974"/>
          </a:xfrm>
          <a:prstGeom prst="rect">
            <a:avLst/>
          </a:prstGeom>
          <a:noFill/>
        </p:spPr>
        <p:txBody>
          <a:bodyPr wrap="square" rtlCol="0">
            <a:spAutoFit/>
          </a:bodyPr>
          <a:lstStyle/>
          <a:p>
            <a:r>
              <a:rPr lang="en-GB" sz="2400" dirty="0">
                <a:solidFill>
                  <a:schemeClr val="accent5">
                    <a:lumMod val="75000"/>
                  </a:schemeClr>
                </a:solidFill>
                <a:latin typeface="Twinkl Cursive Looped" panose="02000000000000000000" pitchFamily="2" charset="0"/>
              </a:rPr>
              <a:t>8.40am – doors open</a:t>
            </a:r>
          </a:p>
          <a:p>
            <a:r>
              <a:rPr lang="en-GB" sz="2400" dirty="0">
                <a:solidFill>
                  <a:schemeClr val="accent5">
                    <a:lumMod val="75000"/>
                  </a:schemeClr>
                </a:solidFill>
                <a:latin typeface="Twinkl Cursive Looped" panose="02000000000000000000" pitchFamily="2" charset="0"/>
              </a:rPr>
              <a:t>            – registration</a:t>
            </a:r>
          </a:p>
          <a:p>
            <a:r>
              <a:rPr lang="en-GB" sz="2400" dirty="0">
                <a:solidFill>
                  <a:schemeClr val="accent5">
                    <a:lumMod val="75000"/>
                  </a:schemeClr>
                </a:solidFill>
                <a:latin typeface="Twinkl Cursive Looped" panose="02000000000000000000" pitchFamily="2" charset="0"/>
              </a:rPr>
              <a:t>            - morning task</a:t>
            </a:r>
          </a:p>
          <a:p>
            <a:r>
              <a:rPr lang="en-GB" sz="2400" dirty="0">
                <a:solidFill>
                  <a:schemeClr val="accent5">
                    <a:lumMod val="75000"/>
                  </a:schemeClr>
                </a:solidFill>
                <a:latin typeface="Twinkl Cursive Looped" panose="02000000000000000000" pitchFamily="2" charset="0"/>
              </a:rPr>
              <a:t>9.00am – Guided Reading </a:t>
            </a:r>
          </a:p>
          <a:p>
            <a:r>
              <a:rPr lang="en-GB" sz="2400" dirty="0">
                <a:solidFill>
                  <a:schemeClr val="accent5">
                    <a:lumMod val="75000"/>
                  </a:schemeClr>
                </a:solidFill>
                <a:latin typeface="Twinkl Cursive Looped" panose="02000000000000000000" pitchFamily="2" charset="0"/>
              </a:rPr>
              <a:t>9.30am – Spelling </a:t>
            </a:r>
          </a:p>
          <a:p>
            <a:r>
              <a:rPr lang="en-GB" sz="2400" dirty="0">
                <a:solidFill>
                  <a:schemeClr val="accent5">
                    <a:lumMod val="75000"/>
                  </a:schemeClr>
                </a:solidFill>
                <a:latin typeface="Twinkl Cursive Looped" panose="02000000000000000000" pitchFamily="2" charset="0"/>
              </a:rPr>
              <a:t>9:45am – </a:t>
            </a:r>
            <a:r>
              <a:rPr lang="en-GB" sz="2400" dirty="0" err="1">
                <a:solidFill>
                  <a:schemeClr val="accent5">
                    <a:lumMod val="75000"/>
                  </a:schemeClr>
                </a:solidFill>
                <a:latin typeface="Twinkl Cursive Looped" panose="02000000000000000000" pitchFamily="2" charset="0"/>
              </a:rPr>
              <a:t>SPaG</a:t>
            </a:r>
            <a:endParaRPr lang="en-GB" sz="2400" dirty="0">
              <a:solidFill>
                <a:schemeClr val="accent5">
                  <a:lumMod val="75000"/>
                </a:schemeClr>
              </a:solidFill>
              <a:latin typeface="Twinkl Cursive Looped" panose="02000000000000000000" pitchFamily="2" charset="0"/>
            </a:endParaRPr>
          </a:p>
          <a:p>
            <a:r>
              <a:rPr lang="en-GB" sz="2400" dirty="0">
                <a:solidFill>
                  <a:schemeClr val="accent5">
                    <a:lumMod val="75000"/>
                  </a:schemeClr>
                </a:solidFill>
                <a:latin typeface="Twinkl Cursive Looped" panose="02000000000000000000" pitchFamily="2" charset="0"/>
              </a:rPr>
              <a:t>10:00 – English </a:t>
            </a:r>
          </a:p>
          <a:p>
            <a:r>
              <a:rPr lang="en-GB" sz="2400" dirty="0">
                <a:solidFill>
                  <a:schemeClr val="accent5">
                    <a:lumMod val="75000"/>
                  </a:schemeClr>
                </a:solidFill>
                <a:highlight>
                  <a:srgbClr val="FFFF00"/>
                </a:highlight>
                <a:latin typeface="Twinkl Cursive Looped" panose="02000000000000000000" pitchFamily="2" charset="0"/>
              </a:rPr>
              <a:t>10.45am – playtime</a:t>
            </a:r>
          </a:p>
          <a:p>
            <a:r>
              <a:rPr lang="en-GB" sz="2400" dirty="0">
                <a:solidFill>
                  <a:schemeClr val="accent5">
                    <a:lumMod val="75000"/>
                  </a:schemeClr>
                </a:solidFill>
                <a:latin typeface="Twinkl Cursive Looped" panose="02000000000000000000" pitchFamily="2" charset="0"/>
              </a:rPr>
              <a:t>11.00am – Maths </a:t>
            </a:r>
          </a:p>
          <a:p>
            <a:r>
              <a:rPr lang="en-GB" sz="2400" dirty="0">
                <a:solidFill>
                  <a:schemeClr val="accent5">
                    <a:lumMod val="75000"/>
                  </a:schemeClr>
                </a:solidFill>
                <a:highlight>
                  <a:srgbClr val="FFFF00"/>
                </a:highlight>
                <a:latin typeface="Twinkl Cursive Looped" panose="02000000000000000000" pitchFamily="2" charset="0"/>
              </a:rPr>
              <a:t>12.15pm – lunchtime</a:t>
            </a:r>
          </a:p>
          <a:p>
            <a:r>
              <a:rPr lang="en-GB" sz="2400" dirty="0">
                <a:solidFill>
                  <a:schemeClr val="accent5">
                    <a:lumMod val="75000"/>
                  </a:schemeClr>
                </a:solidFill>
                <a:latin typeface="Twinkl Cursive Looped" panose="02000000000000000000" pitchFamily="2" charset="0"/>
              </a:rPr>
              <a:t>1.15pm – afternoon registration</a:t>
            </a:r>
          </a:p>
          <a:p>
            <a:r>
              <a:rPr lang="en-GB" sz="2400" dirty="0">
                <a:solidFill>
                  <a:schemeClr val="accent5">
                    <a:lumMod val="75000"/>
                  </a:schemeClr>
                </a:solidFill>
                <a:latin typeface="Twinkl Cursive Looped" panose="02000000000000000000" pitchFamily="2" charset="0"/>
              </a:rPr>
              <a:t>          – Afternoon session </a:t>
            </a:r>
          </a:p>
          <a:p>
            <a:r>
              <a:rPr lang="en-GB" sz="2400" dirty="0">
                <a:solidFill>
                  <a:schemeClr val="accent5">
                    <a:lumMod val="75000"/>
                  </a:schemeClr>
                </a:solidFill>
                <a:latin typeface="Twinkl Cursive Looped" panose="02000000000000000000" pitchFamily="2" charset="0"/>
              </a:rPr>
              <a:t>2.45pm – Assembly (M &amp; W)</a:t>
            </a:r>
          </a:p>
          <a:p>
            <a:r>
              <a:rPr lang="en-GB" sz="2400" dirty="0">
                <a:solidFill>
                  <a:schemeClr val="accent5">
                    <a:lumMod val="75000"/>
                  </a:schemeClr>
                </a:solidFill>
                <a:latin typeface="Twinkl Cursive Looped" panose="02000000000000000000" pitchFamily="2" charset="0"/>
              </a:rPr>
              <a:t>3.15pm – </a:t>
            </a:r>
            <a:r>
              <a:rPr lang="en-GB" sz="2400" dirty="0" err="1">
                <a:solidFill>
                  <a:schemeClr val="accent5">
                    <a:lumMod val="75000"/>
                  </a:schemeClr>
                </a:solidFill>
                <a:latin typeface="Twinkl Cursive Looped" panose="02000000000000000000" pitchFamily="2" charset="0"/>
              </a:rPr>
              <a:t>Hometime</a:t>
            </a:r>
            <a:endParaRPr lang="en-GB" sz="2400" dirty="0">
              <a:solidFill>
                <a:schemeClr val="accent5">
                  <a:lumMod val="75000"/>
                </a:schemeClr>
              </a:solidFill>
              <a:latin typeface="Twinkl Cursive Looped" panose="02000000000000000000" pitchFamily="2" charset="0"/>
            </a:endParaRPr>
          </a:p>
          <a:p>
            <a:endParaRPr lang="en-GB" sz="3000" dirty="0">
              <a:latin typeface="Twinkl Precursive" panose="02000000000000000000" pitchFamily="2" charset="0"/>
            </a:endParaRPr>
          </a:p>
          <a:p>
            <a:endParaRPr lang="en-GB" sz="3000" dirty="0">
              <a:latin typeface="Twinkl Precursive" panose="02000000000000000000" pitchFamily="2" charset="0"/>
            </a:endParaRPr>
          </a:p>
          <a:p>
            <a:endParaRPr lang="en-GB" sz="3000" dirty="0">
              <a:latin typeface="Twinkl Precursive" panose="02000000000000000000" pitchFamily="2" charset="0"/>
            </a:endParaRPr>
          </a:p>
        </p:txBody>
      </p:sp>
    </p:spTree>
    <p:extLst>
      <p:ext uri="{BB962C8B-B14F-4D97-AF65-F5344CB8AC3E}">
        <p14:creationId xmlns:p14="http://schemas.microsoft.com/office/powerpoint/2010/main" val="25764681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C2AFFA-FADF-4582-8BE2-0A3D87C2BFE7}"/>
              </a:ext>
            </a:extLst>
          </p:cNvPr>
          <p:cNvSpPr>
            <a:spLocks noGrp="1"/>
          </p:cNvSpPr>
          <p:nvPr>
            <p:ph type="title"/>
          </p:nvPr>
        </p:nvSpPr>
        <p:spPr/>
        <p:txBody>
          <a:bodyPr/>
          <a:lstStyle/>
          <a:p>
            <a:endParaRPr lang="en-GB"/>
          </a:p>
        </p:txBody>
      </p:sp>
      <p:pic>
        <p:nvPicPr>
          <p:cNvPr id="4" name="Picture 3">
            <a:extLst>
              <a:ext uri="{FF2B5EF4-FFF2-40B4-BE49-F238E27FC236}">
                <a16:creationId xmlns:a16="http://schemas.microsoft.com/office/drawing/2014/main" id="{818C3555-B1CE-4095-95BF-654EF50A1258}"/>
              </a:ext>
            </a:extLst>
          </p:cNvPr>
          <p:cNvPicPr>
            <a:picLocks noChangeAspect="1"/>
          </p:cNvPicPr>
          <p:nvPr/>
        </p:nvPicPr>
        <p:blipFill>
          <a:blip r:embed="rId2"/>
          <a:stretch>
            <a:fillRect/>
          </a:stretch>
        </p:blipFill>
        <p:spPr>
          <a:xfrm>
            <a:off x="1310983" y="0"/>
            <a:ext cx="6522033" cy="6858000"/>
          </a:xfrm>
          <a:prstGeom prst="rect">
            <a:avLst/>
          </a:prstGeom>
        </p:spPr>
      </p:pic>
    </p:spTree>
    <p:extLst>
      <p:ext uri="{BB962C8B-B14F-4D97-AF65-F5344CB8AC3E}">
        <p14:creationId xmlns:p14="http://schemas.microsoft.com/office/powerpoint/2010/main" val="32201803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20"/>
          <p:cNvSpPr>
            <a:spLocks noGrp="1"/>
          </p:cNvSpPr>
          <p:nvPr>
            <p:ph type="title"/>
          </p:nvPr>
        </p:nvSpPr>
        <p:spPr>
          <a:xfrm>
            <a:off x="446994" y="140480"/>
            <a:ext cx="8220075" cy="994306"/>
          </a:xfrm>
        </p:spPr>
        <p:txBody>
          <a:bodyPr/>
          <a:lstStyle/>
          <a:p>
            <a:r>
              <a:rPr lang="en-GB" sz="3600" u="sng" dirty="0">
                <a:solidFill>
                  <a:schemeClr val="accent5">
                    <a:lumMod val="75000"/>
                  </a:schemeClr>
                </a:solidFill>
                <a:latin typeface="Twinkl Precursive" panose="02000000000000000000" pitchFamily="2" charset="0"/>
              </a:rPr>
              <a:t>Weekly Timetable</a:t>
            </a:r>
          </a:p>
        </p:txBody>
      </p:sp>
      <p:sp>
        <p:nvSpPr>
          <p:cNvPr id="7" name="Rectangle 6">
            <a:hlinkClick r:id="rId3"/>
            <a:extLst>
              <a:ext uri="{FF2B5EF4-FFF2-40B4-BE49-F238E27FC236}">
                <a16:creationId xmlns:a16="http://schemas.microsoft.com/office/drawing/2014/main" id="{D863E6A5-257F-4C78-B55A-A701076C6D47}"/>
              </a:ext>
            </a:extLst>
          </p:cNvPr>
          <p:cNvSpPr/>
          <p:nvPr/>
        </p:nvSpPr>
        <p:spPr>
          <a:xfrm>
            <a:off x="8388350" y="6486011"/>
            <a:ext cx="1204111" cy="7333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p:cNvSpPr txBox="1"/>
          <p:nvPr/>
        </p:nvSpPr>
        <p:spPr>
          <a:xfrm>
            <a:off x="725713" y="850908"/>
            <a:ext cx="7941355" cy="1477328"/>
          </a:xfrm>
          <a:prstGeom prst="rect">
            <a:avLst/>
          </a:prstGeom>
          <a:noFill/>
        </p:spPr>
        <p:txBody>
          <a:bodyPr wrap="square" rtlCol="0">
            <a:spAutoFit/>
          </a:bodyPr>
          <a:lstStyle/>
          <a:p>
            <a:endParaRPr lang="en-GB" sz="3000" dirty="0">
              <a:latin typeface="Twinkl Precursive" panose="02000000000000000000" pitchFamily="2" charset="0"/>
            </a:endParaRPr>
          </a:p>
          <a:p>
            <a:endParaRPr lang="en-GB" sz="3000" dirty="0">
              <a:latin typeface="Twinkl Precursive" panose="02000000000000000000" pitchFamily="2" charset="0"/>
            </a:endParaRPr>
          </a:p>
          <a:p>
            <a:endParaRPr lang="en-GB" sz="3000" dirty="0">
              <a:latin typeface="Twinkl Precursive" panose="02000000000000000000" pitchFamily="2" charset="0"/>
            </a:endParaRPr>
          </a:p>
        </p:txBody>
      </p:sp>
      <p:pic>
        <p:nvPicPr>
          <p:cNvPr id="6" name="Picture 5">
            <a:extLst>
              <a:ext uri="{FF2B5EF4-FFF2-40B4-BE49-F238E27FC236}">
                <a16:creationId xmlns:a16="http://schemas.microsoft.com/office/drawing/2014/main" id="{B84E7147-519F-4683-8B32-7F951CC737A8}"/>
              </a:ext>
            </a:extLst>
          </p:cNvPr>
          <p:cNvPicPr>
            <a:picLocks noChangeAspect="1"/>
          </p:cNvPicPr>
          <p:nvPr/>
        </p:nvPicPr>
        <p:blipFill>
          <a:blip r:embed="rId4"/>
          <a:stretch>
            <a:fillRect/>
          </a:stretch>
        </p:blipFill>
        <p:spPr>
          <a:xfrm>
            <a:off x="255132" y="1014548"/>
            <a:ext cx="8751926" cy="4849041"/>
          </a:xfrm>
          <a:prstGeom prst="rect">
            <a:avLst/>
          </a:prstGeom>
        </p:spPr>
      </p:pic>
    </p:spTree>
    <p:extLst>
      <p:ext uri="{BB962C8B-B14F-4D97-AF65-F5344CB8AC3E}">
        <p14:creationId xmlns:p14="http://schemas.microsoft.com/office/powerpoint/2010/main" val="24187095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20"/>
          <p:cNvSpPr>
            <a:spLocks noGrp="1"/>
          </p:cNvSpPr>
          <p:nvPr>
            <p:ph type="title"/>
          </p:nvPr>
        </p:nvSpPr>
        <p:spPr>
          <a:xfrm>
            <a:off x="446994" y="140480"/>
            <a:ext cx="8220075" cy="994306"/>
          </a:xfrm>
        </p:spPr>
        <p:txBody>
          <a:bodyPr/>
          <a:lstStyle/>
          <a:p>
            <a:r>
              <a:rPr lang="en-GB" sz="3600" u="sng" dirty="0">
                <a:solidFill>
                  <a:schemeClr val="accent5">
                    <a:lumMod val="75000"/>
                  </a:schemeClr>
                </a:solidFill>
                <a:latin typeface="Twinkl Precursive" panose="02000000000000000000" pitchFamily="2" charset="0"/>
              </a:rPr>
              <a:t>Curriculum </a:t>
            </a:r>
          </a:p>
        </p:txBody>
      </p:sp>
      <p:sp>
        <p:nvSpPr>
          <p:cNvPr id="7" name="Rectangle 6">
            <a:hlinkClick r:id="rId2"/>
            <a:extLst>
              <a:ext uri="{FF2B5EF4-FFF2-40B4-BE49-F238E27FC236}">
                <a16:creationId xmlns:a16="http://schemas.microsoft.com/office/drawing/2014/main" id="{D863E6A5-257F-4C78-B55A-A701076C6D47}"/>
              </a:ext>
            </a:extLst>
          </p:cNvPr>
          <p:cNvSpPr/>
          <p:nvPr/>
        </p:nvSpPr>
        <p:spPr>
          <a:xfrm>
            <a:off x="8388350" y="6486011"/>
            <a:ext cx="1204111" cy="7333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p:cNvSpPr txBox="1"/>
          <p:nvPr/>
        </p:nvSpPr>
        <p:spPr>
          <a:xfrm>
            <a:off x="4878345" y="1188768"/>
            <a:ext cx="3788724" cy="369332"/>
          </a:xfrm>
          <a:prstGeom prst="rect">
            <a:avLst/>
          </a:prstGeom>
          <a:noFill/>
        </p:spPr>
        <p:txBody>
          <a:bodyPr wrap="square" rtlCol="0">
            <a:spAutoFit/>
          </a:bodyPr>
          <a:lstStyle/>
          <a:p>
            <a:endParaRPr lang="en-GB" dirty="0">
              <a:solidFill>
                <a:srgbClr val="002060"/>
              </a:solidFill>
            </a:endParaRPr>
          </a:p>
        </p:txBody>
      </p:sp>
      <p:pic>
        <p:nvPicPr>
          <p:cNvPr id="3" name="Picture 2"/>
          <p:cNvPicPr>
            <a:picLocks noChangeAspect="1"/>
          </p:cNvPicPr>
          <p:nvPr/>
        </p:nvPicPr>
        <p:blipFill>
          <a:blip r:embed="rId3"/>
          <a:stretch>
            <a:fillRect/>
          </a:stretch>
        </p:blipFill>
        <p:spPr>
          <a:xfrm>
            <a:off x="1196932" y="873371"/>
            <a:ext cx="7362825" cy="1000125"/>
          </a:xfrm>
          <a:prstGeom prst="rect">
            <a:avLst/>
          </a:prstGeom>
        </p:spPr>
      </p:pic>
      <p:pic>
        <p:nvPicPr>
          <p:cNvPr id="4" name="Picture 3">
            <a:extLst>
              <a:ext uri="{FF2B5EF4-FFF2-40B4-BE49-F238E27FC236}">
                <a16:creationId xmlns:a16="http://schemas.microsoft.com/office/drawing/2014/main" id="{FAFFE382-CD97-4BA8-8330-1967E043BFC3}"/>
              </a:ext>
            </a:extLst>
          </p:cNvPr>
          <p:cNvPicPr>
            <a:picLocks noChangeAspect="1"/>
          </p:cNvPicPr>
          <p:nvPr/>
        </p:nvPicPr>
        <p:blipFill>
          <a:blip r:embed="rId4"/>
          <a:stretch>
            <a:fillRect/>
          </a:stretch>
        </p:blipFill>
        <p:spPr>
          <a:xfrm>
            <a:off x="899600" y="1927478"/>
            <a:ext cx="7344800" cy="4324954"/>
          </a:xfrm>
          <a:prstGeom prst="rect">
            <a:avLst/>
          </a:prstGeom>
        </p:spPr>
      </p:pic>
    </p:spTree>
    <p:extLst>
      <p:ext uri="{BB962C8B-B14F-4D97-AF65-F5344CB8AC3E}">
        <p14:creationId xmlns:p14="http://schemas.microsoft.com/office/powerpoint/2010/main" val="13796277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A5F085-3A1B-4DB3-B62E-4EC2DA5E2672}"/>
              </a:ext>
            </a:extLst>
          </p:cNvPr>
          <p:cNvSpPr>
            <a:spLocks noGrp="1"/>
          </p:cNvSpPr>
          <p:nvPr>
            <p:ph type="title"/>
          </p:nvPr>
        </p:nvSpPr>
        <p:spPr/>
        <p:txBody>
          <a:bodyPr/>
          <a:lstStyle/>
          <a:p>
            <a:endParaRPr lang="en-GB"/>
          </a:p>
        </p:txBody>
      </p:sp>
      <p:pic>
        <p:nvPicPr>
          <p:cNvPr id="5" name="Picture 4">
            <a:extLst>
              <a:ext uri="{FF2B5EF4-FFF2-40B4-BE49-F238E27FC236}">
                <a16:creationId xmlns:a16="http://schemas.microsoft.com/office/drawing/2014/main" id="{479B207D-8F74-46F7-85A0-33C3672422EE}"/>
              </a:ext>
            </a:extLst>
          </p:cNvPr>
          <p:cNvPicPr>
            <a:picLocks noChangeAspect="1"/>
          </p:cNvPicPr>
          <p:nvPr/>
        </p:nvPicPr>
        <p:blipFill>
          <a:blip r:embed="rId2"/>
          <a:stretch>
            <a:fillRect/>
          </a:stretch>
        </p:blipFill>
        <p:spPr>
          <a:xfrm>
            <a:off x="466727" y="668072"/>
            <a:ext cx="8181708" cy="5521855"/>
          </a:xfrm>
          <a:prstGeom prst="rect">
            <a:avLst/>
          </a:prstGeom>
        </p:spPr>
      </p:pic>
    </p:spTree>
    <p:extLst>
      <p:ext uri="{BB962C8B-B14F-4D97-AF65-F5344CB8AC3E}">
        <p14:creationId xmlns:p14="http://schemas.microsoft.com/office/powerpoint/2010/main" val="40419843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20"/>
          <p:cNvSpPr>
            <a:spLocks noGrp="1"/>
          </p:cNvSpPr>
          <p:nvPr>
            <p:ph type="title"/>
          </p:nvPr>
        </p:nvSpPr>
        <p:spPr>
          <a:xfrm>
            <a:off x="446994" y="140480"/>
            <a:ext cx="8220075" cy="994306"/>
          </a:xfrm>
        </p:spPr>
        <p:txBody>
          <a:bodyPr/>
          <a:lstStyle/>
          <a:p>
            <a:r>
              <a:rPr lang="en-GB" sz="3600" u="sng" dirty="0">
                <a:solidFill>
                  <a:schemeClr val="accent5">
                    <a:lumMod val="75000"/>
                  </a:schemeClr>
                </a:solidFill>
                <a:latin typeface="Twinkl Precursive" panose="02000000000000000000" pitchFamily="2" charset="0"/>
              </a:rPr>
              <a:t>Newsletter </a:t>
            </a:r>
          </a:p>
        </p:txBody>
      </p:sp>
      <p:sp>
        <p:nvSpPr>
          <p:cNvPr id="7" name="Rectangle 6">
            <a:hlinkClick r:id="rId2"/>
            <a:extLst>
              <a:ext uri="{FF2B5EF4-FFF2-40B4-BE49-F238E27FC236}">
                <a16:creationId xmlns:a16="http://schemas.microsoft.com/office/drawing/2014/main" id="{D863E6A5-257F-4C78-B55A-A701076C6D47}"/>
              </a:ext>
            </a:extLst>
          </p:cNvPr>
          <p:cNvSpPr/>
          <p:nvPr/>
        </p:nvSpPr>
        <p:spPr>
          <a:xfrm>
            <a:off x="8388350" y="6486011"/>
            <a:ext cx="1204111" cy="7333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Picture 3">
            <a:extLst>
              <a:ext uri="{FF2B5EF4-FFF2-40B4-BE49-F238E27FC236}">
                <a16:creationId xmlns:a16="http://schemas.microsoft.com/office/drawing/2014/main" id="{B0344189-8149-412B-ACBF-46837D3AD60B}"/>
              </a:ext>
            </a:extLst>
          </p:cNvPr>
          <p:cNvPicPr>
            <a:picLocks noChangeAspect="1"/>
          </p:cNvPicPr>
          <p:nvPr/>
        </p:nvPicPr>
        <p:blipFill>
          <a:blip r:embed="rId3"/>
          <a:stretch>
            <a:fillRect/>
          </a:stretch>
        </p:blipFill>
        <p:spPr>
          <a:xfrm>
            <a:off x="2581341" y="771807"/>
            <a:ext cx="4173673" cy="2923638"/>
          </a:xfrm>
          <a:prstGeom prst="rect">
            <a:avLst/>
          </a:prstGeom>
        </p:spPr>
      </p:pic>
      <p:pic>
        <p:nvPicPr>
          <p:cNvPr id="8" name="Picture 7">
            <a:extLst>
              <a:ext uri="{FF2B5EF4-FFF2-40B4-BE49-F238E27FC236}">
                <a16:creationId xmlns:a16="http://schemas.microsoft.com/office/drawing/2014/main" id="{8D496793-4AC7-4461-A1B0-9E9E05ED1055}"/>
              </a:ext>
            </a:extLst>
          </p:cNvPr>
          <p:cNvPicPr>
            <a:picLocks noChangeAspect="1"/>
          </p:cNvPicPr>
          <p:nvPr/>
        </p:nvPicPr>
        <p:blipFill>
          <a:blip r:embed="rId4"/>
          <a:stretch>
            <a:fillRect/>
          </a:stretch>
        </p:blipFill>
        <p:spPr>
          <a:xfrm>
            <a:off x="177850" y="3664543"/>
            <a:ext cx="4379181" cy="3052977"/>
          </a:xfrm>
          <a:prstGeom prst="rect">
            <a:avLst/>
          </a:prstGeom>
        </p:spPr>
      </p:pic>
      <p:pic>
        <p:nvPicPr>
          <p:cNvPr id="11" name="Picture 10">
            <a:extLst>
              <a:ext uri="{FF2B5EF4-FFF2-40B4-BE49-F238E27FC236}">
                <a16:creationId xmlns:a16="http://schemas.microsoft.com/office/drawing/2014/main" id="{B0FDF1A3-F58D-48AD-9DF5-9594DC9819CE}"/>
              </a:ext>
            </a:extLst>
          </p:cNvPr>
          <p:cNvPicPr>
            <a:picLocks noChangeAspect="1"/>
          </p:cNvPicPr>
          <p:nvPr/>
        </p:nvPicPr>
        <p:blipFill>
          <a:blip r:embed="rId5"/>
          <a:stretch>
            <a:fillRect/>
          </a:stretch>
        </p:blipFill>
        <p:spPr>
          <a:xfrm>
            <a:off x="4668178" y="3664543"/>
            <a:ext cx="4394766" cy="3052977"/>
          </a:xfrm>
          <a:prstGeom prst="rect">
            <a:avLst/>
          </a:prstGeom>
        </p:spPr>
      </p:pic>
    </p:spTree>
    <p:extLst>
      <p:ext uri="{BB962C8B-B14F-4D97-AF65-F5344CB8AC3E}">
        <p14:creationId xmlns:p14="http://schemas.microsoft.com/office/powerpoint/2010/main" val="10826380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20"/>
          <p:cNvSpPr>
            <a:spLocks noGrp="1"/>
          </p:cNvSpPr>
          <p:nvPr>
            <p:ph type="title"/>
          </p:nvPr>
        </p:nvSpPr>
        <p:spPr>
          <a:xfrm>
            <a:off x="446994" y="140480"/>
            <a:ext cx="8220075" cy="994306"/>
          </a:xfrm>
        </p:spPr>
        <p:txBody>
          <a:bodyPr/>
          <a:lstStyle/>
          <a:p>
            <a:r>
              <a:rPr lang="en-GB" sz="3600" u="sng" dirty="0">
                <a:solidFill>
                  <a:schemeClr val="accent5">
                    <a:lumMod val="75000"/>
                  </a:schemeClr>
                </a:solidFill>
                <a:latin typeface="Twinkl Precursive" panose="02000000000000000000" pitchFamily="2" charset="0"/>
              </a:rPr>
              <a:t>Newsletter</a:t>
            </a:r>
            <a:r>
              <a:rPr lang="en-GB" sz="3600" u="sng" dirty="0">
                <a:latin typeface="Twinkl Precursive" panose="02000000000000000000" pitchFamily="2" charset="0"/>
              </a:rPr>
              <a:t> </a:t>
            </a:r>
          </a:p>
        </p:txBody>
      </p:sp>
      <p:sp>
        <p:nvSpPr>
          <p:cNvPr id="7" name="Rectangle 6">
            <a:hlinkClick r:id="rId2"/>
            <a:extLst>
              <a:ext uri="{FF2B5EF4-FFF2-40B4-BE49-F238E27FC236}">
                <a16:creationId xmlns:a16="http://schemas.microsoft.com/office/drawing/2014/main" id="{D863E6A5-257F-4C78-B55A-A701076C6D47}"/>
              </a:ext>
            </a:extLst>
          </p:cNvPr>
          <p:cNvSpPr/>
          <p:nvPr/>
        </p:nvSpPr>
        <p:spPr>
          <a:xfrm>
            <a:off x="8388350" y="6486011"/>
            <a:ext cx="1204111" cy="7333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p:cNvSpPr txBox="1"/>
          <p:nvPr/>
        </p:nvSpPr>
        <p:spPr>
          <a:xfrm>
            <a:off x="446994" y="1166842"/>
            <a:ext cx="9335193" cy="5139869"/>
          </a:xfrm>
          <a:prstGeom prst="rect">
            <a:avLst/>
          </a:prstGeom>
          <a:noFill/>
        </p:spPr>
        <p:txBody>
          <a:bodyPr wrap="square" rtlCol="0">
            <a:spAutoFit/>
          </a:bodyPr>
          <a:lstStyle/>
          <a:p>
            <a:r>
              <a:rPr lang="en-GB" sz="2000" b="1" u="sng" dirty="0">
                <a:solidFill>
                  <a:schemeClr val="accent5">
                    <a:lumMod val="75000"/>
                  </a:schemeClr>
                </a:solidFill>
                <a:latin typeface="Twinkl Cursive Looped" panose="02000000000000000000" pitchFamily="2" charset="0"/>
              </a:rPr>
              <a:t>PE days </a:t>
            </a:r>
          </a:p>
          <a:p>
            <a:r>
              <a:rPr lang="en-GB" sz="2000" dirty="0">
                <a:solidFill>
                  <a:schemeClr val="accent5">
                    <a:lumMod val="75000"/>
                  </a:schemeClr>
                </a:solidFill>
                <a:latin typeface="Twinkl Cursive Looped" panose="02000000000000000000" pitchFamily="2" charset="0"/>
              </a:rPr>
              <a:t>Tuesday and Thursday afternoon (indoor and outdoor kit)</a:t>
            </a:r>
          </a:p>
          <a:p>
            <a:r>
              <a:rPr lang="en-GB" sz="2000" dirty="0">
                <a:solidFill>
                  <a:schemeClr val="accent5">
                    <a:lumMod val="75000"/>
                  </a:schemeClr>
                </a:solidFill>
                <a:latin typeface="Twinkl Cursive Looped" panose="02000000000000000000" pitchFamily="2" charset="0"/>
              </a:rPr>
              <a:t>No jewellery / watches </a:t>
            </a:r>
          </a:p>
          <a:p>
            <a:endParaRPr lang="en-GB" sz="2000" dirty="0">
              <a:solidFill>
                <a:schemeClr val="accent5">
                  <a:lumMod val="75000"/>
                </a:schemeClr>
              </a:solidFill>
              <a:latin typeface="Twinkl Cursive Looped" panose="02000000000000000000" pitchFamily="2" charset="0"/>
            </a:endParaRPr>
          </a:p>
          <a:p>
            <a:endParaRPr lang="en-GB" sz="2000" dirty="0">
              <a:solidFill>
                <a:schemeClr val="accent5">
                  <a:lumMod val="75000"/>
                </a:schemeClr>
              </a:solidFill>
              <a:latin typeface="Twinkl Cursive Looped" panose="02000000000000000000" pitchFamily="2" charset="0"/>
            </a:endParaRPr>
          </a:p>
          <a:p>
            <a:r>
              <a:rPr lang="en-GB" sz="2000" b="1" u="sng" dirty="0">
                <a:solidFill>
                  <a:schemeClr val="accent5">
                    <a:lumMod val="75000"/>
                  </a:schemeClr>
                </a:solidFill>
                <a:latin typeface="Twinkl Cursive Looped" panose="02000000000000000000" pitchFamily="2" charset="0"/>
              </a:rPr>
              <a:t>Clubs</a:t>
            </a:r>
          </a:p>
          <a:p>
            <a:r>
              <a:rPr lang="en-GB" sz="2000" dirty="0">
                <a:solidFill>
                  <a:schemeClr val="accent5">
                    <a:lumMod val="75000"/>
                  </a:schemeClr>
                </a:solidFill>
                <a:latin typeface="Twinkl Cursive Looped" panose="02000000000000000000" pitchFamily="2" charset="0"/>
              </a:rPr>
              <a:t>Netball (Tuesday)</a:t>
            </a:r>
          </a:p>
          <a:p>
            <a:r>
              <a:rPr lang="en-GB" sz="2000" dirty="0">
                <a:solidFill>
                  <a:schemeClr val="accent5">
                    <a:lumMod val="75000"/>
                  </a:schemeClr>
                </a:solidFill>
                <a:latin typeface="Twinkl Cursive Looped" panose="02000000000000000000" pitchFamily="2" charset="0"/>
              </a:rPr>
              <a:t>Football (Wednesday)</a:t>
            </a:r>
          </a:p>
          <a:p>
            <a:endParaRPr lang="en-GB" sz="2000" dirty="0">
              <a:solidFill>
                <a:schemeClr val="accent5">
                  <a:lumMod val="75000"/>
                </a:schemeClr>
              </a:solidFill>
              <a:latin typeface="Twinkl Cursive Looped" panose="02000000000000000000" pitchFamily="2" charset="0"/>
            </a:endParaRPr>
          </a:p>
          <a:p>
            <a:endParaRPr lang="en-GB" sz="2000" dirty="0">
              <a:solidFill>
                <a:schemeClr val="accent5">
                  <a:lumMod val="75000"/>
                </a:schemeClr>
              </a:solidFill>
              <a:latin typeface="Twinkl Cursive Looped" panose="02000000000000000000" pitchFamily="2" charset="0"/>
            </a:endParaRPr>
          </a:p>
          <a:p>
            <a:r>
              <a:rPr lang="en-GB" sz="2000" b="1" u="sng" dirty="0">
                <a:solidFill>
                  <a:schemeClr val="accent5">
                    <a:lumMod val="75000"/>
                  </a:schemeClr>
                </a:solidFill>
                <a:latin typeface="Twinkl Cursive Looped" panose="02000000000000000000" pitchFamily="2" charset="0"/>
              </a:rPr>
              <a:t>Key dates and trips </a:t>
            </a:r>
            <a:endParaRPr lang="en-GB" sz="1800" b="0" i="0" u="none" strike="noStrike" baseline="0" dirty="0">
              <a:solidFill>
                <a:srgbClr val="000000"/>
              </a:solidFill>
              <a:latin typeface="Twinkl Cursive Looped" panose="02000000000000000000" pitchFamily="2" charset="0"/>
            </a:endParaRPr>
          </a:p>
          <a:p>
            <a:r>
              <a:rPr lang="en-US" sz="1800" b="0" i="0" u="none" strike="noStrike" baseline="0" dirty="0">
                <a:solidFill>
                  <a:srgbClr val="0070C0"/>
                </a:solidFill>
                <a:latin typeface="Twinkl Cursive Looped" panose="02000000000000000000" pitchFamily="2" charset="0"/>
              </a:rPr>
              <a:t>25th September –European Day of Languages </a:t>
            </a:r>
          </a:p>
          <a:p>
            <a:r>
              <a:rPr lang="en-US" sz="1800" b="0" i="0" u="none" strike="noStrike" baseline="0" dirty="0">
                <a:solidFill>
                  <a:srgbClr val="0070C0"/>
                </a:solidFill>
                <a:latin typeface="Twinkl Cursive Looped" panose="02000000000000000000" pitchFamily="2" charset="0"/>
              </a:rPr>
              <a:t>2nd October –Poetry Slam Competition </a:t>
            </a:r>
          </a:p>
          <a:p>
            <a:r>
              <a:rPr lang="en-US" sz="1800" b="0" i="0" u="none" strike="noStrike" baseline="0" dirty="0">
                <a:solidFill>
                  <a:srgbClr val="0070C0"/>
                </a:solidFill>
                <a:latin typeface="Twinkl Cursive Looped" panose="02000000000000000000" pitchFamily="2" charset="0"/>
              </a:rPr>
              <a:t>w/b 5th October –Black History Focus Week </a:t>
            </a:r>
          </a:p>
          <a:p>
            <a:r>
              <a:rPr lang="en-GB" sz="1800" b="0" i="0" u="none" strike="noStrike" baseline="0" dirty="0">
                <a:solidFill>
                  <a:srgbClr val="0070C0"/>
                </a:solidFill>
                <a:latin typeface="Twinkl Cursive Looped" panose="02000000000000000000" pitchFamily="2" charset="0"/>
              </a:rPr>
              <a:t>16th October –Harvest Donations </a:t>
            </a:r>
          </a:p>
          <a:p>
            <a:r>
              <a:rPr lang="en-GB" sz="1800" b="0" i="0" u="none" strike="noStrike" baseline="0" dirty="0">
                <a:solidFill>
                  <a:srgbClr val="0070C0"/>
                </a:solidFill>
                <a:latin typeface="Twinkl Cursive Looped" panose="02000000000000000000" pitchFamily="2" charset="0"/>
              </a:rPr>
              <a:t>21st October –Harvest Assembly </a:t>
            </a:r>
          </a:p>
          <a:p>
            <a:endParaRPr lang="en-GB" dirty="0">
              <a:solidFill>
                <a:srgbClr val="002060"/>
              </a:solidFill>
              <a:latin typeface="Twinkl Cursive Looped" panose="02000000000000000000" pitchFamily="2" charset="0"/>
            </a:endParaRPr>
          </a:p>
        </p:txBody>
      </p:sp>
    </p:spTree>
    <p:extLst>
      <p:ext uri="{BB962C8B-B14F-4D97-AF65-F5344CB8AC3E}">
        <p14:creationId xmlns:p14="http://schemas.microsoft.com/office/powerpoint/2010/main" val="12286786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20"/>
          <p:cNvSpPr>
            <a:spLocks noGrp="1"/>
          </p:cNvSpPr>
          <p:nvPr>
            <p:ph type="title"/>
          </p:nvPr>
        </p:nvSpPr>
        <p:spPr>
          <a:xfrm>
            <a:off x="446994" y="140480"/>
            <a:ext cx="8220075" cy="994306"/>
          </a:xfrm>
        </p:spPr>
        <p:txBody>
          <a:bodyPr/>
          <a:lstStyle/>
          <a:p>
            <a:r>
              <a:rPr lang="en-GB" sz="3600" u="sng" dirty="0">
                <a:solidFill>
                  <a:schemeClr val="accent5">
                    <a:lumMod val="75000"/>
                  </a:schemeClr>
                </a:solidFill>
                <a:latin typeface="Twinkl Precursive" panose="02000000000000000000" pitchFamily="2" charset="0"/>
              </a:rPr>
              <a:t>SATs</a:t>
            </a:r>
            <a:r>
              <a:rPr lang="en-GB" sz="3600" u="sng" dirty="0">
                <a:latin typeface="Twinkl Precursive" panose="02000000000000000000" pitchFamily="2" charset="0"/>
              </a:rPr>
              <a:t> </a:t>
            </a:r>
          </a:p>
        </p:txBody>
      </p:sp>
      <p:sp>
        <p:nvSpPr>
          <p:cNvPr id="7" name="Rectangle 6">
            <a:hlinkClick r:id="rId2"/>
            <a:extLst>
              <a:ext uri="{FF2B5EF4-FFF2-40B4-BE49-F238E27FC236}">
                <a16:creationId xmlns:a16="http://schemas.microsoft.com/office/drawing/2014/main" id="{D863E6A5-257F-4C78-B55A-A701076C6D47}"/>
              </a:ext>
            </a:extLst>
          </p:cNvPr>
          <p:cNvSpPr/>
          <p:nvPr/>
        </p:nvSpPr>
        <p:spPr>
          <a:xfrm>
            <a:off x="8388350" y="6486011"/>
            <a:ext cx="1204111" cy="7333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p:cNvSpPr txBox="1"/>
          <p:nvPr/>
        </p:nvSpPr>
        <p:spPr>
          <a:xfrm>
            <a:off x="602541" y="1134786"/>
            <a:ext cx="8094465" cy="5355312"/>
          </a:xfrm>
          <a:prstGeom prst="rect">
            <a:avLst/>
          </a:prstGeom>
          <a:noFill/>
        </p:spPr>
        <p:txBody>
          <a:bodyPr wrap="square" rtlCol="0">
            <a:spAutoFit/>
          </a:bodyPr>
          <a:lstStyle/>
          <a:p>
            <a:r>
              <a:rPr lang="en-GB" b="1" u="sng" dirty="0">
                <a:solidFill>
                  <a:schemeClr val="accent5">
                    <a:lumMod val="75000"/>
                  </a:schemeClr>
                </a:solidFill>
                <a:latin typeface="Twinkl Cursive Looped" panose="02000000000000000000" pitchFamily="2" charset="0"/>
              </a:rPr>
              <a:t>SATS Week </a:t>
            </a:r>
          </a:p>
          <a:p>
            <a:endParaRPr lang="en-GB" b="1" u="sng" dirty="0">
              <a:solidFill>
                <a:schemeClr val="accent5">
                  <a:lumMod val="75000"/>
                </a:schemeClr>
              </a:solidFill>
              <a:latin typeface="Twinkl Cursive Looped" panose="02000000000000000000" pitchFamily="2" charset="0"/>
            </a:endParaRPr>
          </a:p>
          <a:p>
            <a:r>
              <a:rPr lang="en-GB" dirty="0">
                <a:solidFill>
                  <a:schemeClr val="accent5">
                    <a:lumMod val="75000"/>
                  </a:schemeClr>
                </a:solidFill>
                <a:latin typeface="Twinkl Cursive Looped" panose="02000000000000000000" pitchFamily="2" charset="0"/>
              </a:rPr>
              <a:t>Monday 10</a:t>
            </a:r>
            <a:r>
              <a:rPr lang="en-GB" baseline="30000" dirty="0">
                <a:solidFill>
                  <a:schemeClr val="accent5">
                    <a:lumMod val="75000"/>
                  </a:schemeClr>
                </a:solidFill>
                <a:latin typeface="Twinkl Cursive Looped" panose="02000000000000000000" pitchFamily="2" charset="0"/>
              </a:rPr>
              <a:t>th</a:t>
            </a:r>
            <a:r>
              <a:rPr lang="en-GB" dirty="0">
                <a:solidFill>
                  <a:schemeClr val="accent5">
                    <a:lumMod val="75000"/>
                  </a:schemeClr>
                </a:solidFill>
                <a:latin typeface="Twinkl Cursive Looped" panose="02000000000000000000" pitchFamily="2" charset="0"/>
              </a:rPr>
              <a:t> – Thursday 13</a:t>
            </a:r>
            <a:r>
              <a:rPr lang="en-GB" baseline="30000" dirty="0">
                <a:solidFill>
                  <a:schemeClr val="accent5">
                    <a:lumMod val="75000"/>
                  </a:schemeClr>
                </a:solidFill>
                <a:latin typeface="Twinkl Cursive Looped" panose="02000000000000000000" pitchFamily="2" charset="0"/>
              </a:rPr>
              <a:t>th</a:t>
            </a:r>
            <a:r>
              <a:rPr lang="en-GB" dirty="0">
                <a:solidFill>
                  <a:schemeClr val="accent5">
                    <a:lumMod val="75000"/>
                  </a:schemeClr>
                </a:solidFill>
                <a:latin typeface="Twinkl Cursive Looped" panose="02000000000000000000" pitchFamily="2" charset="0"/>
              </a:rPr>
              <a:t> May 2027 (Summer 1) </a:t>
            </a:r>
          </a:p>
          <a:p>
            <a:endParaRPr lang="en-GB" b="1" u="sng" dirty="0">
              <a:solidFill>
                <a:schemeClr val="accent5">
                  <a:lumMod val="75000"/>
                </a:schemeClr>
              </a:solidFill>
              <a:latin typeface="Twinkl Cursive Looped" panose="02000000000000000000" pitchFamily="2" charset="0"/>
            </a:endParaRPr>
          </a:p>
          <a:p>
            <a:r>
              <a:rPr lang="en-GB" b="1" u="sng" dirty="0">
                <a:solidFill>
                  <a:schemeClr val="accent5">
                    <a:lumMod val="75000"/>
                  </a:schemeClr>
                </a:solidFill>
                <a:latin typeface="Twinkl Cursive Looped" panose="02000000000000000000" pitchFamily="2" charset="0"/>
              </a:rPr>
              <a:t>Papers</a:t>
            </a:r>
          </a:p>
          <a:p>
            <a:endParaRPr lang="en-GB" dirty="0">
              <a:solidFill>
                <a:schemeClr val="accent5">
                  <a:lumMod val="75000"/>
                </a:schemeClr>
              </a:solidFill>
              <a:latin typeface="Twinkl Cursive Looped" panose="02000000000000000000" pitchFamily="2" charset="0"/>
            </a:endParaRPr>
          </a:p>
          <a:p>
            <a:r>
              <a:rPr lang="en-GB" dirty="0">
                <a:solidFill>
                  <a:schemeClr val="accent5">
                    <a:lumMod val="75000"/>
                  </a:schemeClr>
                </a:solidFill>
                <a:latin typeface="Twinkl Cursive Looped" panose="02000000000000000000" pitchFamily="2" charset="0"/>
              </a:rPr>
              <a:t>Maths – P1, P2 and P3 </a:t>
            </a:r>
          </a:p>
          <a:p>
            <a:r>
              <a:rPr lang="en-GB" dirty="0">
                <a:solidFill>
                  <a:schemeClr val="accent5">
                    <a:lumMod val="75000"/>
                  </a:schemeClr>
                </a:solidFill>
                <a:latin typeface="Twinkl Cursive Looped" panose="02000000000000000000" pitchFamily="2" charset="0"/>
              </a:rPr>
              <a:t>Spelling and Grammar &amp; Punctuation </a:t>
            </a:r>
          </a:p>
          <a:p>
            <a:r>
              <a:rPr lang="en-GB" dirty="0">
                <a:solidFill>
                  <a:schemeClr val="accent5">
                    <a:lumMod val="75000"/>
                  </a:schemeClr>
                </a:solidFill>
                <a:latin typeface="Twinkl Cursive Looped" panose="02000000000000000000" pitchFamily="2" charset="0"/>
              </a:rPr>
              <a:t>Reading </a:t>
            </a:r>
          </a:p>
          <a:p>
            <a:endParaRPr lang="en-GB" dirty="0">
              <a:solidFill>
                <a:schemeClr val="accent5">
                  <a:lumMod val="75000"/>
                </a:schemeClr>
              </a:solidFill>
              <a:latin typeface="Twinkl Cursive Looped" panose="02000000000000000000" pitchFamily="2" charset="0"/>
            </a:endParaRPr>
          </a:p>
          <a:p>
            <a:r>
              <a:rPr lang="en-GB" dirty="0">
                <a:solidFill>
                  <a:schemeClr val="accent5">
                    <a:lumMod val="75000"/>
                  </a:schemeClr>
                </a:solidFill>
                <a:latin typeface="Twinkl Cursive Looped" panose="02000000000000000000" pitchFamily="2" charset="0"/>
              </a:rPr>
              <a:t>Writing – teacher judgement </a:t>
            </a:r>
          </a:p>
          <a:p>
            <a:endParaRPr lang="en-GB" dirty="0">
              <a:solidFill>
                <a:schemeClr val="accent5">
                  <a:lumMod val="75000"/>
                </a:schemeClr>
              </a:solidFill>
              <a:latin typeface="Twinkl Cursive Looped" panose="02000000000000000000" pitchFamily="2" charset="0"/>
            </a:endParaRPr>
          </a:p>
          <a:p>
            <a:r>
              <a:rPr lang="en-GB" b="1" u="sng" dirty="0">
                <a:solidFill>
                  <a:schemeClr val="accent5">
                    <a:lumMod val="75000"/>
                  </a:schemeClr>
                </a:solidFill>
                <a:latin typeface="Twinkl Cursive Looped" panose="02000000000000000000" pitchFamily="2" charset="0"/>
              </a:rPr>
              <a:t>SATs Meeting</a:t>
            </a:r>
          </a:p>
          <a:p>
            <a:endParaRPr lang="en-GB" b="1" u="sng" dirty="0">
              <a:solidFill>
                <a:schemeClr val="accent5">
                  <a:lumMod val="75000"/>
                </a:schemeClr>
              </a:solidFill>
              <a:latin typeface="Twinkl Cursive Looped" panose="02000000000000000000" pitchFamily="2" charset="0"/>
            </a:endParaRPr>
          </a:p>
          <a:p>
            <a:r>
              <a:rPr lang="en-GB" dirty="0">
                <a:solidFill>
                  <a:schemeClr val="accent5">
                    <a:lumMod val="75000"/>
                  </a:schemeClr>
                </a:solidFill>
                <a:latin typeface="Twinkl Cursive Looped" panose="02000000000000000000" pitchFamily="2" charset="0"/>
              </a:rPr>
              <a:t>~February </a:t>
            </a:r>
          </a:p>
          <a:p>
            <a:r>
              <a:rPr lang="en-GB" dirty="0">
                <a:solidFill>
                  <a:schemeClr val="accent5">
                    <a:lumMod val="75000"/>
                  </a:schemeClr>
                </a:solidFill>
                <a:latin typeface="Twinkl Cursive Looped" panose="02000000000000000000" pitchFamily="2" charset="0"/>
              </a:rPr>
              <a:t>Mock Week – w/b 22</a:t>
            </a:r>
            <a:r>
              <a:rPr lang="en-GB" baseline="30000" dirty="0">
                <a:solidFill>
                  <a:schemeClr val="accent5">
                    <a:lumMod val="75000"/>
                  </a:schemeClr>
                </a:solidFill>
                <a:latin typeface="Twinkl Cursive Looped" panose="02000000000000000000" pitchFamily="2" charset="0"/>
              </a:rPr>
              <a:t>nd</a:t>
            </a:r>
            <a:r>
              <a:rPr lang="en-GB" dirty="0">
                <a:solidFill>
                  <a:schemeClr val="accent5">
                    <a:lumMod val="75000"/>
                  </a:schemeClr>
                </a:solidFill>
                <a:latin typeface="Twinkl Cursive Looped" panose="02000000000000000000" pitchFamily="2" charset="0"/>
              </a:rPr>
              <a:t> March </a:t>
            </a:r>
          </a:p>
          <a:p>
            <a:endParaRPr lang="en-GB" dirty="0">
              <a:solidFill>
                <a:srgbClr val="002060"/>
              </a:solidFill>
              <a:latin typeface="Twinkl Cursive Looped" panose="02000000000000000000" pitchFamily="2" charset="0"/>
            </a:endParaRPr>
          </a:p>
          <a:p>
            <a:endParaRPr lang="en-GB" b="1" u="sng" dirty="0">
              <a:solidFill>
                <a:srgbClr val="002060"/>
              </a:solidFill>
              <a:latin typeface="Twinkl Cursive Looped" panose="02000000000000000000" pitchFamily="2" charset="0"/>
            </a:endParaRPr>
          </a:p>
          <a:p>
            <a:endParaRPr lang="en-GB" dirty="0">
              <a:solidFill>
                <a:srgbClr val="002060"/>
              </a:solidFill>
              <a:latin typeface="Twinkl Cursive Looped" panose="02000000000000000000" pitchFamily="2" charset="0"/>
            </a:endParaRPr>
          </a:p>
        </p:txBody>
      </p:sp>
    </p:spTree>
    <p:extLst>
      <p:ext uri="{BB962C8B-B14F-4D97-AF65-F5344CB8AC3E}">
        <p14:creationId xmlns:p14="http://schemas.microsoft.com/office/powerpoint/2010/main" val="37964710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20"/>
          <p:cNvSpPr>
            <a:spLocks noGrp="1"/>
          </p:cNvSpPr>
          <p:nvPr>
            <p:ph type="title"/>
          </p:nvPr>
        </p:nvSpPr>
        <p:spPr>
          <a:xfrm>
            <a:off x="446994" y="457585"/>
            <a:ext cx="8220075" cy="466341"/>
          </a:xfrm>
        </p:spPr>
        <p:txBody>
          <a:bodyPr/>
          <a:lstStyle/>
          <a:p>
            <a:r>
              <a:rPr lang="en-GB" sz="3600" u="sng" dirty="0">
                <a:solidFill>
                  <a:schemeClr val="accent5">
                    <a:lumMod val="75000"/>
                  </a:schemeClr>
                </a:solidFill>
                <a:latin typeface="Twinkl Precursive" panose="02000000000000000000" pitchFamily="2" charset="0"/>
              </a:rPr>
              <a:t>Year 6 expectation </a:t>
            </a:r>
          </a:p>
        </p:txBody>
      </p:sp>
      <p:sp>
        <p:nvSpPr>
          <p:cNvPr id="7" name="Rectangle 6">
            <a:hlinkClick r:id="rId2"/>
            <a:extLst>
              <a:ext uri="{FF2B5EF4-FFF2-40B4-BE49-F238E27FC236}">
                <a16:creationId xmlns:a16="http://schemas.microsoft.com/office/drawing/2014/main" id="{D863E6A5-257F-4C78-B55A-A701076C6D47}"/>
              </a:ext>
            </a:extLst>
          </p:cNvPr>
          <p:cNvSpPr/>
          <p:nvPr/>
        </p:nvSpPr>
        <p:spPr>
          <a:xfrm>
            <a:off x="8388350" y="6486011"/>
            <a:ext cx="1204111" cy="7333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p:cNvSpPr txBox="1"/>
          <p:nvPr/>
        </p:nvSpPr>
        <p:spPr>
          <a:xfrm>
            <a:off x="446993" y="959346"/>
            <a:ext cx="8220075" cy="646331"/>
          </a:xfrm>
          <a:prstGeom prst="rect">
            <a:avLst/>
          </a:prstGeom>
          <a:noFill/>
        </p:spPr>
        <p:txBody>
          <a:bodyPr wrap="square" rtlCol="0">
            <a:spAutoFit/>
          </a:bodyPr>
          <a:lstStyle/>
          <a:p>
            <a:pPr algn="ctr"/>
            <a:r>
              <a:rPr lang="en-GB" b="1" u="sng" dirty="0">
                <a:solidFill>
                  <a:schemeClr val="accent5">
                    <a:lumMod val="75000"/>
                  </a:schemeClr>
                </a:solidFill>
                <a:latin typeface="Twinkl Cursive Looped" panose="02000000000000000000" pitchFamily="2" charset="0"/>
              </a:rPr>
              <a:t>English</a:t>
            </a:r>
          </a:p>
          <a:p>
            <a:endParaRPr lang="en-GB" dirty="0">
              <a:solidFill>
                <a:srgbClr val="002060"/>
              </a:solidFill>
              <a:latin typeface="Twinkl Cursive Looped" panose="02000000000000000000" pitchFamily="2" charset="0"/>
            </a:endParaRPr>
          </a:p>
        </p:txBody>
      </p:sp>
      <p:pic>
        <p:nvPicPr>
          <p:cNvPr id="2" name="Picture 1"/>
          <p:cNvPicPr>
            <a:picLocks noChangeAspect="1"/>
          </p:cNvPicPr>
          <p:nvPr/>
        </p:nvPicPr>
        <p:blipFill>
          <a:blip r:embed="rId3"/>
          <a:stretch>
            <a:fillRect/>
          </a:stretch>
        </p:blipFill>
        <p:spPr>
          <a:xfrm>
            <a:off x="2809195" y="1264235"/>
            <a:ext cx="3889272" cy="1947788"/>
          </a:xfrm>
          <a:prstGeom prst="rect">
            <a:avLst/>
          </a:prstGeom>
        </p:spPr>
      </p:pic>
      <p:pic>
        <p:nvPicPr>
          <p:cNvPr id="5" name="Picture 4"/>
          <p:cNvPicPr>
            <a:picLocks noChangeAspect="1"/>
          </p:cNvPicPr>
          <p:nvPr/>
        </p:nvPicPr>
        <p:blipFill>
          <a:blip r:embed="rId4"/>
          <a:stretch>
            <a:fillRect/>
          </a:stretch>
        </p:blipFill>
        <p:spPr>
          <a:xfrm>
            <a:off x="498585" y="3212023"/>
            <a:ext cx="4126006" cy="3039156"/>
          </a:xfrm>
          <a:prstGeom prst="rect">
            <a:avLst/>
          </a:prstGeom>
        </p:spPr>
      </p:pic>
      <p:pic>
        <p:nvPicPr>
          <p:cNvPr id="9" name="Picture 8"/>
          <p:cNvPicPr>
            <a:picLocks noChangeAspect="1"/>
          </p:cNvPicPr>
          <p:nvPr/>
        </p:nvPicPr>
        <p:blipFill>
          <a:blip r:embed="rId5"/>
          <a:stretch>
            <a:fillRect/>
          </a:stretch>
        </p:blipFill>
        <p:spPr>
          <a:xfrm>
            <a:off x="4624591" y="3632570"/>
            <a:ext cx="4042478" cy="2136269"/>
          </a:xfrm>
          <a:prstGeom prst="rect">
            <a:avLst/>
          </a:prstGeom>
        </p:spPr>
      </p:pic>
    </p:spTree>
    <p:extLst>
      <p:ext uri="{BB962C8B-B14F-4D97-AF65-F5344CB8AC3E}">
        <p14:creationId xmlns:p14="http://schemas.microsoft.com/office/powerpoint/2010/main" val="1925895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20"/>
          <p:cNvSpPr>
            <a:spLocks noGrp="1"/>
          </p:cNvSpPr>
          <p:nvPr>
            <p:ph type="title"/>
          </p:nvPr>
        </p:nvSpPr>
        <p:spPr>
          <a:xfrm>
            <a:off x="-265114" y="439549"/>
            <a:ext cx="8551863" cy="994306"/>
          </a:xfrm>
        </p:spPr>
        <p:txBody>
          <a:bodyPr/>
          <a:lstStyle/>
          <a:p>
            <a:r>
              <a:rPr lang="en-GB" sz="3600" u="sng" dirty="0">
                <a:solidFill>
                  <a:schemeClr val="accent5">
                    <a:lumMod val="75000"/>
                  </a:schemeClr>
                </a:solidFill>
                <a:latin typeface="Twinkl Precursive" panose="02000000000000000000" pitchFamily="2" charset="0"/>
              </a:rPr>
              <a:t>Spellings, Reading and </a:t>
            </a:r>
            <a:r>
              <a:rPr lang="en-GB" sz="3600" u="sng" dirty="0" err="1">
                <a:solidFill>
                  <a:schemeClr val="accent5">
                    <a:lumMod val="75000"/>
                  </a:schemeClr>
                </a:solidFill>
                <a:latin typeface="Twinkl Precursive" panose="02000000000000000000" pitchFamily="2" charset="0"/>
              </a:rPr>
              <a:t>Timestables</a:t>
            </a:r>
            <a:endParaRPr lang="en-GB" sz="3600" u="sng" dirty="0">
              <a:solidFill>
                <a:schemeClr val="accent5">
                  <a:lumMod val="75000"/>
                </a:schemeClr>
              </a:solidFill>
              <a:latin typeface="Twinkl Precursive" panose="02000000000000000000" pitchFamily="2" charset="0"/>
            </a:endParaRPr>
          </a:p>
        </p:txBody>
      </p:sp>
      <p:sp>
        <p:nvSpPr>
          <p:cNvPr id="7" name="Rectangle 6">
            <a:hlinkClick r:id="rId2"/>
            <a:extLst>
              <a:ext uri="{FF2B5EF4-FFF2-40B4-BE49-F238E27FC236}">
                <a16:creationId xmlns:a16="http://schemas.microsoft.com/office/drawing/2014/main" id="{D863E6A5-257F-4C78-B55A-A701076C6D47}"/>
              </a:ext>
            </a:extLst>
          </p:cNvPr>
          <p:cNvSpPr/>
          <p:nvPr/>
        </p:nvSpPr>
        <p:spPr>
          <a:xfrm>
            <a:off x="8388350" y="6486011"/>
            <a:ext cx="1204111" cy="7333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p:cNvSpPr txBox="1"/>
          <p:nvPr/>
        </p:nvSpPr>
        <p:spPr>
          <a:xfrm>
            <a:off x="725713" y="2403257"/>
            <a:ext cx="7941355" cy="1477328"/>
          </a:xfrm>
          <a:prstGeom prst="rect">
            <a:avLst/>
          </a:prstGeom>
          <a:noFill/>
        </p:spPr>
        <p:txBody>
          <a:bodyPr wrap="square" rtlCol="0">
            <a:spAutoFit/>
          </a:bodyPr>
          <a:lstStyle/>
          <a:p>
            <a:endParaRPr lang="en-GB" sz="3000" dirty="0">
              <a:latin typeface="Twinkl Precursive" panose="02000000000000000000" pitchFamily="2" charset="0"/>
            </a:endParaRPr>
          </a:p>
          <a:p>
            <a:endParaRPr lang="en-GB" sz="3000" dirty="0">
              <a:latin typeface="Twinkl Precursive" panose="02000000000000000000" pitchFamily="2" charset="0"/>
            </a:endParaRPr>
          </a:p>
          <a:p>
            <a:endParaRPr lang="en-GB" sz="3000" dirty="0">
              <a:latin typeface="Twinkl Precursive" panose="02000000000000000000" pitchFamily="2" charset="0"/>
            </a:endParaRPr>
          </a:p>
        </p:txBody>
      </p:sp>
      <p:sp>
        <p:nvSpPr>
          <p:cNvPr id="8" name="TextBox 7"/>
          <p:cNvSpPr txBox="1"/>
          <p:nvPr/>
        </p:nvSpPr>
        <p:spPr>
          <a:xfrm>
            <a:off x="777056" y="2390371"/>
            <a:ext cx="7561036" cy="3693319"/>
          </a:xfrm>
          <a:prstGeom prst="rect">
            <a:avLst/>
          </a:prstGeom>
          <a:noFill/>
        </p:spPr>
        <p:txBody>
          <a:bodyPr wrap="square" rtlCol="0">
            <a:spAutoFit/>
          </a:bodyPr>
          <a:lstStyle/>
          <a:p>
            <a:endParaRPr lang="en-GB" dirty="0">
              <a:latin typeface="Twinkl Precursive" panose="02000000000000000000" pitchFamily="2" charset="0"/>
            </a:endParaRPr>
          </a:p>
          <a:p>
            <a:r>
              <a:rPr lang="en-GB" dirty="0">
                <a:solidFill>
                  <a:schemeClr val="accent5">
                    <a:lumMod val="75000"/>
                  </a:schemeClr>
                </a:solidFill>
                <a:latin typeface="Twinkl Cursive Looped" panose="02000000000000000000" pitchFamily="2" charset="0"/>
              </a:rPr>
              <a:t>Spelling lessons daily – reviewing KS2 rules </a:t>
            </a:r>
          </a:p>
          <a:p>
            <a:r>
              <a:rPr lang="en-GB" dirty="0">
                <a:solidFill>
                  <a:schemeClr val="accent5">
                    <a:lumMod val="75000"/>
                  </a:schemeClr>
                </a:solidFill>
                <a:latin typeface="Twinkl Cursive Looped" panose="02000000000000000000" pitchFamily="2" charset="0"/>
              </a:rPr>
              <a:t>New spellings out on a Friday </a:t>
            </a:r>
          </a:p>
          <a:p>
            <a:endParaRPr lang="en-GB" dirty="0">
              <a:latin typeface="Twinkl Cursive Looped" panose="02000000000000000000" pitchFamily="2" charset="0"/>
            </a:endParaRPr>
          </a:p>
          <a:p>
            <a:endParaRPr lang="en-GB" dirty="0">
              <a:latin typeface="Twinkl Cursive Looped" panose="02000000000000000000" pitchFamily="2" charset="0"/>
            </a:endParaRPr>
          </a:p>
          <a:p>
            <a:r>
              <a:rPr lang="en-GB" b="1" u="sng" dirty="0">
                <a:solidFill>
                  <a:schemeClr val="accent5">
                    <a:lumMod val="75000"/>
                  </a:schemeClr>
                </a:solidFill>
                <a:latin typeface="Twinkl Cursive Looped" panose="02000000000000000000" pitchFamily="2" charset="0"/>
              </a:rPr>
              <a:t>Reading</a:t>
            </a:r>
          </a:p>
          <a:p>
            <a:r>
              <a:rPr lang="en-GB" dirty="0">
                <a:solidFill>
                  <a:schemeClr val="accent5">
                    <a:lumMod val="75000"/>
                  </a:schemeClr>
                </a:solidFill>
                <a:latin typeface="Twinkl Cursive Looped" panose="02000000000000000000" pitchFamily="2" charset="0"/>
              </a:rPr>
              <a:t>4x per week (planner signed and checked each Monday).</a:t>
            </a:r>
          </a:p>
          <a:p>
            <a:r>
              <a:rPr lang="en-GB" dirty="0">
                <a:solidFill>
                  <a:schemeClr val="accent5">
                    <a:lumMod val="75000"/>
                  </a:schemeClr>
                </a:solidFill>
                <a:latin typeface="Twinkl Cursive Looped" panose="02000000000000000000" pitchFamily="2" charset="0"/>
              </a:rPr>
              <a:t>Monday reading books will be changed. </a:t>
            </a:r>
          </a:p>
          <a:p>
            <a:r>
              <a:rPr lang="en-GB" dirty="0">
                <a:solidFill>
                  <a:schemeClr val="accent5">
                    <a:lumMod val="75000"/>
                  </a:schemeClr>
                </a:solidFill>
                <a:latin typeface="Twinkl Cursive Looped" panose="02000000000000000000" pitchFamily="2" charset="0"/>
              </a:rPr>
              <a:t>Read a range of books from different genres and authors</a:t>
            </a:r>
          </a:p>
          <a:p>
            <a:r>
              <a:rPr lang="en-GB" dirty="0">
                <a:solidFill>
                  <a:schemeClr val="accent5">
                    <a:lumMod val="75000"/>
                  </a:schemeClr>
                </a:solidFill>
                <a:latin typeface="Twinkl Cursive Looped" panose="02000000000000000000" pitchFamily="2" charset="0"/>
              </a:rPr>
              <a:t>Library books – reading for pleasure</a:t>
            </a:r>
          </a:p>
          <a:p>
            <a:endParaRPr lang="en-GB" dirty="0">
              <a:solidFill>
                <a:schemeClr val="accent5">
                  <a:lumMod val="75000"/>
                </a:schemeClr>
              </a:solidFill>
              <a:latin typeface="Twinkl Cursive Looped" panose="02000000000000000000" pitchFamily="2" charset="0"/>
            </a:endParaRPr>
          </a:p>
          <a:p>
            <a:endParaRPr lang="en-GB" dirty="0">
              <a:solidFill>
                <a:schemeClr val="accent5">
                  <a:lumMod val="75000"/>
                </a:schemeClr>
              </a:solidFill>
              <a:latin typeface="Twinkl Cursive Looped" panose="02000000000000000000" pitchFamily="2" charset="0"/>
            </a:endParaRPr>
          </a:p>
          <a:p>
            <a:r>
              <a:rPr lang="en-GB" dirty="0">
                <a:solidFill>
                  <a:schemeClr val="accent5">
                    <a:lumMod val="75000"/>
                  </a:schemeClr>
                </a:solidFill>
                <a:latin typeface="Twinkl Cursive Looped" panose="02000000000000000000" pitchFamily="2" charset="0"/>
              </a:rPr>
              <a:t>Use of TTRS to support in class learning. </a:t>
            </a:r>
          </a:p>
        </p:txBody>
      </p:sp>
      <p:pic>
        <p:nvPicPr>
          <p:cNvPr id="4098" name="Picture 2" descr="Lydbrook Primary School - Spelling She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5713" y="1589572"/>
            <a:ext cx="3393468" cy="101237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p:cNvPicPr>
            <a:picLocks noChangeAspect="1"/>
          </p:cNvPicPr>
          <p:nvPr/>
        </p:nvPicPr>
        <p:blipFill>
          <a:blip r:embed="rId4"/>
          <a:stretch>
            <a:fillRect/>
          </a:stretch>
        </p:blipFill>
        <p:spPr>
          <a:xfrm>
            <a:off x="6353742" y="2095757"/>
            <a:ext cx="1399268" cy="1534285"/>
          </a:xfrm>
          <a:prstGeom prst="rect">
            <a:avLst/>
          </a:prstGeom>
        </p:spPr>
      </p:pic>
      <p:pic>
        <p:nvPicPr>
          <p:cNvPr id="1026" name="Picture 2" descr="Times Tables Rock Stars: Play">
            <a:extLst>
              <a:ext uri="{FF2B5EF4-FFF2-40B4-BE49-F238E27FC236}">
                <a16:creationId xmlns:a16="http://schemas.microsoft.com/office/drawing/2014/main" id="{E176D2EC-BED3-4F93-9458-8029F3FFFBDC}"/>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613683" y="5094561"/>
            <a:ext cx="2010127" cy="10946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15173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20"/>
          <p:cNvSpPr>
            <a:spLocks noGrp="1"/>
          </p:cNvSpPr>
          <p:nvPr>
            <p:ph type="title"/>
          </p:nvPr>
        </p:nvSpPr>
        <p:spPr>
          <a:xfrm>
            <a:off x="446994" y="140480"/>
            <a:ext cx="8220075" cy="994306"/>
          </a:xfrm>
        </p:spPr>
        <p:txBody>
          <a:bodyPr/>
          <a:lstStyle/>
          <a:p>
            <a:r>
              <a:rPr lang="en-GB" sz="3600" u="sng" dirty="0">
                <a:solidFill>
                  <a:schemeClr val="accent5">
                    <a:lumMod val="75000"/>
                  </a:schemeClr>
                </a:solidFill>
                <a:latin typeface="Twinkl Precursive" panose="02000000000000000000" pitchFamily="2" charset="0"/>
              </a:rPr>
              <a:t>Dinners, Fruit, Toast and Milk</a:t>
            </a:r>
          </a:p>
        </p:txBody>
      </p:sp>
      <p:sp>
        <p:nvSpPr>
          <p:cNvPr id="7" name="Rectangle 6">
            <a:hlinkClick r:id="rId2"/>
            <a:extLst>
              <a:ext uri="{FF2B5EF4-FFF2-40B4-BE49-F238E27FC236}">
                <a16:creationId xmlns:a16="http://schemas.microsoft.com/office/drawing/2014/main" id="{D863E6A5-257F-4C78-B55A-A701076C6D47}"/>
              </a:ext>
            </a:extLst>
          </p:cNvPr>
          <p:cNvSpPr/>
          <p:nvPr/>
        </p:nvSpPr>
        <p:spPr>
          <a:xfrm>
            <a:off x="8388350" y="6486011"/>
            <a:ext cx="1204111" cy="7333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p:cNvSpPr txBox="1"/>
          <p:nvPr/>
        </p:nvSpPr>
        <p:spPr>
          <a:xfrm>
            <a:off x="725713" y="850908"/>
            <a:ext cx="7941355" cy="1477328"/>
          </a:xfrm>
          <a:prstGeom prst="rect">
            <a:avLst/>
          </a:prstGeom>
          <a:noFill/>
        </p:spPr>
        <p:txBody>
          <a:bodyPr wrap="square" rtlCol="0">
            <a:spAutoFit/>
          </a:bodyPr>
          <a:lstStyle/>
          <a:p>
            <a:endParaRPr lang="en-GB" sz="3000" dirty="0">
              <a:latin typeface="Twinkl Precursive" panose="02000000000000000000" pitchFamily="2" charset="0"/>
            </a:endParaRPr>
          </a:p>
          <a:p>
            <a:endParaRPr lang="en-GB" sz="3000" dirty="0">
              <a:latin typeface="Twinkl Precursive" panose="02000000000000000000" pitchFamily="2" charset="0"/>
            </a:endParaRPr>
          </a:p>
          <a:p>
            <a:endParaRPr lang="en-GB" sz="3000" dirty="0">
              <a:latin typeface="Twinkl Precursive" panose="02000000000000000000" pitchFamily="2" charset="0"/>
            </a:endParaRPr>
          </a:p>
        </p:txBody>
      </p:sp>
      <p:pic>
        <p:nvPicPr>
          <p:cNvPr id="3" name="Picture 2"/>
          <p:cNvPicPr>
            <a:picLocks noChangeAspect="1"/>
          </p:cNvPicPr>
          <p:nvPr/>
        </p:nvPicPr>
        <p:blipFill>
          <a:blip r:embed="rId3"/>
          <a:stretch>
            <a:fillRect/>
          </a:stretch>
        </p:blipFill>
        <p:spPr>
          <a:xfrm>
            <a:off x="639078" y="1140616"/>
            <a:ext cx="1016002" cy="1670376"/>
          </a:xfrm>
          <a:prstGeom prst="rect">
            <a:avLst/>
          </a:prstGeom>
        </p:spPr>
      </p:pic>
      <p:pic>
        <p:nvPicPr>
          <p:cNvPr id="5" name="Picture 4"/>
          <p:cNvPicPr>
            <a:picLocks noChangeAspect="1"/>
          </p:cNvPicPr>
          <p:nvPr/>
        </p:nvPicPr>
        <p:blipFill>
          <a:blip r:embed="rId4"/>
          <a:stretch>
            <a:fillRect/>
          </a:stretch>
        </p:blipFill>
        <p:spPr>
          <a:xfrm>
            <a:off x="639078" y="4767917"/>
            <a:ext cx="1466408" cy="1384289"/>
          </a:xfrm>
          <a:prstGeom prst="rect">
            <a:avLst/>
          </a:prstGeom>
        </p:spPr>
      </p:pic>
      <p:pic>
        <p:nvPicPr>
          <p:cNvPr id="6" name="Picture 5"/>
          <p:cNvPicPr>
            <a:picLocks noChangeAspect="1"/>
          </p:cNvPicPr>
          <p:nvPr/>
        </p:nvPicPr>
        <p:blipFill>
          <a:blip r:embed="rId5"/>
          <a:stretch>
            <a:fillRect/>
          </a:stretch>
        </p:blipFill>
        <p:spPr>
          <a:xfrm>
            <a:off x="639078" y="3275024"/>
            <a:ext cx="1162050" cy="1238250"/>
          </a:xfrm>
          <a:prstGeom prst="rect">
            <a:avLst/>
          </a:prstGeom>
        </p:spPr>
      </p:pic>
      <p:sp>
        <p:nvSpPr>
          <p:cNvPr id="8" name="TextBox 7"/>
          <p:cNvSpPr txBox="1"/>
          <p:nvPr/>
        </p:nvSpPr>
        <p:spPr>
          <a:xfrm>
            <a:off x="2099182" y="5026950"/>
            <a:ext cx="2457849" cy="707886"/>
          </a:xfrm>
          <a:prstGeom prst="rect">
            <a:avLst/>
          </a:prstGeom>
          <a:noFill/>
        </p:spPr>
        <p:txBody>
          <a:bodyPr wrap="square" rtlCol="0">
            <a:spAutoFit/>
          </a:bodyPr>
          <a:lstStyle/>
          <a:p>
            <a:r>
              <a:rPr lang="en-GB" sz="2000" dirty="0">
                <a:solidFill>
                  <a:schemeClr val="accent5">
                    <a:lumMod val="75000"/>
                  </a:schemeClr>
                </a:solidFill>
                <a:latin typeface="Twinkl Cursive Looped" panose="02000000000000000000" pitchFamily="2" charset="0"/>
              </a:rPr>
              <a:t>Healthy Snacks</a:t>
            </a:r>
          </a:p>
          <a:p>
            <a:r>
              <a:rPr lang="en-GB" sz="2000" dirty="0">
                <a:solidFill>
                  <a:schemeClr val="accent5">
                    <a:lumMod val="75000"/>
                  </a:schemeClr>
                </a:solidFill>
                <a:latin typeface="Twinkl Cursive Looped" panose="02000000000000000000" pitchFamily="2" charset="0"/>
              </a:rPr>
              <a:t>and packed lunches </a:t>
            </a:r>
          </a:p>
        </p:txBody>
      </p:sp>
      <p:sp>
        <p:nvSpPr>
          <p:cNvPr id="10" name="TextBox 9">
            <a:extLst>
              <a:ext uri="{FF2B5EF4-FFF2-40B4-BE49-F238E27FC236}">
                <a16:creationId xmlns:a16="http://schemas.microsoft.com/office/drawing/2014/main" id="{E32896C5-0276-428A-B4A8-89386D12D623}"/>
              </a:ext>
            </a:extLst>
          </p:cNvPr>
          <p:cNvSpPr txBox="1"/>
          <p:nvPr/>
        </p:nvSpPr>
        <p:spPr>
          <a:xfrm>
            <a:off x="1847164" y="1228736"/>
            <a:ext cx="4794884" cy="400110"/>
          </a:xfrm>
          <a:prstGeom prst="rect">
            <a:avLst/>
          </a:prstGeom>
          <a:noFill/>
        </p:spPr>
        <p:txBody>
          <a:bodyPr wrap="square">
            <a:spAutoFit/>
          </a:bodyPr>
          <a:lstStyle/>
          <a:p>
            <a:r>
              <a:rPr lang="en-GB" dirty="0">
                <a:solidFill>
                  <a:schemeClr val="accent5">
                    <a:lumMod val="75000"/>
                  </a:schemeClr>
                </a:solidFill>
                <a:latin typeface="Twinkl Cursive Looped" panose="02000000000000000000" pitchFamily="2" charset="0"/>
              </a:rPr>
              <a:t>Cool </a:t>
            </a:r>
            <a:r>
              <a:rPr lang="en-GB" sz="2000" dirty="0">
                <a:solidFill>
                  <a:schemeClr val="accent5">
                    <a:lumMod val="75000"/>
                  </a:schemeClr>
                </a:solidFill>
                <a:latin typeface="Twinkl Cursive Looped" panose="02000000000000000000" pitchFamily="2" charset="0"/>
              </a:rPr>
              <a:t>Milk</a:t>
            </a:r>
            <a:endParaRPr lang="en-GB" sz="1800" dirty="0">
              <a:solidFill>
                <a:schemeClr val="accent5">
                  <a:lumMod val="75000"/>
                </a:schemeClr>
              </a:solidFill>
              <a:latin typeface="Twinkl Cursive Looped" panose="02000000000000000000" pitchFamily="2" charset="0"/>
            </a:endParaRPr>
          </a:p>
        </p:txBody>
      </p:sp>
      <p:sp>
        <p:nvSpPr>
          <p:cNvPr id="11" name="TextBox 10">
            <a:extLst>
              <a:ext uri="{FF2B5EF4-FFF2-40B4-BE49-F238E27FC236}">
                <a16:creationId xmlns:a16="http://schemas.microsoft.com/office/drawing/2014/main" id="{08AC265A-5AE1-4DBE-AA1D-C81720819D9D}"/>
              </a:ext>
            </a:extLst>
          </p:cNvPr>
          <p:cNvSpPr txBox="1"/>
          <p:nvPr/>
        </p:nvSpPr>
        <p:spPr>
          <a:xfrm>
            <a:off x="446994" y="2902981"/>
            <a:ext cx="4794884" cy="369332"/>
          </a:xfrm>
          <a:prstGeom prst="rect">
            <a:avLst/>
          </a:prstGeom>
          <a:noFill/>
        </p:spPr>
        <p:txBody>
          <a:bodyPr wrap="square">
            <a:spAutoFit/>
          </a:bodyPr>
          <a:lstStyle/>
          <a:p>
            <a:r>
              <a:rPr lang="en-GB" dirty="0">
                <a:solidFill>
                  <a:schemeClr val="accent5">
                    <a:lumMod val="75000"/>
                  </a:schemeClr>
                </a:solidFill>
                <a:latin typeface="Twinkl Cursive Looped" panose="02000000000000000000" pitchFamily="2" charset="0"/>
              </a:rPr>
              <a:t>School Spider </a:t>
            </a:r>
            <a:endParaRPr lang="en-GB" sz="1800" dirty="0">
              <a:solidFill>
                <a:schemeClr val="accent5">
                  <a:lumMod val="75000"/>
                </a:schemeClr>
              </a:solidFill>
              <a:latin typeface="Twinkl Cursive Looped" panose="02000000000000000000" pitchFamily="2" charset="0"/>
            </a:endParaRPr>
          </a:p>
        </p:txBody>
      </p:sp>
      <p:pic>
        <p:nvPicPr>
          <p:cNvPr id="2050" name="Picture 2" descr="Kids Eating School Lunches Stock Illustrations – 12 Kids ...">
            <a:extLst>
              <a:ext uri="{FF2B5EF4-FFF2-40B4-BE49-F238E27FC236}">
                <a16:creationId xmlns:a16="http://schemas.microsoft.com/office/drawing/2014/main" id="{6DE34A5A-449A-4C50-BDC6-557E33CAEECF}"/>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105487" y="2902981"/>
            <a:ext cx="2123614" cy="1696236"/>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B6EF840E-A6A2-476E-840B-B84AC4A1B30B}"/>
              </a:ext>
            </a:extLst>
          </p:cNvPr>
          <p:cNvPicPr>
            <a:picLocks noChangeAspect="1"/>
          </p:cNvPicPr>
          <p:nvPr/>
        </p:nvPicPr>
        <p:blipFill>
          <a:blip r:embed="rId7"/>
          <a:stretch>
            <a:fillRect/>
          </a:stretch>
        </p:blipFill>
        <p:spPr>
          <a:xfrm>
            <a:off x="4374218" y="838690"/>
            <a:ext cx="4130704" cy="3613515"/>
          </a:xfrm>
          <a:prstGeom prst="rect">
            <a:avLst/>
          </a:prstGeom>
        </p:spPr>
      </p:pic>
    </p:spTree>
    <p:extLst>
      <p:ext uri="{BB962C8B-B14F-4D97-AF65-F5344CB8AC3E}">
        <p14:creationId xmlns:p14="http://schemas.microsoft.com/office/powerpoint/2010/main" val="9970927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20"/>
          <p:cNvSpPr>
            <a:spLocks noGrp="1"/>
          </p:cNvSpPr>
          <p:nvPr>
            <p:ph type="title"/>
          </p:nvPr>
        </p:nvSpPr>
        <p:spPr>
          <a:xfrm>
            <a:off x="446994" y="140480"/>
            <a:ext cx="8551863" cy="994306"/>
          </a:xfrm>
        </p:spPr>
        <p:txBody>
          <a:bodyPr/>
          <a:lstStyle/>
          <a:p>
            <a:r>
              <a:rPr lang="en-GB" sz="3600" u="sng" dirty="0">
                <a:solidFill>
                  <a:schemeClr val="accent5">
                    <a:lumMod val="75000"/>
                  </a:schemeClr>
                </a:solidFill>
                <a:latin typeface="Twinkl Precursive" panose="02000000000000000000" pitchFamily="2" charset="0"/>
              </a:rPr>
              <a:t>Parent Communication</a:t>
            </a:r>
          </a:p>
        </p:txBody>
      </p:sp>
      <p:sp>
        <p:nvSpPr>
          <p:cNvPr id="7" name="Rectangle 6">
            <a:hlinkClick r:id="rId2"/>
            <a:extLst>
              <a:ext uri="{FF2B5EF4-FFF2-40B4-BE49-F238E27FC236}">
                <a16:creationId xmlns:a16="http://schemas.microsoft.com/office/drawing/2014/main" id="{D863E6A5-257F-4C78-B55A-A701076C6D47}"/>
              </a:ext>
            </a:extLst>
          </p:cNvPr>
          <p:cNvSpPr/>
          <p:nvPr/>
        </p:nvSpPr>
        <p:spPr>
          <a:xfrm>
            <a:off x="8388350" y="6486011"/>
            <a:ext cx="1204111" cy="7333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p:cNvSpPr txBox="1"/>
          <p:nvPr/>
        </p:nvSpPr>
        <p:spPr>
          <a:xfrm>
            <a:off x="725713" y="850908"/>
            <a:ext cx="7941355" cy="1477328"/>
          </a:xfrm>
          <a:prstGeom prst="rect">
            <a:avLst/>
          </a:prstGeom>
          <a:noFill/>
        </p:spPr>
        <p:txBody>
          <a:bodyPr wrap="square" rtlCol="0">
            <a:spAutoFit/>
          </a:bodyPr>
          <a:lstStyle/>
          <a:p>
            <a:endParaRPr lang="en-GB" sz="3000" dirty="0">
              <a:latin typeface="Twinkl Precursive" panose="02000000000000000000" pitchFamily="2" charset="0"/>
            </a:endParaRPr>
          </a:p>
          <a:p>
            <a:endParaRPr lang="en-GB" sz="3000" dirty="0">
              <a:latin typeface="Twinkl Precursive" panose="02000000000000000000" pitchFamily="2" charset="0"/>
            </a:endParaRPr>
          </a:p>
          <a:p>
            <a:endParaRPr lang="en-GB" sz="3000" dirty="0">
              <a:latin typeface="Twinkl Precursive" panose="02000000000000000000" pitchFamily="2" charset="0"/>
            </a:endParaRPr>
          </a:p>
        </p:txBody>
      </p:sp>
      <p:sp>
        <p:nvSpPr>
          <p:cNvPr id="8" name="TextBox 7"/>
          <p:cNvSpPr txBox="1"/>
          <p:nvPr/>
        </p:nvSpPr>
        <p:spPr>
          <a:xfrm>
            <a:off x="827314" y="861855"/>
            <a:ext cx="7561036" cy="707886"/>
          </a:xfrm>
          <a:prstGeom prst="rect">
            <a:avLst/>
          </a:prstGeom>
          <a:noFill/>
        </p:spPr>
        <p:txBody>
          <a:bodyPr wrap="square" rtlCol="0">
            <a:spAutoFit/>
          </a:bodyPr>
          <a:lstStyle/>
          <a:p>
            <a:endParaRPr lang="en-GB" sz="2000" dirty="0">
              <a:latin typeface="Twinkl Precursive" panose="02000000000000000000" pitchFamily="2" charset="0"/>
            </a:endParaRPr>
          </a:p>
          <a:p>
            <a:endParaRPr lang="en-GB" sz="2000" dirty="0">
              <a:latin typeface="Twinkl Precursive" panose="02000000000000000000" pitchFamily="2" charset="0"/>
            </a:endParaRPr>
          </a:p>
        </p:txBody>
      </p:sp>
      <p:sp>
        <p:nvSpPr>
          <p:cNvPr id="9" name="TextBox 8"/>
          <p:cNvSpPr txBox="1"/>
          <p:nvPr/>
        </p:nvSpPr>
        <p:spPr>
          <a:xfrm>
            <a:off x="476932" y="1215798"/>
            <a:ext cx="8329931" cy="5355312"/>
          </a:xfrm>
          <a:prstGeom prst="rect">
            <a:avLst/>
          </a:prstGeom>
          <a:noFill/>
        </p:spPr>
        <p:txBody>
          <a:bodyPr wrap="square" rtlCol="0">
            <a:spAutoFit/>
          </a:bodyPr>
          <a:lstStyle/>
          <a:p>
            <a:r>
              <a:rPr lang="en-GB" b="1" dirty="0">
                <a:solidFill>
                  <a:schemeClr val="accent5">
                    <a:lumMod val="75000"/>
                  </a:schemeClr>
                </a:solidFill>
                <a:latin typeface="Twinkl Cursive Looped" panose="02000000000000000000" pitchFamily="2" charset="0"/>
              </a:rPr>
              <a:t>School Spider App: </a:t>
            </a:r>
          </a:p>
          <a:p>
            <a:endParaRPr lang="en-GB" b="1" dirty="0">
              <a:solidFill>
                <a:schemeClr val="accent5">
                  <a:lumMod val="75000"/>
                </a:schemeClr>
              </a:solidFill>
              <a:latin typeface="Twinkl Cursive Looped" panose="02000000000000000000" pitchFamily="2" charset="0"/>
            </a:endParaRPr>
          </a:p>
          <a:p>
            <a:r>
              <a:rPr lang="en-GB" b="1" u="sng" dirty="0">
                <a:solidFill>
                  <a:schemeClr val="accent5">
                    <a:lumMod val="75000"/>
                  </a:schemeClr>
                </a:solidFill>
                <a:latin typeface="Twinkl Cursive Looped" panose="02000000000000000000" pitchFamily="2" charset="0"/>
              </a:rPr>
              <a:t>All</a:t>
            </a:r>
            <a:r>
              <a:rPr lang="en-GB" dirty="0">
                <a:solidFill>
                  <a:schemeClr val="accent5">
                    <a:lumMod val="75000"/>
                  </a:schemeClr>
                </a:solidFill>
                <a:latin typeface="Twinkl Cursive Looped" panose="02000000000000000000" pitchFamily="2" charset="0"/>
              </a:rPr>
              <a:t> communication from school will now be sent through the school spider app, so parents must have downloaded and logged in to this, in order to receive all relevant and important information. All information will be received as a message on the app as well as via email.</a:t>
            </a:r>
          </a:p>
          <a:p>
            <a:endParaRPr lang="en-GB" dirty="0">
              <a:solidFill>
                <a:schemeClr val="accent5">
                  <a:lumMod val="75000"/>
                </a:schemeClr>
              </a:solidFill>
              <a:latin typeface="Twinkl Cursive Looped" panose="02000000000000000000" pitchFamily="2" charset="0"/>
            </a:endParaRPr>
          </a:p>
          <a:p>
            <a:r>
              <a:rPr lang="en-GB" dirty="0">
                <a:solidFill>
                  <a:schemeClr val="accent5">
                    <a:lumMod val="75000"/>
                  </a:schemeClr>
                </a:solidFill>
                <a:latin typeface="Twinkl Cursive Looped" panose="02000000000000000000" pitchFamily="2" charset="0"/>
              </a:rPr>
              <a:t>The app will also be used to book parents evening appointments, complete surveys and complete permissions slips.</a:t>
            </a:r>
          </a:p>
          <a:p>
            <a:endParaRPr lang="en-GB" dirty="0">
              <a:solidFill>
                <a:schemeClr val="accent5">
                  <a:lumMod val="75000"/>
                </a:schemeClr>
              </a:solidFill>
              <a:latin typeface="Twinkl Cursive Looped" panose="02000000000000000000" pitchFamily="2" charset="0"/>
            </a:endParaRPr>
          </a:p>
          <a:p>
            <a:r>
              <a:rPr lang="en-GB" b="1" dirty="0">
                <a:solidFill>
                  <a:schemeClr val="accent5">
                    <a:lumMod val="75000"/>
                  </a:schemeClr>
                </a:solidFill>
                <a:latin typeface="Twinkl Cursive Looped" panose="02000000000000000000" pitchFamily="2" charset="0"/>
              </a:rPr>
              <a:t>Group Conversation</a:t>
            </a:r>
            <a:r>
              <a:rPr lang="en-GB" dirty="0">
                <a:solidFill>
                  <a:schemeClr val="accent5">
                    <a:lumMod val="75000"/>
                  </a:schemeClr>
                </a:solidFill>
                <a:latin typeface="Twinkl Cursive Looped" panose="02000000000000000000" pitchFamily="2" charset="0"/>
              </a:rPr>
              <a:t> – photo updates</a:t>
            </a:r>
            <a:endParaRPr lang="en-GB" b="1" dirty="0">
              <a:solidFill>
                <a:schemeClr val="accent5">
                  <a:lumMod val="75000"/>
                </a:schemeClr>
              </a:solidFill>
              <a:latin typeface="Twinkl Cursive Looped" panose="02000000000000000000" pitchFamily="2" charset="0"/>
            </a:endParaRPr>
          </a:p>
          <a:p>
            <a:endParaRPr lang="en-GB" dirty="0">
              <a:solidFill>
                <a:schemeClr val="accent5">
                  <a:lumMod val="75000"/>
                </a:schemeClr>
              </a:solidFill>
              <a:latin typeface="Twinkl Cursive Looped" panose="02000000000000000000" pitchFamily="2" charset="0"/>
            </a:endParaRPr>
          </a:p>
          <a:p>
            <a:r>
              <a:rPr lang="en-GB" b="1" dirty="0">
                <a:solidFill>
                  <a:schemeClr val="accent5">
                    <a:lumMod val="75000"/>
                  </a:schemeClr>
                </a:solidFill>
                <a:latin typeface="Twinkl Cursive Looped" panose="02000000000000000000" pitchFamily="2" charset="0"/>
              </a:rPr>
              <a:t>Newsletters- </a:t>
            </a:r>
            <a:r>
              <a:rPr lang="en-GB" dirty="0">
                <a:solidFill>
                  <a:schemeClr val="accent5">
                    <a:lumMod val="75000"/>
                  </a:schemeClr>
                </a:solidFill>
                <a:latin typeface="Twinkl Cursive Looped" panose="02000000000000000000" pitchFamily="2" charset="0"/>
              </a:rPr>
              <a:t>you will receive monthly newsletters from Mrs Stokes, along with termly individual class newsletters. These can all also be found on the school website.</a:t>
            </a:r>
          </a:p>
          <a:p>
            <a:endParaRPr lang="en-GB" dirty="0">
              <a:solidFill>
                <a:schemeClr val="accent5">
                  <a:lumMod val="75000"/>
                </a:schemeClr>
              </a:solidFill>
              <a:latin typeface="Twinkl Cursive Looped" panose="02000000000000000000" pitchFamily="2" charset="0"/>
            </a:endParaRPr>
          </a:p>
          <a:p>
            <a:r>
              <a:rPr lang="en-GB" dirty="0">
                <a:solidFill>
                  <a:schemeClr val="accent5">
                    <a:lumMod val="75000"/>
                  </a:schemeClr>
                </a:solidFill>
                <a:latin typeface="Twinkl Cursive Looped" panose="02000000000000000000" pitchFamily="2" charset="0"/>
              </a:rPr>
              <a:t>If you wish to speak to teachers about any issues/concerns please contact the office and teachers will get back to you to arrange a suitable time. </a:t>
            </a:r>
          </a:p>
          <a:p>
            <a:r>
              <a:rPr lang="en-GB" dirty="0">
                <a:solidFill>
                  <a:schemeClr val="accent5">
                    <a:lumMod val="75000"/>
                  </a:schemeClr>
                </a:solidFill>
                <a:latin typeface="Twinkl Cursive Looped" panose="02000000000000000000" pitchFamily="2" charset="0"/>
              </a:rPr>
              <a:t>    </a:t>
            </a:r>
            <a:endParaRPr lang="en-GB" dirty="0">
              <a:solidFill>
                <a:schemeClr val="accent5">
                  <a:lumMod val="75000"/>
                </a:schemeClr>
              </a:solidFill>
            </a:endParaRPr>
          </a:p>
        </p:txBody>
      </p:sp>
    </p:spTree>
    <p:extLst>
      <p:ext uri="{BB962C8B-B14F-4D97-AF65-F5344CB8AC3E}">
        <p14:creationId xmlns:p14="http://schemas.microsoft.com/office/powerpoint/2010/main" val="8001565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20"/>
          <p:cNvSpPr>
            <a:spLocks noGrp="1"/>
          </p:cNvSpPr>
          <p:nvPr>
            <p:ph type="title"/>
          </p:nvPr>
        </p:nvSpPr>
        <p:spPr>
          <a:xfrm>
            <a:off x="81136" y="-123866"/>
            <a:ext cx="9579905" cy="639502"/>
          </a:xfrm>
        </p:spPr>
        <p:txBody>
          <a:bodyPr/>
          <a:lstStyle/>
          <a:p>
            <a:pPr algn="ctr"/>
            <a:r>
              <a:rPr lang="en-GB" sz="3600" u="sng" dirty="0">
                <a:solidFill>
                  <a:schemeClr val="accent5">
                    <a:lumMod val="75000"/>
                  </a:schemeClr>
                </a:solidFill>
                <a:latin typeface="Twinkl Precursive" panose="02000000000000000000" pitchFamily="2" charset="0"/>
              </a:rPr>
              <a:t>Behaviour Expectations </a:t>
            </a:r>
          </a:p>
        </p:txBody>
      </p:sp>
      <p:sp>
        <p:nvSpPr>
          <p:cNvPr id="7" name="Rectangle 6">
            <a:hlinkClick r:id="rId2"/>
            <a:extLst>
              <a:ext uri="{FF2B5EF4-FFF2-40B4-BE49-F238E27FC236}">
                <a16:creationId xmlns:a16="http://schemas.microsoft.com/office/drawing/2014/main" id="{D863E6A5-257F-4C78-B55A-A701076C6D47}"/>
              </a:ext>
            </a:extLst>
          </p:cNvPr>
          <p:cNvSpPr/>
          <p:nvPr/>
        </p:nvSpPr>
        <p:spPr>
          <a:xfrm>
            <a:off x="8388350" y="6486011"/>
            <a:ext cx="1204111" cy="7333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p:cNvSpPr txBox="1"/>
          <p:nvPr/>
        </p:nvSpPr>
        <p:spPr>
          <a:xfrm>
            <a:off x="725714" y="875728"/>
            <a:ext cx="7941355" cy="1477328"/>
          </a:xfrm>
          <a:prstGeom prst="rect">
            <a:avLst/>
          </a:prstGeom>
          <a:noFill/>
        </p:spPr>
        <p:txBody>
          <a:bodyPr wrap="square" rtlCol="0">
            <a:spAutoFit/>
          </a:bodyPr>
          <a:lstStyle/>
          <a:p>
            <a:endParaRPr lang="en-GB" sz="3000" dirty="0">
              <a:latin typeface="Twinkl Precursive" panose="02000000000000000000" pitchFamily="2" charset="0"/>
            </a:endParaRPr>
          </a:p>
          <a:p>
            <a:endParaRPr lang="en-GB" sz="3000" dirty="0">
              <a:latin typeface="Twinkl Precursive" panose="02000000000000000000" pitchFamily="2" charset="0"/>
            </a:endParaRPr>
          </a:p>
          <a:p>
            <a:endParaRPr lang="en-GB" sz="3000" dirty="0">
              <a:latin typeface="Twinkl Precursive" panose="02000000000000000000" pitchFamily="2" charset="0"/>
            </a:endParaRPr>
          </a:p>
        </p:txBody>
      </p:sp>
      <p:pic>
        <p:nvPicPr>
          <p:cNvPr id="2" name="Picture 1">
            <a:extLst>
              <a:ext uri="{FF2B5EF4-FFF2-40B4-BE49-F238E27FC236}">
                <a16:creationId xmlns:a16="http://schemas.microsoft.com/office/drawing/2014/main" id="{D28227B9-F158-4753-8379-F5EE51616076}"/>
              </a:ext>
            </a:extLst>
          </p:cNvPr>
          <p:cNvPicPr>
            <a:picLocks noChangeAspect="1"/>
          </p:cNvPicPr>
          <p:nvPr/>
        </p:nvPicPr>
        <p:blipFill rotWithShape="1">
          <a:blip r:embed="rId3"/>
          <a:srcRect l="66421" t="-4210" r="-1045" b="4210"/>
          <a:stretch/>
        </p:blipFill>
        <p:spPr>
          <a:xfrm>
            <a:off x="5170455" y="125650"/>
            <a:ext cx="3496614" cy="6732350"/>
          </a:xfrm>
          <a:prstGeom prst="rect">
            <a:avLst/>
          </a:prstGeom>
        </p:spPr>
      </p:pic>
      <p:pic>
        <p:nvPicPr>
          <p:cNvPr id="10" name="Picture 9">
            <a:extLst>
              <a:ext uri="{FF2B5EF4-FFF2-40B4-BE49-F238E27FC236}">
                <a16:creationId xmlns:a16="http://schemas.microsoft.com/office/drawing/2014/main" id="{4851CDE3-5421-4172-A679-17F836C78737}"/>
              </a:ext>
            </a:extLst>
          </p:cNvPr>
          <p:cNvPicPr>
            <a:picLocks noChangeAspect="1"/>
          </p:cNvPicPr>
          <p:nvPr/>
        </p:nvPicPr>
        <p:blipFill rotWithShape="1">
          <a:blip r:embed="rId4"/>
          <a:srcRect t="10500"/>
          <a:stretch/>
        </p:blipFill>
        <p:spPr>
          <a:xfrm>
            <a:off x="170228" y="515636"/>
            <a:ext cx="4911135" cy="6593199"/>
          </a:xfrm>
          <a:prstGeom prst="rect">
            <a:avLst/>
          </a:prstGeom>
        </p:spPr>
      </p:pic>
    </p:spTree>
    <p:extLst>
      <p:ext uri="{BB962C8B-B14F-4D97-AF65-F5344CB8AC3E}">
        <p14:creationId xmlns:p14="http://schemas.microsoft.com/office/powerpoint/2010/main" val="39609701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20"/>
          <p:cNvSpPr>
            <a:spLocks noGrp="1"/>
          </p:cNvSpPr>
          <p:nvPr>
            <p:ph type="title"/>
          </p:nvPr>
        </p:nvSpPr>
        <p:spPr>
          <a:xfrm>
            <a:off x="446994" y="140480"/>
            <a:ext cx="8220075" cy="994306"/>
          </a:xfrm>
        </p:spPr>
        <p:txBody>
          <a:bodyPr/>
          <a:lstStyle/>
          <a:p>
            <a:r>
              <a:rPr lang="en-GB" sz="3600" u="sng" dirty="0">
                <a:solidFill>
                  <a:schemeClr val="accent5">
                    <a:lumMod val="75000"/>
                  </a:schemeClr>
                </a:solidFill>
                <a:latin typeface="Twinkl Precursive" panose="02000000000000000000" pitchFamily="2" charset="0"/>
              </a:rPr>
              <a:t>Whole School Rewards</a:t>
            </a:r>
          </a:p>
        </p:txBody>
      </p:sp>
      <p:sp>
        <p:nvSpPr>
          <p:cNvPr id="7" name="Rectangle 6">
            <a:hlinkClick r:id="rId2"/>
            <a:extLst>
              <a:ext uri="{FF2B5EF4-FFF2-40B4-BE49-F238E27FC236}">
                <a16:creationId xmlns:a16="http://schemas.microsoft.com/office/drawing/2014/main" id="{D863E6A5-257F-4C78-B55A-A701076C6D47}"/>
              </a:ext>
            </a:extLst>
          </p:cNvPr>
          <p:cNvSpPr/>
          <p:nvPr/>
        </p:nvSpPr>
        <p:spPr>
          <a:xfrm>
            <a:off x="8388350" y="6486011"/>
            <a:ext cx="1204111" cy="7333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p:cNvSpPr txBox="1"/>
          <p:nvPr/>
        </p:nvSpPr>
        <p:spPr>
          <a:xfrm>
            <a:off x="725713" y="850908"/>
            <a:ext cx="7941355" cy="1477328"/>
          </a:xfrm>
          <a:prstGeom prst="rect">
            <a:avLst/>
          </a:prstGeom>
          <a:noFill/>
        </p:spPr>
        <p:txBody>
          <a:bodyPr wrap="square" rtlCol="0">
            <a:spAutoFit/>
          </a:bodyPr>
          <a:lstStyle/>
          <a:p>
            <a:endParaRPr lang="en-GB" sz="3000" dirty="0">
              <a:latin typeface="Twinkl Precursive" panose="02000000000000000000" pitchFamily="2" charset="0"/>
            </a:endParaRPr>
          </a:p>
          <a:p>
            <a:endParaRPr lang="en-GB" sz="3000" dirty="0">
              <a:latin typeface="Twinkl Precursive" panose="02000000000000000000" pitchFamily="2" charset="0"/>
            </a:endParaRPr>
          </a:p>
          <a:p>
            <a:endParaRPr lang="en-GB" sz="3000" dirty="0">
              <a:latin typeface="Twinkl Precursive" panose="02000000000000000000" pitchFamily="2" charset="0"/>
            </a:endParaRPr>
          </a:p>
        </p:txBody>
      </p:sp>
      <p:sp>
        <p:nvSpPr>
          <p:cNvPr id="10" name="TextBox 9"/>
          <p:cNvSpPr txBox="1"/>
          <p:nvPr/>
        </p:nvSpPr>
        <p:spPr>
          <a:xfrm>
            <a:off x="446993" y="989407"/>
            <a:ext cx="7834519" cy="4247317"/>
          </a:xfrm>
          <a:prstGeom prst="rect">
            <a:avLst/>
          </a:prstGeom>
          <a:noFill/>
        </p:spPr>
        <p:txBody>
          <a:bodyPr wrap="square" rtlCol="0">
            <a:spAutoFit/>
          </a:bodyPr>
          <a:lstStyle/>
          <a:p>
            <a:r>
              <a:rPr lang="en-GB" sz="1800" dirty="0">
                <a:solidFill>
                  <a:srgbClr val="4AA1D9"/>
                </a:solidFill>
                <a:effectLst/>
                <a:latin typeface="Twinkl Cursive Looped" panose="02000000000000000000" pitchFamily="2" charset="0"/>
                <a:ea typeface="Times New Roman" panose="02020603050405020304" pitchFamily="18" charset="0"/>
                <a:cs typeface="Times New Roman" panose="02020603050405020304" pitchFamily="18" charset="0"/>
              </a:rPr>
              <a:t>This year, our weekly </a:t>
            </a:r>
            <a:r>
              <a:rPr lang="en-GB" sz="1800" b="1" dirty="0">
                <a:solidFill>
                  <a:srgbClr val="4AA1D9"/>
                </a:solidFill>
                <a:effectLst/>
                <a:latin typeface="Twinkl Cursive Looped" panose="02000000000000000000" pitchFamily="2" charset="0"/>
                <a:ea typeface="Times New Roman" panose="02020603050405020304" pitchFamily="18" charset="0"/>
                <a:cs typeface="Times New Roman" panose="02020603050405020304" pitchFamily="18" charset="0"/>
              </a:rPr>
              <a:t>Celebration Assembly</a:t>
            </a:r>
            <a:r>
              <a:rPr lang="en-GB" sz="1800" dirty="0">
                <a:solidFill>
                  <a:srgbClr val="4AA1D9"/>
                </a:solidFill>
                <a:effectLst/>
                <a:latin typeface="Twinkl Cursive Looped" panose="02000000000000000000" pitchFamily="2" charset="0"/>
                <a:ea typeface="Times New Roman" panose="02020603050405020304" pitchFamily="18" charset="0"/>
                <a:cs typeface="Times New Roman" panose="02020603050405020304" pitchFamily="18" charset="0"/>
              </a:rPr>
              <a:t> will have an even stronger focus on our school values: </a:t>
            </a:r>
            <a:r>
              <a:rPr lang="en-GB" sz="1800" b="1" dirty="0">
                <a:solidFill>
                  <a:srgbClr val="4AA1D9"/>
                </a:solidFill>
                <a:effectLst/>
                <a:latin typeface="Twinkl Cursive Looped" panose="02000000000000000000" pitchFamily="2" charset="0"/>
                <a:ea typeface="Times New Roman" panose="02020603050405020304" pitchFamily="18" charset="0"/>
                <a:cs typeface="Times New Roman" panose="02020603050405020304" pitchFamily="18" charset="0"/>
              </a:rPr>
              <a:t>Respect, Responsibility, Resilience, Motivation, Aspiration and Collaboration</a:t>
            </a:r>
            <a:r>
              <a:rPr lang="en-GB" sz="1800" dirty="0">
                <a:solidFill>
                  <a:srgbClr val="4AA1D9"/>
                </a:solidFill>
                <a:effectLst/>
                <a:latin typeface="Twinkl Cursive Looped" panose="02000000000000000000" pitchFamily="2" charset="0"/>
                <a:ea typeface="Times New Roman" panose="02020603050405020304" pitchFamily="18" charset="0"/>
                <a:cs typeface="Times New Roman" panose="02020603050405020304" pitchFamily="18" charset="0"/>
              </a:rPr>
              <a:t>.</a:t>
            </a:r>
          </a:p>
          <a:p>
            <a:r>
              <a:rPr lang="en-GB" dirty="0">
                <a:solidFill>
                  <a:srgbClr val="4AA1D9"/>
                </a:solidFill>
                <a:latin typeface="Twinkl Cursive Looped" panose="02000000000000000000" pitchFamily="2" charset="0"/>
                <a:ea typeface="Calibri" panose="020F0502020204030204" pitchFamily="34" charset="0"/>
                <a:cs typeface="Times New Roman" panose="02020603050405020304" pitchFamily="18" charset="0"/>
              </a:rPr>
              <a:t>Golden Award: Children who have been ‘living our value of the week’</a:t>
            </a:r>
          </a:p>
          <a:p>
            <a:r>
              <a:rPr lang="en-GB" sz="1800" dirty="0">
                <a:solidFill>
                  <a:srgbClr val="4AA1D9"/>
                </a:solidFill>
                <a:effectLst/>
                <a:latin typeface="Twinkl Cursive Looped" panose="02000000000000000000" pitchFamily="2" charset="0"/>
                <a:ea typeface="Calibri" panose="020F0502020204030204" pitchFamily="34" charset="0"/>
                <a:cs typeface="Times New Roman" panose="02020603050405020304" pitchFamily="18" charset="0"/>
              </a:rPr>
              <a:t>Award of Merit: continue to recognise excellent learning and progress in children</a:t>
            </a:r>
            <a:r>
              <a:rPr lang="en-GB" dirty="0">
                <a:solidFill>
                  <a:srgbClr val="4AA1D9"/>
                </a:solidFill>
                <a:latin typeface="Twinkl Cursive Looped" panose="02000000000000000000" pitchFamily="2" charset="0"/>
                <a:ea typeface="Calibri" panose="020F0502020204030204" pitchFamily="34" charset="0"/>
                <a:cs typeface="Times New Roman" panose="02020603050405020304" pitchFamily="18" charset="0"/>
              </a:rPr>
              <a:t>’s work. </a:t>
            </a:r>
          </a:p>
          <a:p>
            <a:endParaRPr lang="en-GB" sz="1800" dirty="0">
              <a:solidFill>
                <a:srgbClr val="4AA1D9"/>
              </a:solidFill>
              <a:effectLst/>
              <a:latin typeface="Twinkl Cursive Looped" panose="02000000000000000000" pitchFamily="2" charset="0"/>
              <a:ea typeface="Calibri" panose="020F0502020204030204" pitchFamily="34" charset="0"/>
              <a:cs typeface="Times New Roman" panose="02020603050405020304" pitchFamily="18" charset="0"/>
            </a:endParaRPr>
          </a:p>
          <a:p>
            <a:r>
              <a:rPr lang="en-GB" b="1" u="sng" dirty="0">
                <a:solidFill>
                  <a:srgbClr val="4AA1D9"/>
                </a:solidFill>
                <a:latin typeface="Twinkl Cursive Looped" panose="02000000000000000000" pitchFamily="2" charset="0"/>
                <a:ea typeface="Calibri" panose="020F0502020204030204" pitchFamily="34" charset="0"/>
                <a:cs typeface="Times New Roman" panose="02020603050405020304" pitchFamily="18" charset="0"/>
              </a:rPr>
              <a:t>House Teams:</a:t>
            </a:r>
            <a:r>
              <a:rPr lang="en-GB" dirty="0">
                <a:solidFill>
                  <a:srgbClr val="4AA1D9"/>
                </a:solidFill>
                <a:latin typeface="Twinkl Cursive Looped" panose="02000000000000000000" pitchFamily="2" charset="0"/>
                <a:ea typeface="Calibri" panose="020F0502020204030204" pitchFamily="34" charset="0"/>
                <a:cs typeface="Times New Roman" panose="02020603050405020304" pitchFamily="18" charset="0"/>
              </a:rPr>
              <a:t> </a:t>
            </a:r>
          </a:p>
          <a:p>
            <a:r>
              <a:rPr lang="en-GB" dirty="0">
                <a:solidFill>
                  <a:srgbClr val="4AA1D9"/>
                </a:solidFill>
                <a:latin typeface="Twinkl Cursive Looped" panose="02000000000000000000" pitchFamily="2" charset="0"/>
                <a:ea typeface="Calibri" panose="020F0502020204030204" pitchFamily="34" charset="0"/>
                <a:cs typeface="Times New Roman" panose="02020603050405020304" pitchFamily="18" charset="0"/>
              </a:rPr>
              <a:t>Reception to Y6 can be awarded house points. These points are collected weekly by our Y6 House Captains. At the end of each half term the winning house will enjoy a special House Day, where they will be invited to wear non-uniform for that day.</a:t>
            </a:r>
          </a:p>
          <a:p>
            <a:endParaRPr lang="en-GB" sz="1800" dirty="0">
              <a:solidFill>
                <a:srgbClr val="4AA1D9"/>
              </a:solidFill>
              <a:effectLst/>
              <a:latin typeface="Twinkl Cursive Looped" panose="02000000000000000000" pitchFamily="2" charset="0"/>
              <a:ea typeface="Calibri" panose="020F0502020204030204" pitchFamily="34" charset="0"/>
              <a:cs typeface="Times New Roman" panose="02020603050405020304" pitchFamily="18" charset="0"/>
            </a:endParaRPr>
          </a:p>
          <a:p>
            <a:endParaRPr lang="en-GB" sz="1800" dirty="0">
              <a:solidFill>
                <a:srgbClr val="4AA1D9"/>
              </a:solidFill>
              <a:effectLst/>
              <a:latin typeface="Twinkl Cursive Looped" panose="02000000000000000000" pitchFamily="2" charset="0"/>
              <a:ea typeface="Calibri" panose="020F0502020204030204" pitchFamily="34" charset="0"/>
              <a:cs typeface="Times New Roman" panose="02020603050405020304" pitchFamily="18" charset="0"/>
            </a:endParaRPr>
          </a:p>
          <a:p>
            <a:endParaRPr lang="en-GB" dirty="0">
              <a:solidFill>
                <a:schemeClr val="accent5">
                  <a:lumMod val="75000"/>
                </a:schemeClr>
              </a:solidFill>
              <a:latin typeface="Twinkl Cursive Looped" panose="02000000000000000000" pitchFamily="2" charset="0"/>
            </a:endParaRPr>
          </a:p>
        </p:txBody>
      </p:sp>
    </p:spTree>
    <p:extLst>
      <p:ext uri="{BB962C8B-B14F-4D97-AF65-F5344CB8AC3E}">
        <p14:creationId xmlns:p14="http://schemas.microsoft.com/office/powerpoint/2010/main" val="14917302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20"/>
          <p:cNvSpPr>
            <a:spLocks noGrp="1"/>
          </p:cNvSpPr>
          <p:nvPr>
            <p:ph type="title"/>
          </p:nvPr>
        </p:nvSpPr>
        <p:spPr>
          <a:xfrm>
            <a:off x="331900" y="2597930"/>
            <a:ext cx="8551863" cy="994306"/>
          </a:xfrm>
        </p:spPr>
        <p:txBody>
          <a:bodyPr/>
          <a:lstStyle/>
          <a:p>
            <a:r>
              <a:rPr lang="en-GB" sz="3600" u="sng" dirty="0">
                <a:solidFill>
                  <a:schemeClr val="accent5">
                    <a:lumMod val="75000"/>
                  </a:schemeClr>
                </a:solidFill>
                <a:latin typeface="Twinkl Precursive" panose="02000000000000000000" pitchFamily="2" charset="0"/>
              </a:rPr>
              <a:t>Questions? </a:t>
            </a:r>
          </a:p>
        </p:txBody>
      </p:sp>
      <p:sp>
        <p:nvSpPr>
          <p:cNvPr id="7" name="Rectangle 6">
            <a:hlinkClick r:id="rId2"/>
            <a:extLst>
              <a:ext uri="{FF2B5EF4-FFF2-40B4-BE49-F238E27FC236}">
                <a16:creationId xmlns:a16="http://schemas.microsoft.com/office/drawing/2014/main" id="{D863E6A5-257F-4C78-B55A-A701076C6D47}"/>
              </a:ext>
            </a:extLst>
          </p:cNvPr>
          <p:cNvSpPr/>
          <p:nvPr/>
        </p:nvSpPr>
        <p:spPr>
          <a:xfrm>
            <a:off x="8388350" y="6486011"/>
            <a:ext cx="1204111" cy="7333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p:cNvSpPr txBox="1"/>
          <p:nvPr/>
        </p:nvSpPr>
        <p:spPr>
          <a:xfrm>
            <a:off x="725713" y="850908"/>
            <a:ext cx="7941355" cy="1477328"/>
          </a:xfrm>
          <a:prstGeom prst="rect">
            <a:avLst/>
          </a:prstGeom>
          <a:noFill/>
        </p:spPr>
        <p:txBody>
          <a:bodyPr wrap="square" rtlCol="0">
            <a:spAutoFit/>
          </a:bodyPr>
          <a:lstStyle/>
          <a:p>
            <a:endParaRPr lang="en-GB" sz="3000" dirty="0">
              <a:latin typeface="Twinkl Precursive" panose="02000000000000000000" pitchFamily="2" charset="0"/>
            </a:endParaRPr>
          </a:p>
          <a:p>
            <a:endParaRPr lang="en-GB" sz="3000" dirty="0">
              <a:latin typeface="Twinkl Precursive" panose="02000000000000000000" pitchFamily="2" charset="0"/>
            </a:endParaRPr>
          </a:p>
          <a:p>
            <a:endParaRPr lang="en-GB" sz="3000" dirty="0">
              <a:latin typeface="Twinkl Precursive" panose="02000000000000000000" pitchFamily="2" charset="0"/>
            </a:endParaRPr>
          </a:p>
        </p:txBody>
      </p:sp>
      <p:sp>
        <p:nvSpPr>
          <p:cNvPr id="8" name="TextBox 7"/>
          <p:cNvSpPr txBox="1"/>
          <p:nvPr/>
        </p:nvSpPr>
        <p:spPr>
          <a:xfrm>
            <a:off x="827314" y="861855"/>
            <a:ext cx="7561036" cy="707886"/>
          </a:xfrm>
          <a:prstGeom prst="rect">
            <a:avLst/>
          </a:prstGeom>
          <a:noFill/>
        </p:spPr>
        <p:txBody>
          <a:bodyPr wrap="square" rtlCol="0">
            <a:spAutoFit/>
          </a:bodyPr>
          <a:lstStyle/>
          <a:p>
            <a:endParaRPr lang="en-GB" sz="2000" dirty="0">
              <a:latin typeface="Twinkl Precursive" panose="02000000000000000000" pitchFamily="2" charset="0"/>
            </a:endParaRPr>
          </a:p>
          <a:p>
            <a:endParaRPr lang="en-GB" sz="2000" dirty="0">
              <a:latin typeface="Twinkl Precursive" panose="02000000000000000000" pitchFamily="2" charset="0"/>
            </a:endParaRPr>
          </a:p>
        </p:txBody>
      </p:sp>
    </p:spTree>
    <p:extLst>
      <p:ext uri="{BB962C8B-B14F-4D97-AF65-F5344CB8AC3E}">
        <p14:creationId xmlns:p14="http://schemas.microsoft.com/office/powerpoint/2010/main" val="3839180868"/>
      </p:ext>
    </p:extLst>
  </p:cSld>
  <p:clrMapOvr>
    <a:masterClrMapping/>
  </p:clrMapOvr>
</p:sld>
</file>

<file path=ppt/theme/theme1.xml><?xml version="1.0" encoding="utf-8"?>
<a:theme xmlns:a="http://schemas.openxmlformats.org/drawingml/2006/main" name="Office Theme">
  <a:themeElements>
    <a:clrScheme name="Twinkl Template">
      <a:dk1>
        <a:srgbClr val="1C1C1C"/>
      </a:dk1>
      <a:lt1>
        <a:sysClr val="window" lastClr="FFFFFF"/>
      </a:lt1>
      <a:dk2>
        <a:srgbClr val="4A4A4A"/>
      </a:dk2>
      <a:lt2>
        <a:srgbClr val="F4F2F2"/>
      </a:lt2>
      <a:accent1>
        <a:srgbClr val="E34192"/>
      </a:accent1>
      <a:accent2>
        <a:srgbClr val="EB8634"/>
      </a:accent2>
      <a:accent3>
        <a:srgbClr val="E6C734"/>
      </a:accent3>
      <a:accent4>
        <a:srgbClr val="79AD42"/>
      </a:accent4>
      <a:accent5>
        <a:srgbClr val="23A7F9"/>
      </a:accent5>
      <a:accent6>
        <a:srgbClr val="954EBE"/>
      </a:accent6>
      <a:hlink>
        <a:srgbClr val="23A7F9"/>
      </a:hlink>
      <a:folHlink>
        <a:srgbClr val="757070"/>
      </a:folHlink>
    </a:clrScheme>
    <a:fontScheme name="Custom 1">
      <a:majorFont>
        <a:latin typeface="Twinkl Sb"/>
        <a:ea typeface=""/>
        <a:cs typeface=""/>
      </a:majorFont>
      <a:minorFont>
        <a:latin typeface="Twink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18A0DB"/>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owerPoint Guidance.pptx" id="{C62058F5-E99F-4F27-B9E9-05AC47688FF5}" vid="{052CBA24-7177-4CBD-BE8E-943201157C8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Template</Template>
  <TotalTime>3075</TotalTime>
  <Words>543</Words>
  <Application>Microsoft Office PowerPoint</Application>
  <PresentationFormat>On-screen Show (4:3)</PresentationFormat>
  <Paragraphs>113</Paragraphs>
  <Slides>17</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17</vt:i4>
      </vt:variant>
    </vt:vector>
  </HeadingPairs>
  <TitlesOfParts>
    <vt:vector size="23" baseType="lpstr">
      <vt:lpstr>Twinkl Precursive</vt:lpstr>
      <vt:lpstr>Arial</vt:lpstr>
      <vt:lpstr>Twinkl Cursive Looped</vt:lpstr>
      <vt:lpstr>Calibri</vt:lpstr>
      <vt:lpstr>Twinkl</vt:lpstr>
      <vt:lpstr>Office Theme</vt:lpstr>
      <vt:lpstr>PowerPoint Presentation</vt:lpstr>
      <vt:lpstr>The Year 6 Team</vt:lpstr>
      <vt:lpstr>Routine of the day</vt:lpstr>
      <vt:lpstr>PowerPoint Presentation</vt:lpstr>
      <vt:lpstr>Weekly Timetable</vt:lpstr>
      <vt:lpstr>Curriculum </vt:lpstr>
      <vt:lpstr>PowerPoint Presentation</vt:lpstr>
      <vt:lpstr>Newsletter </vt:lpstr>
      <vt:lpstr>Newsletter </vt:lpstr>
      <vt:lpstr>SATs </vt:lpstr>
      <vt:lpstr>Year 6 expectation </vt:lpstr>
      <vt:lpstr>Spellings, Reading and Timestables</vt:lpstr>
      <vt:lpstr>Dinners, Fruit, Toast and Milk</vt:lpstr>
      <vt:lpstr>Parent Communication</vt:lpstr>
      <vt:lpstr>Behaviour Expectations </vt:lpstr>
      <vt:lpstr>Whole School Rewards</vt:lpstr>
      <vt:lpstr>Questions?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Sophie Beasley</dc:creator>
  <cp:lastModifiedBy>Talia Wilding</cp:lastModifiedBy>
  <cp:revision>51</cp:revision>
  <dcterms:created xsi:type="dcterms:W3CDTF">2020-11-03T14:51:32Z</dcterms:created>
  <dcterms:modified xsi:type="dcterms:W3CDTF">2026-09-16T14:49:40Z</dcterms:modified>
</cp:coreProperties>
</file>