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25"/>
  </p:notesMasterIdLst>
  <p:handoutMasterIdLst>
    <p:handoutMasterId r:id="rId26"/>
  </p:handoutMasterIdLst>
  <p:sldIdLst>
    <p:sldId id="258" r:id="rId2"/>
    <p:sldId id="264" r:id="rId3"/>
    <p:sldId id="273" r:id="rId4"/>
    <p:sldId id="291" r:id="rId5"/>
    <p:sldId id="284" r:id="rId6"/>
    <p:sldId id="289" r:id="rId7"/>
    <p:sldId id="279" r:id="rId8"/>
    <p:sldId id="281" r:id="rId9"/>
    <p:sldId id="288" r:id="rId10"/>
    <p:sldId id="294" r:id="rId11"/>
    <p:sldId id="285" r:id="rId12"/>
    <p:sldId id="290" r:id="rId13"/>
    <p:sldId id="286" r:id="rId14"/>
    <p:sldId id="292" r:id="rId15"/>
    <p:sldId id="275" r:id="rId16"/>
    <p:sldId id="276" r:id="rId17"/>
    <p:sldId id="277" r:id="rId18"/>
    <p:sldId id="293" r:id="rId19"/>
    <p:sldId id="278" r:id="rId20"/>
    <p:sldId id="282" r:id="rId21"/>
    <p:sldId id="287" r:id="rId22"/>
    <p:sldId id="283" r:id="rId23"/>
    <p:sldId id="267" r:id="rId24"/>
  </p:sldIdLst>
  <p:sldSz cx="9144000" cy="6858000" type="screen4x3"/>
  <p:notesSz cx="6858000" cy="9144000"/>
  <p:embeddedFontLst>
    <p:embeddedFont>
      <p:font typeface="Arial Unicode MS" panose="020B0604020202020204" charset="-128"/>
      <p:regular r:id="rId27"/>
    </p:embeddedFont>
    <p:embeddedFont>
      <p:font typeface="Calibri" panose="020F0502020204030204" pitchFamily="34" charset="0"/>
      <p:regular r:id="rId28"/>
      <p:bold r:id="rId29"/>
      <p:italic r:id="rId30"/>
      <p:boldItalic r:id="rId31"/>
    </p:embeddedFont>
    <p:embeddedFont>
      <p:font typeface="Twinkl" panose="020B0604020202020204" charset="0"/>
      <p:regular r:id="rId32"/>
      <p:bold r:id="rId33"/>
    </p:embeddedFont>
    <p:embeddedFont>
      <p:font typeface="Twinkl Cursive Looped" panose="020B0604020202020204" charset="0"/>
      <p:regular r:id="rId34"/>
      <p:bold r:id="rId35"/>
    </p:embeddedFont>
    <p:embeddedFont>
      <p:font typeface="Twinkl Precursive" panose="020B0604020202020204" charset="0"/>
      <p:regular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B1E3"/>
    <a:srgbClr val="18A0DB"/>
    <a:srgbClr val="DE1E5A"/>
    <a:srgbClr val="BC0105"/>
    <a:srgbClr val="80C1EB"/>
    <a:srgbClr val="ACDDFC"/>
    <a:srgbClr val="FFFFFF"/>
    <a:srgbClr val="4AA1D9"/>
    <a:srgbClr val="21A6F9"/>
    <a:srgbClr val="1C1C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16" autoAdjust="0"/>
    <p:restoredTop sz="94660"/>
  </p:normalViewPr>
  <p:slideViewPr>
    <p:cSldViewPr snapToGrid="0" showGuides="1">
      <p:cViewPr varScale="1">
        <p:scale>
          <a:sx n="85" d="100"/>
          <a:sy n="85" d="100"/>
        </p:scale>
        <p:origin x="749" y="48"/>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7.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09/09/2026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09/09/2026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userDrawn="1"/>
        </p:nvSpPr>
        <p:spPr>
          <a:xfrm>
            <a:off x="4137660" y="5561814"/>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8A0D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505326" y="450166"/>
            <a:ext cx="8638674" cy="6006905"/>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US" sz="8000" dirty="0">
                <a:latin typeface="Twinkl Precursive" panose="02000000000000000000" pitchFamily="2" charset="0"/>
              </a:rPr>
              <a:t>Welcome to Reception</a:t>
            </a:r>
          </a:p>
        </p:txBody>
      </p:sp>
      <p:sp>
        <p:nvSpPr>
          <p:cNvPr id="5" name="Rectangle 4">
            <a:hlinkClick r:id="rId2"/>
            <a:extLst>
              <a:ext uri="{FF2B5EF4-FFF2-40B4-BE49-F238E27FC236}">
                <a16:creationId xmlns:a16="http://schemas.microsoft.com/office/drawing/2014/main" id="{A8797D1F-CD8D-4782-B1AA-3A85DA2F949F}"/>
              </a:ext>
            </a:extLst>
          </p:cNvPr>
          <p:cNvSpPr/>
          <p:nvPr/>
        </p:nvSpPr>
        <p:spPr>
          <a:xfrm>
            <a:off x="90535" y="598434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hlinkClick r:id="rId2"/>
            <a:extLst>
              <a:ext uri="{FF2B5EF4-FFF2-40B4-BE49-F238E27FC236}">
                <a16:creationId xmlns:a16="http://schemas.microsoft.com/office/drawing/2014/main" id="{5ABDDB77-24B9-4B2F-8BD3-31941E5FAD16}"/>
              </a:ext>
            </a:extLst>
          </p:cNvPr>
          <p:cNvSpPr/>
          <p:nvPr/>
        </p:nvSpPr>
        <p:spPr>
          <a:xfrm>
            <a:off x="8074182" y="6090406"/>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11886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86227" y="478895"/>
            <a:ext cx="8220075" cy="994306"/>
          </a:xfrm>
        </p:spPr>
        <p:txBody>
          <a:bodyPr/>
          <a:lstStyle/>
          <a:p>
            <a:r>
              <a:rPr lang="en-GB" sz="3600" u="sng" dirty="0">
                <a:latin typeface="Twinkl Precursive" panose="02000000000000000000" pitchFamily="2" charset="0"/>
              </a:rPr>
              <a:t>The Reception Team</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4" y="1770743"/>
            <a:ext cx="7662636" cy="2400657"/>
          </a:xfrm>
          <a:prstGeom prst="rect">
            <a:avLst/>
          </a:prstGeom>
          <a:noFill/>
        </p:spPr>
        <p:txBody>
          <a:bodyPr wrap="square" lIns="91440" tIns="45720" rIns="91440" bIns="45720" rtlCol="0" anchor="t">
            <a:spAutoFit/>
          </a:bodyPr>
          <a:lstStyle/>
          <a:p>
            <a:r>
              <a:rPr lang="en-GB" sz="3000" dirty="0">
                <a:latin typeface="Twinkl Precursive"/>
              </a:rPr>
              <a:t>Miss Evans – Class Teacher</a:t>
            </a:r>
          </a:p>
          <a:p>
            <a:endParaRPr lang="en-GB" sz="3000" dirty="0">
              <a:latin typeface="Twinkl Precursive" panose="02000000000000000000" pitchFamily="2" charset="0"/>
            </a:endParaRPr>
          </a:p>
          <a:p>
            <a:r>
              <a:rPr lang="en-GB" sz="3000">
                <a:latin typeface="Twinkl Precursive"/>
              </a:rPr>
              <a:t>Mrs O'Keefe – TA</a:t>
            </a:r>
          </a:p>
          <a:p>
            <a:endParaRPr lang="en-GB" sz="3000" dirty="0">
              <a:latin typeface="Twinkl Precursive" panose="02000000000000000000" pitchFamily="2" charset="0"/>
            </a:endParaRPr>
          </a:p>
          <a:p>
            <a:r>
              <a:rPr lang="en-GB" sz="3000">
                <a:latin typeface="Twinkl Precursive"/>
              </a:rPr>
              <a:t>Miss Burton– TA</a:t>
            </a:r>
            <a:endParaRPr lang="en-GB" sz="3000" dirty="0">
              <a:latin typeface="Twinkl Precursive"/>
            </a:endParaRPr>
          </a:p>
        </p:txBody>
      </p:sp>
    </p:spTree>
    <p:extLst>
      <p:ext uri="{BB962C8B-B14F-4D97-AF65-F5344CB8AC3E}">
        <p14:creationId xmlns:p14="http://schemas.microsoft.com/office/powerpoint/2010/main" val="1286237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220075" cy="994306"/>
          </a:xfrm>
        </p:spPr>
        <p:txBody>
          <a:bodyPr/>
          <a:lstStyle/>
          <a:p>
            <a:r>
              <a:rPr lang="en-GB" sz="3600" u="sng" dirty="0">
                <a:latin typeface="Twinkl Precursive" panose="02000000000000000000" pitchFamily="2" charset="0"/>
              </a:rPr>
              <a:t>Routine of the day</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6093976"/>
          </a:xfrm>
          <a:prstGeom prst="rect">
            <a:avLst/>
          </a:prstGeom>
          <a:noFill/>
        </p:spPr>
        <p:txBody>
          <a:bodyPr wrap="square" lIns="91440" tIns="45720" rIns="91440" bIns="45720" rtlCol="0" anchor="t">
            <a:spAutoFit/>
          </a:bodyPr>
          <a:lstStyle/>
          <a:p>
            <a:r>
              <a:rPr lang="en-GB" sz="2000">
                <a:latin typeface="Twinkl Precursive"/>
              </a:rPr>
              <a:t>8.45am – Doors open</a:t>
            </a:r>
            <a:endParaRPr lang="en-GB" sz="2000" dirty="0">
              <a:latin typeface="Twinkl Precursive"/>
            </a:endParaRPr>
          </a:p>
          <a:p>
            <a:r>
              <a:rPr lang="en-GB" sz="2000" dirty="0">
                <a:latin typeface="Twinkl Precursive"/>
              </a:rPr>
              <a:t>8.50am – Registration/Morning </a:t>
            </a:r>
            <a:r>
              <a:rPr lang="en-GB" sz="2000">
                <a:latin typeface="Twinkl Precursive"/>
              </a:rPr>
              <a:t>routine</a:t>
            </a:r>
            <a:endParaRPr lang="en-GB" sz="2000">
              <a:latin typeface="Twinkl Precursive" panose="02000000000000000000" pitchFamily="2" charset="0"/>
            </a:endParaRPr>
          </a:p>
          <a:p>
            <a:r>
              <a:rPr lang="en-GB" sz="2000" dirty="0">
                <a:latin typeface="Twinkl Precursive"/>
              </a:rPr>
              <a:t>9.00am – Phonics</a:t>
            </a:r>
          </a:p>
          <a:p>
            <a:r>
              <a:rPr lang="en-GB" sz="2000" dirty="0">
                <a:latin typeface="Twinkl Precursive"/>
              </a:rPr>
              <a:t>9.30am – Continuous provision</a:t>
            </a:r>
          </a:p>
          <a:p>
            <a:r>
              <a:rPr lang="en-GB" sz="2000">
                <a:latin typeface="Twinkl Precursive"/>
              </a:rPr>
              <a:t>10.10am – Milk and toast</a:t>
            </a:r>
            <a:endParaRPr lang="en-GB" sz="2000" dirty="0">
              <a:latin typeface="Twinkl Precursive"/>
            </a:endParaRPr>
          </a:p>
          <a:p>
            <a:r>
              <a:rPr lang="en-GB" sz="2000">
                <a:latin typeface="Twinkl Precursive"/>
              </a:rPr>
              <a:t>10.20am – English</a:t>
            </a:r>
            <a:endParaRPr lang="en-GB" sz="2000" dirty="0">
              <a:latin typeface="Twinkl Precursive"/>
            </a:endParaRPr>
          </a:p>
          <a:p>
            <a:r>
              <a:rPr lang="en-GB" sz="2000" dirty="0">
                <a:latin typeface="Twinkl Precursive"/>
              </a:rPr>
              <a:t>10:35am- </a:t>
            </a:r>
            <a:r>
              <a:rPr lang="en-GB" sz="2000" dirty="0" err="1">
                <a:latin typeface="Twinkl Precursive"/>
              </a:rPr>
              <a:t>Outdoor </a:t>
            </a:r>
            <a:r>
              <a:rPr lang="en-GB" sz="2000" dirty="0">
                <a:latin typeface="Twinkl Precursive"/>
              </a:rPr>
              <a:t>provision/English activity </a:t>
            </a:r>
            <a:endParaRPr lang="en-GB" sz="2000">
              <a:latin typeface="Twinkl Precursive" panose="02000000000000000000" pitchFamily="2" charset="0"/>
            </a:endParaRPr>
          </a:p>
          <a:p>
            <a:r>
              <a:rPr lang="en-GB" sz="2000" dirty="0">
                <a:latin typeface="Twinkl Precursive"/>
              </a:rPr>
              <a:t>11:30 am- Handwriting</a:t>
            </a:r>
            <a:endParaRPr lang="en-GB" sz="2000">
              <a:latin typeface="Twinkl Precursive" panose="02000000000000000000" pitchFamily="2" charset="0"/>
            </a:endParaRPr>
          </a:p>
          <a:p>
            <a:r>
              <a:rPr lang="en-GB" sz="2000" dirty="0">
                <a:latin typeface="Twinkl Precursive"/>
              </a:rPr>
              <a:t>11:45am - Lunchtime</a:t>
            </a:r>
            <a:endParaRPr lang="en-GB" sz="2000">
              <a:latin typeface="Twinkl Precursive" panose="02000000000000000000" pitchFamily="2" charset="0"/>
            </a:endParaRPr>
          </a:p>
          <a:p>
            <a:r>
              <a:rPr lang="en-GB" sz="2000" dirty="0">
                <a:latin typeface="Twinkl Precursive"/>
              </a:rPr>
              <a:t>12.45pm – Afternoon registration</a:t>
            </a:r>
          </a:p>
          <a:p>
            <a:r>
              <a:rPr lang="en-GB" sz="2000" dirty="0">
                <a:latin typeface="Twinkl Precursive"/>
              </a:rPr>
              <a:t>1.00pm –Maths </a:t>
            </a:r>
          </a:p>
          <a:p>
            <a:r>
              <a:rPr lang="en-GB" sz="2000">
                <a:latin typeface="Twinkl Precursive"/>
              </a:rPr>
              <a:t>1:15pm- Continuous provision/Maths activity</a:t>
            </a:r>
            <a:endParaRPr lang="en-GB" sz="2000" dirty="0">
              <a:latin typeface="Twinkl Precursive"/>
            </a:endParaRPr>
          </a:p>
          <a:p>
            <a:r>
              <a:rPr lang="en-GB" sz="2000">
                <a:latin typeface="Twinkl Precursive"/>
              </a:rPr>
              <a:t>2.30pm – Topic</a:t>
            </a:r>
            <a:endParaRPr lang="en-GB" sz="2000" dirty="0">
              <a:latin typeface="Twinkl Precursive"/>
            </a:endParaRPr>
          </a:p>
          <a:p>
            <a:r>
              <a:rPr lang="en-GB" sz="2000">
                <a:latin typeface="Twinkl Precursive"/>
              </a:rPr>
              <a:t>2:55pm- Ready for home</a:t>
            </a:r>
            <a:endParaRPr lang="en-GB" sz="2000" dirty="0">
              <a:latin typeface="Twinkl Precursive"/>
            </a:endParaRPr>
          </a:p>
          <a:p>
            <a:r>
              <a:rPr lang="en-GB" sz="2000" dirty="0">
                <a:latin typeface="Twinkl Precursive"/>
              </a:rPr>
              <a:t>3.15pm – Home time!</a:t>
            </a:r>
          </a:p>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Tree>
    <p:extLst>
      <p:ext uri="{BB962C8B-B14F-4D97-AF65-F5344CB8AC3E}">
        <p14:creationId xmlns:p14="http://schemas.microsoft.com/office/powerpoint/2010/main" val="2576468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46A91-08A7-4A2E-8AC5-E39E0F3DC5BC}"/>
              </a:ext>
            </a:extLst>
          </p:cNvPr>
          <p:cNvSpPr>
            <a:spLocks noGrp="1"/>
          </p:cNvSpPr>
          <p:nvPr>
            <p:ph type="title"/>
          </p:nvPr>
        </p:nvSpPr>
        <p:spPr/>
        <p:txBody>
          <a:bodyPr/>
          <a:lstStyle/>
          <a:p>
            <a:endParaRPr lang="en-GB" dirty="0"/>
          </a:p>
        </p:txBody>
      </p:sp>
      <p:pic>
        <p:nvPicPr>
          <p:cNvPr id="5" name="Picture 4">
            <a:extLst>
              <a:ext uri="{FF2B5EF4-FFF2-40B4-BE49-F238E27FC236}">
                <a16:creationId xmlns:a16="http://schemas.microsoft.com/office/drawing/2014/main" id="{6F09986F-0D57-44E0-B0A4-A3709DA3325E}"/>
              </a:ext>
            </a:extLst>
          </p:cNvPr>
          <p:cNvPicPr>
            <a:picLocks noChangeAspect="1"/>
          </p:cNvPicPr>
          <p:nvPr/>
        </p:nvPicPr>
        <p:blipFill>
          <a:blip r:embed="rId2"/>
          <a:stretch>
            <a:fillRect/>
          </a:stretch>
        </p:blipFill>
        <p:spPr>
          <a:xfrm>
            <a:off x="1559858" y="225459"/>
            <a:ext cx="5831145" cy="6153646"/>
          </a:xfrm>
          <a:prstGeom prst="rect">
            <a:avLst/>
          </a:prstGeom>
        </p:spPr>
      </p:pic>
    </p:spTree>
    <p:extLst>
      <p:ext uri="{BB962C8B-B14F-4D97-AF65-F5344CB8AC3E}">
        <p14:creationId xmlns:p14="http://schemas.microsoft.com/office/powerpoint/2010/main" val="661582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220075" cy="994306"/>
          </a:xfrm>
        </p:spPr>
        <p:txBody>
          <a:bodyPr/>
          <a:lstStyle/>
          <a:p>
            <a:r>
              <a:rPr lang="en-GB" sz="3600" u="sng" dirty="0">
                <a:latin typeface="Twinkl Precursive" panose="02000000000000000000" pitchFamily="2" charset="0"/>
              </a:rPr>
              <a:t>Curriculum </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
        <p:nvSpPr>
          <p:cNvPr id="5" name="TextBox 4"/>
          <p:cNvSpPr txBox="1"/>
          <p:nvPr/>
        </p:nvSpPr>
        <p:spPr>
          <a:xfrm>
            <a:off x="539751" y="1085179"/>
            <a:ext cx="7848600" cy="3693319"/>
          </a:xfrm>
          <a:prstGeom prst="rect">
            <a:avLst/>
          </a:prstGeom>
          <a:noFill/>
        </p:spPr>
        <p:txBody>
          <a:bodyPr wrap="square" rtlCol="0">
            <a:spAutoFit/>
          </a:bodyPr>
          <a:lstStyle/>
          <a:p>
            <a:pPr>
              <a:buFont typeface="Arial" pitchFamily="34" charset="0"/>
              <a:buChar char="•"/>
            </a:pPr>
            <a:r>
              <a:rPr lang="en-GB" b="1">
                <a:solidFill>
                  <a:srgbClr val="0070C0"/>
                </a:solidFill>
                <a:latin typeface="Arial Unicode MS" pitchFamily="34" charset="-128"/>
                <a:ea typeface="Arial Unicode MS" pitchFamily="34" charset="-128"/>
                <a:cs typeface="Arial Unicode MS" pitchFamily="34" charset="-128"/>
              </a:rPr>
              <a:t>Personal Social and Emotional Development (PSED) </a:t>
            </a:r>
          </a:p>
          <a:p>
            <a:pPr>
              <a:buFont typeface="Arial" pitchFamily="34" charset="0"/>
              <a:buChar char="•"/>
            </a:pPr>
            <a:r>
              <a:rPr lang="en-GB" b="1">
                <a:solidFill>
                  <a:srgbClr val="0070C0"/>
                </a:solidFill>
                <a:latin typeface="Arial Unicode MS" pitchFamily="34" charset="-128"/>
                <a:ea typeface="Arial Unicode MS" pitchFamily="34" charset="-128"/>
                <a:cs typeface="Arial Unicode MS" pitchFamily="34" charset="-128"/>
              </a:rPr>
              <a:t> Communication and Language (C&amp;L) </a:t>
            </a:r>
          </a:p>
          <a:p>
            <a:pPr>
              <a:buFont typeface="Arial" pitchFamily="34" charset="0"/>
              <a:buChar char="•"/>
            </a:pPr>
            <a:r>
              <a:rPr lang="en-GB" b="1">
                <a:solidFill>
                  <a:srgbClr val="0070C0"/>
                </a:solidFill>
                <a:latin typeface="Arial Unicode MS" pitchFamily="34" charset="-128"/>
                <a:ea typeface="Arial Unicode MS" pitchFamily="34" charset="-128"/>
                <a:cs typeface="Arial Unicode MS" pitchFamily="34" charset="-128"/>
              </a:rPr>
              <a:t> Physical Development (PD)</a:t>
            </a:r>
          </a:p>
          <a:p>
            <a:pPr>
              <a:buFont typeface="Arial" pitchFamily="34" charset="0"/>
              <a:buChar char="•"/>
            </a:pPr>
            <a:endParaRPr lang="en-GB" b="1">
              <a:solidFill>
                <a:srgbClr val="0070C0"/>
              </a:solidFill>
              <a:latin typeface="Arial Unicode MS" pitchFamily="34" charset="-128"/>
              <a:ea typeface="Arial Unicode MS" pitchFamily="34" charset="-128"/>
              <a:cs typeface="Arial Unicode MS" pitchFamily="34" charset="-128"/>
            </a:endParaRPr>
          </a:p>
          <a:p>
            <a:r>
              <a:rPr lang="en-GB"/>
              <a:t>The first three are prime areas. These are very important because they lay the foundations for children’s success in all other areas of learning.  Children need a good foundation in these prime areas before they can even access the specific areas.  </a:t>
            </a:r>
            <a:endParaRPr lang="en-GB" b="1">
              <a:solidFill>
                <a:srgbClr val="0070C0"/>
              </a:solidFill>
              <a:latin typeface="Arial Unicode MS" pitchFamily="34" charset="-128"/>
              <a:ea typeface="Arial Unicode MS" pitchFamily="34" charset="-128"/>
              <a:cs typeface="Arial Unicode MS" pitchFamily="34" charset="-128"/>
            </a:endParaRPr>
          </a:p>
          <a:p>
            <a:endParaRPr lang="en-GB" b="1">
              <a:solidFill>
                <a:srgbClr val="0070C0"/>
              </a:solidFill>
              <a:latin typeface="Arial Unicode MS" pitchFamily="34" charset="-128"/>
              <a:ea typeface="Arial Unicode MS" pitchFamily="34" charset="-128"/>
              <a:cs typeface="Arial Unicode MS" pitchFamily="34" charset="-128"/>
            </a:endParaRPr>
          </a:p>
          <a:p>
            <a:pPr>
              <a:buFont typeface="Arial" pitchFamily="34" charset="0"/>
              <a:buChar char="•"/>
            </a:pPr>
            <a:r>
              <a:rPr lang="en-GB">
                <a:solidFill>
                  <a:srgbClr val="00B0F0"/>
                </a:solidFill>
                <a:latin typeface="Arial Unicode MS" pitchFamily="34" charset="-128"/>
                <a:ea typeface="Arial Unicode MS" pitchFamily="34" charset="-128"/>
                <a:cs typeface="Arial Unicode MS" pitchFamily="34" charset="-128"/>
              </a:rPr>
              <a:t> Literacy (L)</a:t>
            </a:r>
          </a:p>
          <a:p>
            <a:pPr>
              <a:buFont typeface="Arial" pitchFamily="34" charset="0"/>
              <a:buChar char="•"/>
            </a:pPr>
            <a:r>
              <a:rPr lang="en-GB">
                <a:solidFill>
                  <a:srgbClr val="00B0F0"/>
                </a:solidFill>
                <a:latin typeface="Arial Unicode MS" pitchFamily="34" charset="-128"/>
                <a:ea typeface="Arial Unicode MS" pitchFamily="34" charset="-128"/>
                <a:cs typeface="Arial Unicode MS" pitchFamily="34" charset="-128"/>
              </a:rPr>
              <a:t> Mathematics (M)</a:t>
            </a:r>
          </a:p>
          <a:p>
            <a:pPr>
              <a:buFont typeface="Arial" pitchFamily="34" charset="0"/>
              <a:buChar char="•"/>
            </a:pPr>
            <a:r>
              <a:rPr lang="en-GB">
                <a:solidFill>
                  <a:srgbClr val="00B0F0"/>
                </a:solidFill>
                <a:latin typeface="Arial Unicode MS" pitchFamily="34" charset="-128"/>
                <a:ea typeface="Arial Unicode MS" pitchFamily="34" charset="-128"/>
                <a:cs typeface="Arial Unicode MS" pitchFamily="34" charset="-128"/>
              </a:rPr>
              <a:t> Understanding the World (UW)</a:t>
            </a:r>
          </a:p>
          <a:p>
            <a:pPr>
              <a:buFont typeface="Arial" pitchFamily="34" charset="0"/>
              <a:buChar char="•"/>
            </a:pPr>
            <a:r>
              <a:rPr lang="en-GB">
                <a:solidFill>
                  <a:srgbClr val="00B0F0"/>
                </a:solidFill>
                <a:latin typeface="Arial Unicode MS" pitchFamily="34" charset="-128"/>
                <a:ea typeface="Arial Unicode MS" pitchFamily="34" charset="-128"/>
                <a:cs typeface="Arial Unicode MS" pitchFamily="34" charset="-128"/>
              </a:rPr>
              <a:t> Expressive Arts and Design (EAD)</a:t>
            </a:r>
            <a:endParaRPr lang="en-GB" dirty="0">
              <a:solidFill>
                <a:srgbClr val="00B0F0"/>
              </a:solidFill>
              <a:latin typeface="Arial Unicode MS" pitchFamily="34" charset="-128"/>
              <a:ea typeface="Arial Unicode MS" pitchFamily="34" charset="-128"/>
              <a:cs typeface="Arial Unicode MS" pitchFamily="34" charset="-128"/>
            </a:endParaRPr>
          </a:p>
        </p:txBody>
      </p:sp>
      <p:sp>
        <p:nvSpPr>
          <p:cNvPr id="2" name="TextBox 1"/>
          <p:cNvSpPr txBox="1"/>
          <p:nvPr/>
        </p:nvSpPr>
        <p:spPr>
          <a:xfrm>
            <a:off x="725713" y="5065486"/>
            <a:ext cx="7445830" cy="923330"/>
          </a:xfrm>
          <a:prstGeom prst="rect">
            <a:avLst/>
          </a:prstGeom>
          <a:noFill/>
        </p:spPr>
        <p:txBody>
          <a:bodyPr wrap="square" lIns="91440" tIns="45720" rIns="91440" bIns="45720" rtlCol="0" anchor="t">
            <a:spAutoFit/>
          </a:bodyPr>
          <a:lstStyle/>
          <a:p>
            <a:r>
              <a:rPr lang="en-GB" dirty="0"/>
              <a:t>Share: </a:t>
            </a:r>
          </a:p>
          <a:p>
            <a:r>
              <a:rPr lang="en-GB" dirty="0"/>
              <a:t>Curriculum on a page- website</a:t>
            </a:r>
          </a:p>
          <a:p>
            <a:endParaRPr lang="en-GB" dirty="0"/>
          </a:p>
        </p:txBody>
      </p:sp>
    </p:spTree>
    <p:extLst>
      <p:ext uri="{BB962C8B-B14F-4D97-AF65-F5344CB8AC3E}">
        <p14:creationId xmlns:p14="http://schemas.microsoft.com/office/powerpoint/2010/main" val="1379627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1B3F2-247F-4C0B-8570-662E3DAE2569}"/>
              </a:ext>
            </a:extLst>
          </p:cNvPr>
          <p:cNvSpPr>
            <a:spLocks noGrp="1"/>
          </p:cNvSpPr>
          <p:nvPr>
            <p:ph type="title"/>
          </p:nvPr>
        </p:nvSpPr>
        <p:spPr/>
        <p:txBody>
          <a:bodyPr/>
          <a:lstStyle/>
          <a:p>
            <a:r>
              <a:rPr lang="en-GB" dirty="0"/>
              <a:t>Curriculum</a:t>
            </a:r>
          </a:p>
        </p:txBody>
      </p:sp>
      <p:sp>
        <p:nvSpPr>
          <p:cNvPr id="3" name="TextBox 2">
            <a:extLst>
              <a:ext uri="{FF2B5EF4-FFF2-40B4-BE49-F238E27FC236}">
                <a16:creationId xmlns:a16="http://schemas.microsoft.com/office/drawing/2014/main" id="{0FF549AB-7016-4DC8-9F17-DAC858B508F1}"/>
              </a:ext>
            </a:extLst>
          </p:cNvPr>
          <p:cNvSpPr txBox="1"/>
          <p:nvPr/>
        </p:nvSpPr>
        <p:spPr>
          <a:xfrm>
            <a:off x="618565" y="1473201"/>
            <a:ext cx="7897906" cy="4247317"/>
          </a:xfrm>
          <a:prstGeom prst="rect">
            <a:avLst/>
          </a:prstGeom>
          <a:noFill/>
        </p:spPr>
        <p:txBody>
          <a:bodyPr wrap="square" rtlCol="0">
            <a:spAutoFit/>
          </a:bodyPr>
          <a:lstStyle/>
          <a:p>
            <a:r>
              <a:rPr lang="en-GB" dirty="0"/>
              <a:t>PSED- Each week we have  SCARF lesson on our termly topic, these usually consist of circle time discussions. </a:t>
            </a:r>
          </a:p>
          <a:p>
            <a:r>
              <a:rPr lang="en-GB" dirty="0"/>
              <a:t>MATHS- We use mastering number, daily interactive sessions to build mathematical foundations.</a:t>
            </a:r>
          </a:p>
          <a:p>
            <a:r>
              <a:rPr lang="en-GB" dirty="0"/>
              <a:t>UTW- We have weekly science lessons on our termly topic, with exciting interactive experiments.</a:t>
            </a:r>
          </a:p>
          <a:p>
            <a:r>
              <a:rPr lang="en-GB" dirty="0"/>
              <a:t>EAD- Art resources are readily available for the children to explore and we also have a weekly project we complete as a class.</a:t>
            </a:r>
          </a:p>
          <a:p>
            <a:r>
              <a:rPr lang="en-GB" dirty="0"/>
              <a:t>PE- We have weekly lessons, building on skills in our different termly topics. </a:t>
            </a:r>
          </a:p>
          <a:p>
            <a:r>
              <a:rPr lang="en-GB" dirty="0"/>
              <a:t>LITERACY- Each week we have a set text, which we explore and complete a range of writing tasks.</a:t>
            </a:r>
          </a:p>
          <a:p>
            <a:r>
              <a:rPr lang="en-GB" dirty="0"/>
              <a:t>MUSIC- We have a weekly lesson, listening to different styles of music and exploring different sounds and instruments. </a:t>
            </a:r>
          </a:p>
          <a:p>
            <a:endParaRPr lang="en-GB" dirty="0"/>
          </a:p>
        </p:txBody>
      </p:sp>
    </p:spTree>
    <p:extLst>
      <p:ext uri="{BB962C8B-B14F-4D97-AF65-F5344CB8AC3E}">
        <p14:creationId xmlns:p14="http://schemas.microsoft.com/office/powerpoint/2010/main" val="2046242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551863" cy="994306"/>
          </a:xfrm>
        </p:spPr>
        <p:txBody>
          <a:bodyPr/>
          <a:lstStyle/>
          <a:p>
            <a:r>
              <a:rPr lang="en-GB" sz="3600" u="sng" dirty="0">
                <a:latin typeface="Twinkl Precursive" panose="02000000000000000000" pitchFamily="2" charset="0"/>
              </a:rPr>
              <a:t>Phonics and Reading</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
        <p:nvSpPr>
          <p:cNvPr id="8" name="TextBox 7"/>
          <p:cNvSpPr txBox="1"/>
          <p:nvPr/>
        </p:nvSpPr>
        <p:spPr>
          <a:xfrm>
            <a:off x="827314" y="861855"/>
            <a:ext cx="7561036" cy="5940088"/>
          </a:xfrm>
          <a:prstGeom prst="rect">
            <a:avLst/>
          </a:prstGeom>
          <a:noFill/>
        </p:spPr>
        <p:txBody>
          <a:bodyPr wrap="square" lIns="91440" tIns="45720" rIns="91440" bIns="45720" rtlCol="0" anchor="t">
            <a:spAutoFit/>
          </a:bodyPr>
          <a:lstStyle/>
          <a:p>
            <a:endParaRPr lang="en-GB" sz="2000" dirty="0">
              <a:latin typeface="Twinkl Precursive" panose="02000000000000000000" pitchFamily="2" charset="0"/>
            </a:endParaRPr>
          </a:p>
          <a:p>
            <a:r>
              <a:rPr lang="en-GB" sz="2000" dirty="0">
                <a:latin typeface="Twinkl Precursive" panose="02000000000000000000" pitchFamily="2" charset="0"/>
              </a:rPr>
              <a:t>Phonics sessions take place </a:t>
            </a:r>
          </a:p>
          <a:p>
            <a:r>
              <a:rPr lang="en-GB" sz="2000" dirty="0">
                <a:latin typeface="Twinkl Precursive" panose="02000000000000000000" pitchFamily="2" charset="0"/>
              </a:rPr>
              <a:t>daily from 9am in streamed </a:t>
            </a:r>
          </a:p>
          <a:p>
            <a:r>
              <a:rPr lang="en-GB" sz="2000" dirty="0">
                <a:latin typeface="Twinkl Precursive" panose="02000000000000000000" pitchFamily="2" charset="0"/>
              </a:rPr>
              <a:t>groups.</a:t>
            </a:r>
          </a:p>
          <a:p>
            <a:endParaRPr lang="en-GB" sz="2000" dirty="0">
              <a:latin typeface="Twinkl Precursive" panose="02000000000000000000" pitchFamily="2" charset="0"/>
            </a:endParaRPr>
          </a:p>
          <a:p>
            <a:r>
              <a:rPr lang="en-GB" sz="2000" dirty="0">
                <a:latin typeface="Twinkl Precursive" panose="02000000000000000000" pitchFamily="2" charset="0"/>
              </a:rPr>
              <a:t>Your child’s reading books will link directly to their learning in Phonics.</a:t>
            </a:r>
          </a:p>
          <a:p>
            <a:endParaRPr lang="en-GB" sz="2000" dirty="0">
              <a:latin typeface="Twinkl Precursive" panose="02000000000000000000" pitchFamily="2" charset="0"/>
            </a:endParaRPr>
          </a:p>
          <a:p>
            <a:r>
              <a:rPr lang="en-GB" sz="2000" dirty="0">
                <a:latin typeface="Twinkl Precursive" panose="02000000000000000000" pitchFamily="2" charset="0"/>
              </a:rPr>
              <a:t>All children will have a tricky word bookmark in their reading books of words they need to learn how to read and spell.</a:t>
            </a:r>
          </a:p>
          <a:p>
            <a:endParaRPr lang="en-GB" sz="2000" dirty="0">
              <a:latin typeface="Twinkl Precursive" panose="02000000000000000000" pitchFamily="2" charset="0"/>
            </a:endParaRPr>
          </a:p>
          <a:p>
            <a:r>
              <a:rPr lang="en-GB" sz="2000" dirty="0">
                <a:latin typeface="Twinkl Precursive"/>
              </a:rPr>
              <a:t>Each term, parents will receive a phonics newsletter that explains the sounds their child is covering this term in order to practice at home. </a:t>
            </a:r>
            <a:endParaRPr lang="en-GB" sz="2000" dirty="0">
              <a:latin typeface="Twinkl Precursive" panose="02000000000000000000" pitchFamily="2" charset="0"/>
            </a:endParaRPr>
          </a:p>
          <a:p>
            <a:endParaRPr lang="en-GB" sz="2000" dirty="0">
              <a:latin typeface="Twinkl Precursive" panose="02000000000000000000" pitchFamily="2" charset="0"/>
            </a:endParaRPr>
          </a:p>
          <a:p>
            <a:endParaRPr lang="en-GB" sz="2000" dirty="0">
              <a:latin typeface="Twinkl Precursive" panose="02000000000000000000" pitchFamily="2" charset="0"/>
            </a:endParaRPr>
          </a:p>
          <a:p>
            <a:endParaRPr lang="en-GB" sz="2000" dirty="0">
              <a:latin typeface="Twinkl Precursive" panose="02000000000000000000" pitchFamily="2" charset="0"/>
            </a:endParaRPr>
          </a:p>
        </p:txBody>
      </p:sp>
      <p:pic>
        <p:nvPicPr>
          <p:cNvPr id="5" name="Picture 4"/>
          <p:cNvPicPr>
            <a:picLocks noChangeAspect="1"/>
          </p:cNvPicPr>
          <p:nvPr/>
        </p:nvPicPr>
        <p:blipFill>
          <a:blip r:embed="rId3"/>
          <a:stretch>
            <a:fillRect/>
          </a:stretch>
        </p:blipFill>
        <p:spPr>
          <a:xfrm>
            <a:off x="5861399" y="850812"/>
            <a:ext cx="2666310" cy="1505778"/>
          </a:xfrm>
          <a:prstGeom prst="rect">
            <a:avLst/>
          </a:prstGeom>
        </p:spPr>
      </p:pic>
    </p:spTree>
    <p:extLst>
      <p:ext uri="{BB962C8B-B14F-4D97-AF65-F5344CB8AC3E}">
        <p14:creationId xmlns:p14="http://schemas.microsoft.com/office/powerpoint/2010/main" val="2021517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551863" cy="994306"/>
          </a:xfrm>
        </p:spPr>
        <p:txBody>
          <a:bodyPr/>
          <a:lstStyle/>
          <a:p>
            <a:r>
              <a:rPr lang="en-GB" sz="3600" u="sng" dirty="0">
                <a:latin typeface="Twinkl Precursive" panose="02000000000000000000" pitchFamily="2" charset="0"/>
              </a:rPr>
              <a:t>Phonics and Reading</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
        <p:nvSpPr>
          <p:cNvPr id="8" name="TextBox 7"/>
          <p:cNvSpPr txBox="1"/>
          <p:nvPr/>
        </p:nvSpPr>
        <p:spPr>
          <a:xfrm>
            <a:off x="827314" y="861855"/>
            <a:ext cx="7561036" cy="6247864"/>
          </a:xfrm>
          <a:prstGeom prst="rect">
            <a:avLst/>
          </a:prstGeom>
          <a:noFill/>
        </p:spPr>
        <p:txBody>
          <a:bodyPr wrap="square" rtlCol="0">
            <a:spAutoFit/>
          </a:bodyPr>
          <a:lstStyle/>
          <a:p>
            <a:endParaRPr lang="en-GB" sz="2000" dirty="0">
              <a:latin typeface="Twinkl Precursive" panose="02000000000000000000" pitchFamily="2" charset="0"/>
            </a:endParaRPr>
          </a:p>
          <a:p>
            <a:r>
              <a:rPr lang="en-GB" sz="2000" dirty="0">
                <a:latin typeface="Twinkl Precursive" panose="02000000000000000000" pitchFamily="2" charset="0"/>
              </a:rPr>
              <a:t>Phonics and reading are central to our learning in Reception. </a:t>
            </a:r>
          </a:p>
          <a:p>
            <a:endParaRPr lang="en-GB" sz="2000" dirty="0">
              <a:latin typeface="Twinkl Precursive" panose="02000000000000000000" pitchFamily="2" charset="0"/>
            </a:endParaRPr>
          </a:p>
          <a:p>
            <a:r>
              <a:rPr lang="en-GB" sz="2000" dirty="0">
                <a:latin typeface="Twinkl Precursive" panose="02000000000000000000" pitchFamily="2" charset="0"/>
              </a:rPr>
              <a:t>Please support your child in reading at home 4 times each week.</a:t>
            </a:r>
          </a:p>
          <a:p>
            <a:endParaRPr lang="en-GB" sz="2000" dirty="0">
              <a:latin typeface="Twinkl Precursive" panose="02000000000000000000" pitchFamily="2" charset="0"/>
            </a:endParaRPr>
          </a:p>
          <a:p>
            <a:r>
              <a:rPr lang="en-GB" sz="2000" dirty="0">
                <a:latin typeface="Twinkl Precursive" panose="02000000000000000000" pitchFamily="2" charset="0"/>
              </a:rPr>
              <a:t>Encourage your child to read widely and for pleasure. </a:t>
            </a:r>
          </a:p>
          <a:p>
            <a:endParaRPr lang="en-GB" sz="2000" dirty="0">
              <a:latin typeface="Twinkl Precursive" panose="02000000000000000000" pitchFamily="2" charset="0"/>
            </a:endParaRPr>
          </a:p>
          <a:p>
            <a:pPr algn="ctr"/>
            <a:r>
              <a:rPr lang="en-GB" sz="2000" b="1" u="sng" dirty="0">
                <a:latin typeface="Twinkl Precursive" panose="02000000000000000000" pitchFamily="2" charset="0"/>
              </a:rPr>
              <a:t>* Top Tips*</a:t>
            </a:r>
          </a:p>
          <a:p>
            <a:r>
              <a:rPr lang="en-GB" sz="2000" dirty="0">
                <a:latin typeface="Twinkl Precursive" panose="02000000000000000000" pitchFamily="2" charset="0"/>
              </a:rPr>
              <a:t>Read anything and everything!</a:t>
            </a:r>
          </a:p>
          <a:p>
            <a:r>
              <a:rPr lang="en-GB" sz="2000" dirty="0">
                <a:latin typeface="Twinkl Precursive" panose="02000000000000000000" pitchFamily="2" charset="0"/>
              </a:rPr>
              <a:t>Read out loud to them.  </a:t>
            </a:r>
          </a:p>
          <a:p>
            <a:r>
              <a:rPr lang="en-GB" sz="2000" dirty="0">
                <a:latin typeface="Twinkl Precursive" panose="02000000000000000000" pitchFamily="2" charset="0"/>
              </a:rPr>
              <a:t>Let them read out loud to you.       </a:t>
            </a:r>
          </a:p>
          <a:p>
            <a:r>
              <a:rPr lang="en-GB" sz="2000" dirty="0">
                <a:latin typeface="Twinkl Precursive" panose="02000000000000000000" pitchFamily="2" charset="0"/>
              </a:rPr>
              <a:t>Read a range of books from different authors and genres.</a:t>
            </a:r>
          </a:p>
          <a:p>
            <a:r>
              <a:rPr lang="en-GB" sz="2000" dirty="0">
                <a:latin typeface="Twinkl Precursive" panose="02000000000000000000" pitchFamily="2" charset="0"/>
              </a:rPr>
              <a:t>Let them see you read. </a:t>
            </a:r>
          </a:p>
          <a:p>
            <a:r>
              <a:rPr lang="en-GB" sz="2000" dirty="0">
                <a:latin typeface="Twinkl Precursive" panose="02000000000000000000" pitchFamily="2" charset="0"/>
              </a:rPr>
              <a:t>Help them to foster a love for reading.</a:t>
            </a:r>
          </a:p>
          <a:p>
            <a:endParaRPr lang="en-GB" sz="2000" dirty="0">
              <a:latin typeface="Twinkl Precursive" panose="02000000000000000000" pitchFamily="2" charset="0"/>
            </a:endParaRPr>
          </a:p>
          <a:p>
            <a:endParaRPr lang="en-GB" sz="2000" dirty="0">
              <a:latin typeface="Twinkl Precursive" panose="02000000000000000000" pitchFamily="2" charset="0"/>
            </a:endParaRPr>
          </a:p>
        </p:txBody>
      </p:sp>
      <p:pic>
        <p:nvPicPr>
          <p:cNvPr id="2" name="Picture 1"/>
          <p:cNvPicPr>
            <a:picLocks noChangeAspect="1"/>
          </p:cNvPicPr>
          <p:nvPr/>
        </p:nvPicPr>
        <p:blipFill>
          <a:blip r:embed="rId3"/>
          <a:stretch>
            <a:fillRect/>
          </a:stretch>
        </p:blipFill>
        <p:spPr>
          <a:xfrm>
            <a:off x="6423932" y="3535056"/>
            <a:ext cx="1399268" cy="1534285"/>
          </a:xfrm>
          <a:prstGeom prst="rect">
            <a:avLst/>
          </a:prstGeom>
        </p:spPr>
      </p:pic>
    </p:spTree>
    <p:extLst>
      <p:ext uri="{BB962C8B-B14F-4D97-AF65-F5344CB8AC3E}">
        <p14:creationId xmlns:p14="http://schemas.microsoft.com/office/powerpoint/2010/main" val="2874721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624E1-D667-40EB-B0AF-18F3BD67CCCE}"/>
              </a:ext>
            </a:extLst>
          </p:cNvPr>
          <p:cNvSpPr>
            <a:spLocks noGrp="1"/>
          </p:cNvSpPr>
          <p:nvPr>
            <p:ph type="title"/>
          </p:nvPr>
        </p:nvSpPr>
        <p:spPr/>
        <p:txBody>
          <a:bodyPr/>
          <a:lstStyle/>
          <a:p>
            <a:r>
              <a:rPr lang="en-GB" dirty="0"/>
              <a:t>Rainbow Challenges </a:t>
            </a:r>
          </a:p>
        </p:txBody>
      </p:sp>
      <p:sp>
        <p:nvSpPr>
          <p:cNvPr id="3" name="TextBox 2">
            <a:extLst>
              <a:ext uri="{FF2B5EF4-FFF2-40B4-BE49-F238E27FC236}">
                <a16:creationId xmlns:a16="http://schemas.microsoft.com/office/drawing/2014/main" id="{FE563DD3-A133-4392-9E82-22FD11602AAF}"/>
              </a:ext>
            </a:extLst>
          </p:cNvPr>
          <p:cNvSpPr txBox="1"/>
          <p:nvPr/>
        </p:nvSpPr>
        <p:spPr>
          <a:xfrm>
            <a:off x="770965" y="1473201"/>
            <a:ext cx="7619999" cy="2862322"/>
          </a:xfrm>
          <a:prstGeom prst="rect">
            <a:avLst/>
          </a:prstGeom>
          <a:noFill/>
        </p:spPr>
        <p:txBody>
          <a:bodyPr wrap="square" rtlCol="0">
            <a:spAutoFit/>
          </a:bodyPr>
          <a:lstStyle/>
          <a:p>
            <a:r>
              <a:rPr lang="en-GB" dirty="0"/>
              <a:t>In Reception, we use Rainbow challenges. Each week there will be 5 challenges. </a:t>
            </a:r>
            <a:r>
              <a:rPr lang="en-GB" dirty="0">
                <a:solidFill>
                  <a:srgbClr val="FF0000"/>
                </a:solidFill>
              </a:rPr>
              <a:t>Literacy</a:t>
            </a:r>
            <a:r>
              <a:rPr lang="en-GB" dirty="0"/>
              <a:t>, </a:t>
            </a:r>
            <a:r>
              <a:rPr lang="en-GB" dirty="0">
                <a:solidFill>
                  <a:srgbClr val="FFFF00"/>
                </a:solidFill>
              </a:rPr>
              <a:t>Maths</a:t>
            </a:r>
            <a:r>
              <a:rPr lang="en-GB" dirty="0"/>
              <a:t>, </a:t>
            </a:r>
            <a:r>
              <a:rPr lang="en-GB" dirty="0">
                <a:solidFill>
                  <a:srgbClr val="92D050"/>
                </a:solidFill>
              </a:rPr>
              <a:t>UTW/PSED</a:t>
            </a:r>
            <a:r>
              <a:rPr lang="en-GB" dirty="0"/>
              <a:t>, </a:t>
            </a:r>
            <a:r>
              <a:rPr lang="en-GB" dirty="0">
                <a:solidFill>
                  <a:srgbClr val="4DB1E3"/>
                </a:solidFill>
              </a:rPr>
              <a:t>Fine/Gross motor </a:t>
            </a:r>
            <a:r>
              <a:rPr lang="en-GB" dirty="0"/>
              <a:t>and </a:t>
            </a:r>
            <a:r>
              <a:rPr lang="en-GB" dirty="0">
                <a:solidFill>
                  <a:schemeClr val="accent6">
                    <a:lumMod val="60000"/>
                    <a:lumOff val="40000"/>
                  </a:schemeClr>
                </a:solidFill>
              </a:rPr>
              <a:t>EAD</a:t>
            </a:r>
            <a:r>
              <a:rPr lang="en-GB" dirty="0"/>
              <a:t>. From 9:30-10:00am the children will go to specific stations in the classroom and complete one of the challenges. When they complete the task the must show a grown up and then they will receive a sticker on their chart. By the end of the month if they have completed all their challenges each week they will receive a small prize. </a:t>
            </a:r>
          </a:p>
          <a:p>
            <a:endParaRPr lang="en-GB" dirty="0"/>
          </a:p>
          <a:p>
            <a:r>
              <a:rPr lang="en-GB" dirty="0"/>
              <a:t>We use this system to encourage children to access all areas of provision and apply learning to independent tasks. </a:t>
            </a:r>
          </a:p>
        </p:txBody>
      </p:sp>
    </p:spTree>
    <p:extLst>
      <p:ext uri="{BB962C8B-B14F-4D97-AF65-F5344CB8AC3E}">
        <p14:creationId xmlns:p14="http://schemas.microsoft.com/office/powerpoint/2010/main" val="2574629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21B4D-73A2-46EF-9035-522B4406D4ED}"/>
              </a:ext>
            </a:extLst>
          </p:cNvPr>
          <p:cNvSpPr>
            <a:spLocks noGrp="1"/>
          </p:cNvSpPr>
          <p:nvPr>
            <p:ph type="title"/>
          </p:nvPr>
        </p:nvSpPr>
        <p:spPr/>
        <p:txBody>
          <a:bodyPr/>
          <a:lstStyle/>
          <a:p>
            <a:r>
              <a:rPr lang="en-GB" dirty="0"/>
              <a:t>Baseline </a:t>
            </a:r>
          </a:p>
        </p:txBody>
      </p:sp>
      <p:sp>
        <p:nvSpPr>
          <p:cNvPr id="3" name="TextBox 2">
            <a:extLst>
              <a:ext uri="{FF2B5EF4-FFF2-40B4-BE49-F238E27FC236}">
                <a16:creationId xmlns:a16="http://schemas.microsoft.com/office/drawing/2014/main" id="{D6709A33-1CCD-41CF-B61F-17C979D939B7}"/>
              </a:ext>
            </a:extLst>
          </p:cNvPr>
          <p:cNvSpPr txBox="1"/>
          <p:nvPr/>
        </p:nvSpPr>
        <p:spPr>
          <a:xfrm>
            <a:off x="717175" y="1371600"/>
            <a:ext cx="7727577" cy="2862322"/>
          </a:xfrm>
          <a:prstGeom prst="rect">
            <a:avLst/>
          </a:prstGeom>
          <a:noFill/>
        </p:spPr>
        <p:txBody>
          <a:bodyPr wrap="square" rtlCol="0">
            <a:spAutoFit/>
          </a:bodyPr>
          <a:lstStyle/>
          <a:p>
            <a:r>
              <a:rPr lang="en-GB" dirty="0"/>
              <a:t>The Reception Baseline. This is something all children complete when they start Reception, usually within the first few weeks.</a:t>
            </a:r>
          </a:p>
          <a:p>
            <a:r>
              <a:rPr lang="en-GB" dirty="0"/>
              <a:t>It’s a really simple, play-based assessment that helps us get a picture of what your child already knows and can do when they join us. It looks at things like communication, early reading and maths skills, as well as how they respond to different activities.</a:t>
            </a:r>
          </a:p>
          <a:p>
            <a:r>
              <a:rPr lang="en-GB" dirty="0"/>
              <a:t>Most importantly, it isn’t something your child needs to prepare for, and there’s no pass or fail. We just use it as a starting point to help us understand each child as an individual and make sure we’re supporting them in the best way possible as they begin their school journey.</a:t>
            </a:r>
          </a:p>
        </p:txBody>
      </p:sp>
    </p:spTree>
    <p:extLst>
      <p:ext uri="{BB962C8B-B14F-4D97-AF65-F5344CB8AC3E}">
        <p14:creationId xmlns:p14="http://schemas.microsoft.com/office/powerpoint/2010/main" val="658752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220075" cy="994306"/>
          </a:xfrm>
        </p:spPr>
        <p:txBody>
          <a:bodyPr/>
          <a:lstStyle/>
          <a:p>
            <a:r>
              <a:rPr lang="en-GB" sz="3600" u="sng" dirty="0">
                <a:latin typeface="Twinkl Precursive" panose="02000000000000000000" pitchFamily="2" charset="0"/>
              </a:rPr>
              <a:t>Behaviour Expectations </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pic>
        <p:nvPicPr>
          <p:cNvPr id="12" name="Picture 11">
            <a:extLst>
              <a:ext uri="{FF2B5EF4-FFF2-40B4-BE49-F238E27FC236}">
                <a16:creationId xmlns:a16="http://schemas.microsoft.com/office/drawing/2014/main" id="{718D9ECC-9ACB-49F1-A19D-8CBD6D074A7D}"/>
              </a:ext>
            </a:extLst>
          </p:cNvPr>
          <p:cNvPicPr>
            <a:picLocks noChangeAspect="1"/>
          </p:cNvPicPr>
          <p:nvPr/>
        </p:nvPicPr>
        <p:blipFill>
          <a:blip r:embed="rId3"/>
          <a:stretch>
            <a:fillRect/>
          </a:stretch>
        </p:blipFill>
        <p:spPr>
          <a:xfrm>
            <a:off x="5982897" y="1550784"/>
            <a:ext cx="2103234" cy="4248896"/>
          </a:xfrm>
          <a:prstGeom prst="rect">
            <a:avLst/>
          </a:prstGeom>
        </p:spPr>
      </p:pic>
      <p:pic>
        <p:nvPicPr>
          <p:cNvPr id="14" name="Picture 13">
            <a:extLst>
              <a:ext uri="{FF2B5EF4-FFF2-40B4-BE49-F238E27FC236}">
                <a16:creationId xmlns:a16="http://schemas.microsoft.com/office/drawing/2014/main" id="{F8309F7D-64EC-4187-A709-0E7D07AA61CF}"/>
              </a:ext>
            </a:extLst>
          </p:cNvPr>
          <p:cNvPicPr>
            <a:picLocks noChangeAspect="1"/>
          </p:cNvPicPr>
          <p:nvPr/>
        </p:nvPicPr>
        <p:blipFill>
          <a:blip r:embed="rId4"/>
          <a:stretch>
            <a:fillRect/>
          </a:stretch>
        </p:blipFill>
        <p:spPr>
          <a:xfrm>
            <a:off x="922416" y="981078"/>
            <a:ext cx="4477375" cy="2829320"/>
          </a:xfrm>
          <a:prstGeom prst="rect">
            <a:avLst/>
          </a:prstGeom>
        </p:spPr>
      </p:pic>
    </p:spTree>
    <p:extLst>
      <p:ext uri="{BB962C8B-B14F-4D97-AF65-F5344CB8AC3E}">
        <p14:creationId xmlns:p14="http://schemas.microsoft.com/office/powerpoint/2010/main" val="3960970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F59C3-5821-4E19-B82F-90659E0D3D40}"/>
              </a:ext>
            </a:extLst>
          </p:cNvPr>
          <p:cNvSpPr>
            <a:spLocks noGrp="1"/>
          </p:cNvSpPr>
          <p:nvPr>
            <p:ph type="title"/>
          </p:nvPr>
        </p:nvSpPr>
        <p:spPr/>
        <p:txBody>
          <a:bodyPr/>
          <a:lstStyle/>
          <a:p>
            <a:r>
              <a:rPr lang="en-GB" dirty="0"/>
              <a:t>Behaviour</a:t>
            </a:r>
          </a:p>
        </p:txBody>
      </p:sp>
      <p:pic>
        <p:nvPicPr>
          <p:cNvPr id="6" name="Picture 5">
            <a:extLst>
              <a:ext uri="{FF2B5EF4-FFF2-40B4-BE49-F238E27FC236}">
                <a16:creationId xmlns:a16="http://schemas.microsoft.com/office/drawing/2014/main" id="{BF5AFC82-DBC2-42D1-B6DB-A7DD550C0BB1}"/>
              </a:ext>
            </a:extLst>
          </p:cNvPr>
          <p:cNvPicPr>
            <a:picLocks noChangeAspect="1"/>
          </p:cNvPicPr>
          <p:nvPr/>
        </p:nvPicPr>
        <p:blipFill>
          <a:blip r:embed="rId2"/>
          <a:stretch>
            <a:fillRect/>
          </a:stretch>
        </p:blipFill>
        <p:spPr>
          <a:xfrm>
            <a:off x="5397703" y="3429000"/>
            <a:ext cx="3746297" cy="2460769"/>
          </a:xfrm>
          <a:prstGeom prst="rect">
            <a:avLst/>
          </a:prstGeom>
        </p:spPr>
      </p:pic>
      <p:pic>
        <p:nvPicPr>
          <p:cNvPr id="8" name="Picture 7">
            <a:extLst>
              <a:ext uri="{FF2B5EF4-FFF2-40B4-BE49-F238E27FC236}">
                <a16:creationId xmlns:a16="http://schemas.microsoft.com/office/drawing/2014/main" id="{118E1C03-F4C5-49E7-B54A-B4C159F17DD9}"/>
              </a:ext>
            </a:extLst>
          </p:cNvPr>
          <p:cNvPicPr>
            <a:picLocks noChangeAspect="1"/>
          </p:cNvPicPr>
          <p:nvPr/>
        </p:nvPicPr>
        <p:blipFill>
          <a:blip r:embed="rId3"/>
          <a:stretch>
            <a:fillRect/>
          </a:stretch>
        </p:blipFill>
        <p:spPr>
          <a:xfrm>
            <a:off x="722744" y="1473201"/>
            <a:ext cx="4525006" cy="3515216"/>
          </a:xfrm>
          <a:prstGeom prst="rect">
            <a:avLst/>
          </a:prstGeom>
        </p:spPr>
      </p:pic>
    </p:spTree>
    <p:extLst>
      <p:ext uri="{BB962C8B-B14F-4D97-AF65-F5344CB8AC3E}">
        <p14:creationId xmlns:p14="http://schemas.microsoft.com/office/powerpoint/2010/main" val="452054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220075" cy="994306"/>
          </a:xfrm>
        </p:spPr>
        <p:txBody>
          <a:bodyPr/>
          <a:lstStyle/>
          <a:p>
            <a:r>
              <a:rPr lang="en-GB" sz="3600" u="sng" dirty="0">
                <a:latin typeface="Twinkl Precursive" panose="02000000000000000000" pitchFamily="2" charset="0"/>
              </a:rPr>
              <a:t>Whole School Rewards</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
        <p:nvSpPr>
          <p:cNvPr id="10" name="TextBox 9"/>
          <p:cNvSpPr txBox="1"/>
          <p:nvPr/>
        </p:nvSpPr>
        <p:spPr>
          <a:xfrm>
            <a:off x="161945" y="1016000"/>
            <a:ext cx="9512761" cy="646331"/>
          </a:xfrm>
          <a:prstGeom prst="rect">
            <a:avLst/>
          </a:prstGeom>
          <a:noFill/>
        </p:spPr>
        <p:txBody>
          <a:bodyPr wrap="square" lIns="91440" tIns="45720" rIns="91440" bIns="45720" rtlCol="0" anchor="t">
            <a:spAutoFit/>
          </a:bodyPr>
          <a:lstStyle/>
          <a:p>
            <a:endParaRPr lang="en-GB" dirty="0">
              <a:solidFill>
                <a:srgbClr val="002060"/>
              </a:solidFill>
              <a:latin typeface="Twinkl Cursive Looped" panose="02000000000000000000" pitchFamily="2" charset="0"/>
            </a:endParaRPr>
          </a:p>
          <a:p>
            <a:endParaRPr lang="en-GB" b="1" dirty="0">
              <a:solidFill>
                <a:srgbClr val="002060"/>
              </a:solidFill>
              <a:latin typeface="Twinkl Cursive Looped" panose="02000000000000000000" pitchFamily="2" charset="0"/>
            </a:endParaRPr>
          </a:p>
        </p:txBody>
      </p:sp>
      <p:pic>
        <p:nvPicPr>
          <p:cNvPr id="3" name="Picture 2">
            <a:extLst>
              <a:ext uri="{FF2B5EF4-FFF2-40B4-BE49-F238E27FC236}">
                <a16:creationId xmlns:a16="http://schemas.microsoft.com/office/drawing/2014/main" id="{F2836413-7E8D-4B00-B231-0D1EFE66A7A0}"/>
              </a:ext>
            </a:extLst>
          </p:cNvPr>
          <p:cNvPicPr>
            <a:picLocks noChangeAspect="1"/>
          </p:cNvPicPr>
          <p:nvPr/>
        </p:nvPicPr>
        <p:blipFill>
          <a:blip r:embed="rId3"/>
          <a:stretch>
            <a:fillRect/>
          </a:stretch>
        </p:blipFill>
        <p:spPr>
          <a:xfrm>
            <a:off x="918652" y="833075"/>
            <a:ext cx="7306695" cy="5191850"/>
          </a:xfrm>
          <a:prstGeom prst="rect">
            <a:avLst/>
          </a:prstGeom>
        </p:spPr>
      </p:pic>
    </p:spTree>
    <p:extLst>
      <p:ext uri="{BB962C8B-B14F-4D97-AF65-F5344CB8AC3E}">
        <p14:creationId xmlns:p14="http://schemas.microsoft.com/office/powerpoint/2010/main" val="1491730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53963-FFCA-4CC1-8D35-D68542C182A7}"/>
              </a:ext>
            </a:extLst>
          </p:cNvPr>
          <p:cNvSpPr>
            <a:spLocks noGrp="1"/>
          </p:cNvSpPr>
          <p:nvPr>
            <p:ph type="title"/>
          </p:nvPr>
        </p:nvSpPr>
        <p:spPr/>
        <p:txBody>
          <a:bodyPr/>
          <a:lstStyle/>
          <a:p>
            <a:r>
              <a:rPr lang="en-GB" dirty="0"/>
              <a:t>Whole School Rewards</a:t>
            </a:r>
          </a:p>
        </p:txBody>
      </p:sp>
      <p:pic>
        <p:nvPicPr>
          <p:cNvPr id="4" name="Picture 3">
            <a:extLst>
              <a:ext uri="{FF2B5EF4-FFF2-40B4-BE49-F238E27FC236}">
                <a16:creationId xmlns:a16="http://schemas.microsoft.com/office/drawing/2014/main" id="{12C69DBF-24DB-4C24-B4B3-1666A0E50504}"/>
              </a:ext>
            </a:extLst>
          </p:cNvPr>
          <p:cNvPicPr>
            <a:picLocks noChangeAspect="1"/>
          </p:cNvPicPr>
          <p:nvPr/>
        </p:nvPicPr>
        <p:blipFill>
          <a:blip r:embed="rId2"/>
          <a:stretch>
            <a:fillRect/>
          </a:stretch>
        </p:blipFill>
        <p:spPr>
          <a:xfrm>
            <a:off x="980574" y="1604708"/>
            <a:ext cx="7182852" cy="3648584"/>
          </a:xfrm>
          <a:prstGeom prst="rect">
            <a:avLst/>
          </a:prstGeom>
        </p:spPr>
      </p:pic>
    </p:spTree>
    <p:extLst>
      <p:ext uri="{BB962C8B-B14F-4D97-AF65-F5344CB8AC3E}">
        <p14:creationId xmlns:p14="http://schemas.microsoft.com/office/powerpoint/2010/main" val="446605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220075" cy="994306"/>
          </a:xfrm>
        </p:spPr>
        <p:txBody>
          <a:bodyPr/>
          <a:lstStyle/>
          <a:p>
            <a:r>
              <a:rPr lang="en-GB" sz="3600" u="sng" dirty="0">
                <a:latin typeface="Twinkl Precursive" panose="02000000000000000000" pitchFamily="2" charset="0"/>
              </a:rPr>
              <a:t>Fruit, Toast and Milk</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pic>
        <p:nvPicPr>
          <p:cNvPr id="3" name="Picture 2"/>
          <p:cNvPicPr>
            <a:picLocks noChangeAspect="1"/>
          </p:cNvPicPr>
          <p:nvPr/>
        </p:nvPicPr>
        <p:blipFill>
          <a:blip r:embed="rId3"/>
          <a:stretch>
            <a:fillRect/>
          </a:stretch>
        </p:blipFill>
        <p:spPr>
          <a:xfrm>
            <a:off x="725712" y="736382"/>
            <a:ext cx="1016002" cy="1670376"/>
          </a:xfrm>
          <a:prstGeom prst="rect">
            <a:avLst/>
          </a:prstGeom>
        </p:spPr>
      </p:pic>
      <p:pic>
        <p:nvPicPr>
          <p:cNvPr id="5" name="Picture 4"/>
          <p:cNvPicPr>
            <a:picLocks noChangeAspect="1"/>
          </p:cNvPicPr>
          <p:nvPr/>
        </p:nvPicPr>
        <p:blipFill>
          <a:blip r:embed="rId4"/>
          <a:stretch>
            <a:fillRect/>
          </a:stretch>
        </p:blipFill>
        <p:spPr>
          <a:xfrm>
            <a:off x="725712" y="2679787"/>
            <a:ext cx="1466408" cy="1384289"/>
          </a:xfrm>
          <a:prstGeom prst="rect">
            <a:avLst/>
          </a:prstGeom>
        </p:spPr>
      </p:pic>
      <p:pic>
        <p:nvPicPr>
          <p:cNvPr id="6" name="Picture 5"/>
          <p:cNvPicPr>
            <a:picLocks noChangeAspect="1"/>
          </p:cNvPicPr>
          <p:nvPr/>
        </p:nvPicPr>
        <p:blipFill>
          <a:blip r:embed="rId5"/>
          <a:stretch>
            <a:fillRect/>
          </a:stretch>
        </p:blipFill>
        <p:spPr>
          <a:xfrm>
            <a:off x="725712" y="4342902"/>
            <a:ext cx="1162050" cy="1238250"/>
          </a:xfrm>
          <a:prstGeom prst="rect">
            <a:avLst/>
          </a:prstGeom>
        </p:spPr>
      </p:pic>
      <p:sp>
        <p:nvSpPr>
          <p:cNvPr id="8" name="TextBox 7"/>
          <p:cNvSpPr txBox="1"/>
          <p:nvPr/>
        </p:nvSpPr>
        <p:spPr>
          <a:xfrm>
            <a:off x="2438400" y="1134786"/>
            <a:ext cx="5949950" cy="4401205"/>
          </a:xfrm>
          <a:prstGeom prst="rect">
            <a:avLst/>
          </a:prstGeom>
          <a:noFill/>
        </p:spPr>
        <p:txBody>
          <a:bodyPr wrap="square" rtlCol="0">
            <a:spAutoFit/>
          </a:bodyPr>
          <a:lstStyle/>
          <a:p>
            <a:r>
              <a:rPr lang="en-GB" sz="2000" dirty="0">
                <a:latin typeface="Twinkl Precursive" panose="02000000000000000000" pitchFamily="2" charset="0"/>
              </a:rPr>
              <a:t>If you child wishes to have milk, payment is required via Cool Milk</a:t>
            </a:r>
            <a:r>
              <a:rPr lang="en-GB" sz="2000" dirty="0">
                <a:solidFill>
                  <a:srgbClr val="0070C0"/>
                </a:solidFill>
              </a:rPr>
              <a:t>. Milk will be free for all children until their 5</a:t>
            </a:r>
            <a:r>
              <a:rPr lang="en-GB" sz="2000" baseline="30000" dirty="0">
                <a:solidFill>
                  <a:srgbClr val="0070C0"/>
                </a:solidFill>
              </a:rPr>
              <a:t>th</a:t>
            </a:r>
            <a:r>
              <a:rPr lang="en-GB" sz="2000" dirty="0">
                <a:solidFill>
                  <a:srgbClr val="0070C0"/>
                </a:solidFill>
              </a:rPr>
              <a:t> birthday.</a:t>
            </a:r>
          </a:p>
          <a:p>
            <a:endParaRPr lang="en-GB" sz="2000" dirty="0">
              <a:latin typeface="Twinkl Precursive" panose="02000000000000000000" pitchFamily="2" charset="0"/>
            </a:endParaRPr>
          </a:p>
          <a:p>
            <a:r>
              <a:rPr lang="en-GB" sz="2000" dirty="0">
                <a:latin typeface="Twinkl Precursive" panose="02000000000000000000" pitchFamily="2" charset="0"/>
              </a:rPr>
              <a:t>Fruit is available daily and is free for the children. The selection varies each day. </a:t>
            </a:r>
          </a:p>
          <a:p>
            <a:endParaRPr lang="en-GB" sz="2000" dirty="0">
              <a:latin typeface="Twinkl Precursive" panose="02000000000000000000" pitchFamily="2" charset="0"/>
            </a:endParaRPr>
          </a:p>
          <a:p>
            <a:r>
              <a:rPr lang="en-GB" sz="2000" dirty="0">
                <a:latin typeface="Twinkl Precursive" panose="02000000000000000000" pitchFamily="2" charset="0"/>
              </a:rPr>
              <a:t>Toast is available to have at 10am. If your child wishes to have toast, a payment can be made via school spider. </a:t>
            </a:r>
          </a:p>
          <a:p>
            <a:endParaRPr lang="en-GB" sz="2000" dirty="0">
              <a:latin typeface="Twinkl Precursive" panose="02000000000000000000" pitchFamily="2" charset="0"/>
            </a:endParaRPr>
          </a:p>
        </p:txBody>
      </p:sp>
    </p:spTree>
    <p:extLst>
      <p:ext uri="{BB962C8B-B14F-4D97-AF65-F5344CB8AC3E}">
        <p14:creationId xmlns:p14="http://schemas.microsoft.com/office/powerpoint/2010/main" val="997092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551863" cy="994306"/>
          </a:xfrm>
        </p:spPr>
        <p:txBody>
          <a:bodyPr/>
          <a:lstStyle/>
          <a:p>
            <a:r>
              <a:rPr lang="en-GB" sz="3600" u="sng" dirty="0">
                <a:latin typeface="Twinkl Precursive" panose="02000000000000000000" pitchFamily="2" charset="0"/>
              </a:rPr>
              <a:t>Lunchtimes and Playtimes</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
        <p:nvSpPr>
          <p:cNvPr id="8" name="TextBox 7"/>
          <p:cNvSpPr txBox="1"/>
          <p:nvPr/>
        </p:nvSpPr>
        <p:spPr>
          <a:xfrm>
            <a:off x="827314" y="1134786"/>
            <a:ext cx="7561036" cy="2554545"/>
          </a:xfrm>
          <a:prstGeom prst="rect">
            <a:avLst/>
          </a:prstGeom>
          <a:noFill/>
        </p:spPr>
        <p:txBody>
          <a:bodyPr wrap="square" lIns="91440" tIns="45720" rIns="91440" bIns="45720" rtlCol="0" anchor="t">
            <a:spAutoFit/>
          </a:bodyPr>
          <a:lstStyle/>
          <a:p>
            <a:r>
              <a:rPr lang="en-GB" sz="2000" dirty="0">
                <a:latin typeface="Twinkl Precursive" panose="02000000000000000000" pitchFamily="2" charset="0"/>
              </a:rPr>
              <a:t>Reception will play in the Nursery outdoor area during lunchtimes. They are allowed to use the scooters, the outdoor play equipment and the gym equipment. </a:t>
            </a:r>
          </a:p>
          <a:p>
            <a:endParaRPr lang="en-GB" sz="2000" dirty="0">
              <a:latin typeface="Twinkl Precursive" panose="02000000000000000000" pitchFamily="2" charset="0"/>
            </a:endParaRPr>
          </a:p>
          <a:p>
            <a:r>
              <a:rPr lang="en-GB" sz="2000" dirty="0">
                <a:latin typeface="Twinkl Precursive"/>
              </a:rPr>
              <a:t>Throughout the day, children have access to the Reception garden as we encourage free flow play during continuous provision. </a:t>
            </a:r>
            <a:endParaRPr lang="en-GB" sz="2000" dirty="0">
              <a:latin typeface="Twinkl Precursive" panose="02000000000000000000" pitchFamily="2" charset="0"/>
            </a:endParaRPr>
          </a:p>
        </p:txBody>
      </p:sp>
    </p:spTree>
    <p:extLst>
      <p:ext uri="{BB962C8B-B14F-4D97-AF65-F5344CB8AC3E}">
        <p14:creationId xmlns:p14="http://schemas.microsoft.com/office/powerpoint/2010/main" val="1600402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551863" cy="994306"/>
          </a:xfrm>
        </p:spPr>
        <p:txBody>
          <a:bodyPr/>
          <a:lstStyle/>
          <a:p>
            <a:r>
              <a:rPr lang="en-GB" sz="3600" u="sng" dirty="0">
                <a:latin typeface="Twinkl Precursive" panose="02000000000000000000" pitchFamily="2" charset="0"/>
              </a:rPr>
              <a:t>Lunchtime</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
        <p:nvSpPr>
          <p:cNvPr id="8" name="TextBox 7"/>
          <p:cNvSpPr txBox="1"/>
          <p:nvPr/>
        </p:nvSpPr>
        <p:spPr>
          <a:xfrm>
            <a:off x="827314" y="861855"/>
            <a:ext cx="7561036" cy="5324535"/>
          </a:xfrm>
          <a:prstGeom prst="rect">
            <a:avLst/>
          </a:prstGeom>
          <a:noFill/>
        </p:spPr>
        <p:txBody>
          <a:bodyPr wrap="square" rtlCol="0">
            <a:spAutoFit/>
          </a:bodyPr>
          <a:lstStyle/>
          <a:p>
            <a:r>
              <a:rPr lang="en-GB" sz="2000" dirty="0">
                <a:latin typeface="Twinkl Precursive" panose="02000000000000000000" pitchFamily="2" charset="0"/>
              </a:rPr>
              <a:t>Reception eat in the main hall and you can choose your child’s meals through school spider for the term.</a:t>
            </a:r>
          </a:p>
          <a:p>
            <a:endParaRPr lang="en-GB" sz="2000" dirty="0">
              <a:latin typeface="Twinkl Precursive" panose="02000000000000000000" pitchFamily="2" charset="0"/>
            </a:endParaRPr>
          </a:p>
          <a:p>
            <a:r>
              <a:rPr lang="en-GB" sz="2000" dirty="0">
                <a:latin typeface="Twinkl Precursive" panose="02000000000000000000" pitchFamily="2" charset="0"/>
              </a:rPr>
              <a:t>Menus change every term and are available on our website or from the school office. </a:t>
            </a:r>
          </a:p>
          <a:p>
            <a:endParaRPr lang="en-GB" sz="2000" dirty="0">
              <a:latin typeface="Twinkl Precursive" panose="02000000000000000000" pitchFamily="2" charset="0"/>
            </a:endParaRPr>
          </a:p>
          <a:p>
            <a:r>
              <a:rPr lang="en-GB" sz="2000" dirty="0">
                <a:latin typeface="Twinkl Precursive" panose="02000000000000000000" pitchFamily="2" charset="0"/>
              </a:rPr>
              <a:t>We are aware of all dietary requirements but please feel free to let us know of anything that you feel relevant with regards to your child’s lunch choices. </a:t>
            </a:r>
          </a:p>
          <a:p>
            <a:endParaRPr lang="en-GB" sz="2000" dirty="0">
              <a:latin typeface="Twinkl Precursive" panose="02000000000000000000" pitchFamily="2" charset="0"/>
            </a:endParaRPr>
          </a:p>
          <a:p>
            <a:endParaRPr lang="en-GB" sz="2000" dirty="0">
              <a:latin typeface="Twinkl Precursive" panose="02000000000000000000" pitchFamily="2" charset="0"/>
            </a:endParaRPr>
          </a:p>
          <a:p>
            <a:r>
              <a:rPr lang="en-GB" sz="2000" dirty="0">
                <a:latin typeface="Twinkl Precursive" panose="02000000000000000000" pitchFamily="2" charset="0"/>
              </a:rPr>
              <a:t>If your child is bringing a packed </a:t>
            </a:r>
          </a:p>
          <a:p>
            <a:r>
              <a:rPr lang="en-GB" sz="2000" dirty="0">
                <a:latin typeface="Twinkl Precursive" panose="02000000000000000000" pitchFamily="2" charset="0"/>
              </a:rPr>
              <a:t>lunch, please support us in working </a:t>
            </a:r>
          </a:p>
          <a:p>
            <a:r>
              <a:rPr lang="en-GB" sz="2000" dirty="0">
                <a:latin typeface="Twinkl Precursive" panose="02000000000000000000" pitchFamily="2" charset="0"/>
              </a:rPr>
              <a:t>towards our Healthy Schools </a:t>
            </a:r>
          </a:p>
          <a:p>
            <a:r>
              <a:rPr lang="en-GB" sz="2000" dirty="0">
                <a:latin typeface="Twinkl Precursive" panose="02000000000000000000" pitchFamily="2" charset="0"/>
              </a:rPr>
              <a:t>Award by providing a balanced lunch. </a:t>
            </a:r>
          </a:p>
        </p:txBody>
      </p:sp>
      <p:pic>
        <p:nvPicPr>
          <p:cNvPr id="2" name="Picture 1"/>
          <p:cNvPicPr>
            <a:picLocks noChangeAspect="1"/>
          </p:cNvPicPr>
          <p:nvPr/>
        </p:nvPicPr>
        <p:blipFill>
          <a:blip r:embed="rId3"/>
          <a:stretch>
            <a:fillRect/>
          </a:stretch>
        </p:blipFill>
        <p:spPr>
          <a:xfrm>
            <a:off x="7003709" y="4266232"/>
            <a:ext cx="1524000" cy="1581150"/>
          </a:xfrm>
          <a:prstGeom prst="rect">
            <a:avLst/>
          </a:prstGeom>
        </p:spPr>
      </p:pic>
    </p:spTree>
    <p:extLst>
      <p:ext uri="{BB962C8B-B14F-4D97-AF65-F5344CB8AC3E}">
        <p14:creationId xmlns:p14="http://schemas.microsoft.com/office/powerpoint/2010/main" val="2624153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2DFEB-A644-4FB6-938D-BB2B02A44A49}"/>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AD079EA8-D69A-4955-B46E-1BBF5DA30494}"/>
              </a:ext>
            </a:extLst>
          </p:cNvPr>
          <p:cNvPicPr>
            <a:picLocks noChangeAspect="1"/>
          </p:cNvPicPr>
          <p:nvPr/>
        </p:nvPicPr>
        <p:blipFill>
          <a:blip r:embed="rId2"/>
          <a:stretch>
            <a:fillRect/>
          </a:stretch>
        </p:blipFill>
        <p:spPr>
          <a:xfrm>
            <a:off x="1739153" y="297466"/>
            <a:ext cx="5983011" cy="6263067"/>
          </a:xfrm>
          <a:prstGeom prst="rect">
            <a:avLst/>
          </a:prstGeom>
        </p:spPr>
      </p:pic>
    </p:spTree>
    <p:extLst>
      <p:ext uri="{BB962C8B-B14F-4D97-AF65-F5344CB8AC3E}">
        <p14:creationId xmlns:p14="http://schemas.microsoft.com/office/powerpoint/2010/main" val="32446909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551863" cy="994306"/>
          </a:xfrm>
        </p:spPr>
        <p:txBody>
          <a:bodyPr/>
          <a:lstStyle/>
          <a:p>
            <a:r>
              <a:rPr lang="en-GB" sz="3600" u="sng" dirty="0">
                <a:latin typeface="Twinkl Precursive" panose="02000000000000000000" pitchFamily="2" charset="0"/>
              </a:rPr>
              <a:t>Things to remember</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
        <p:nvSpPr>
          <p:cNvPr id="8" name="TextBox 7"/>
          <p:cNvSpPr txBox="1"/>
          <p:nvPr/>
        </p:nvSpPr>
        <p:spPr>
          <a:xfrm>
            <a:off x="827314" y="861855"/>
            <a:ext cx="7561036" cy="5324535"/>
          </a:xfrm>
          <a:prstGeom prst="rect">
            <a:avLst/>
          </a:prstGeom>
          <a:noFill/>
        </p:spPr>
        <p:txBody>
          <a:bodyPr wrap="square" lIns="91440" tIns="45720" rIns="91440" bIns="45720" rtlCol="0" anchor="t">
            <a:spAutoFit/>
          </a:bodyPr>
          <a:lstStyle/>
          <a:p>
            <a:endParaRPr lang="en-GB" sz="2000" dirty="0">
              <a:latin typeface="Twinkl Precursive" panose="02000000000000000000" pitchFamily="2" charset="0"/>
            </a:endParaRPr>
          </a:p>
          <a:p>
            <a:r>
              <a:rPr lang="en-GB" sz="2000" dirty="0">
                <a:latin typeface="Twinkl Precursive" panose="02000000000000000000" pitchFamily="2" charset="0"/>
              </a:rPr>
              <a:t>Label all items of clothing including P.E. kit.</a:t>
            </a:r>
          </a:p>
          <a:p>
            <a:r>
              <a:rPr lang="en-GB" sz="2000" dirty="0">
                <a:latin typeface="Twinkl Precursive" panose="02000000000000000000" pitchFamily="2" charset="0"/>
              </a:rPr>
              <a:t>Children with long hair should have it tied up daily. </a:t>
            </a:r>
          </a:p>
          <a:p>
            <a:r>
              <a:rPr lang="en-GB" sz="2000" dirty="0">
                <a:latin typeface="Twinkl Precursive" panose="02000000000000000000" pitchFamily="2" charset="0"/>
              </a:rPr>
              <a:t>Ensure reading books are in school every day.</a:t>
            </a:r>
          </a:p>
          <a:p>
            <a:endParaRPr lang="en-GB" sz="2000" dirty="0">
              <a:latin typeface="Twinkl Precursive" panose="02000000000000000000" pitchFamily="2" charset="0"/>
            </a:endParaRPr>
          </a:p>
          <a:p>
            <a:r>
              <a:rPr lang="en-GB" sz="2000" dirty="0">
                <a:latin typeface="Twinkl Precursive" panose="02000000000000000000" pitchFamily="2" charset="0"/>
              </a:rPr>
              <a:t>Send a water bottled filled with fresh water </a:t>
            </a:r>
            <a:r>
              <a:rPr lang="en-GB" sz="2000" b="1" dirty="0">
                <a:latin typeface="Twinkl Precursive" panose="02000000000000000000" pitchFamily="2" charset="0"/>
              </a:rPr>
              <a:t>(not juice) </a:t>
            </a:r>
            <a:r>
              <a:rPr lang="en-GB" sz="2000" dirty="0">
                <a:latin typeface="Twinkl Precursive" panose="02000000000000000000" pitchFamily="2" charset="0"/>
              </a:rPr>
              <a:t>into school daily. Please clearly label water bottles with your child’s name. </a:t>
            </a:r>
          </a:p>
          <a:p>
            <a:endParaRPr lang="en-GB" sz="2000" dirty="0">
              <a:latin typeface="Twinkl Precursive" panose="02000000000000000000" pitchFamily="2" charset="0"/>
            </a:endParaRPr>
          </a:p>
          <a:p>
            <a:r>
              <a:rPr lang="en-GB" sz="2000" dirty="0">
                <a:latin typeface="Twinkl Precursive" panose="02000000000000000000" pitchFamily="2" charset="0"/>
              </a:rPr>
              <a:t>P.E. day –  Monday</a:t>
            </a:r>
          </a:p>
          <a:p>
            <a:endParaRPr lang="en-GB" sz="2000" dirty="0">
              <a:latin typeface="Twinkl Precursive" panose="02000000000000000000" pitchFamily="2" charset="0"/>
            </a:endParaRPr>
          </a:p>
          <a:p>
            <a:r>
              <a:rPr lang="en-GB" sz="2000" dirty="0">
                <a:latin typeface="Twinkl Precursive" panose="02000000000000000000" pitchFamily="2" charset="0"/>
              </a:rPr>
              <a:t>Main reading day – Friday</a:t>
            </a:r>
          </a:p>
          <a:p>
            <a:endParaRPr lang="en-GB" sz="2000" dirty="0">
              <a:latin typeface="Twinkl Precursive" panose="02000000000000000000" pitchFamily="2" charset="0"/>
            </a:endParaRPr>
          </a:p>
          <a:p>
            <a:r>
              <a:rPr lang="en-GB" sz="2000" dirty="0">
                <a:latin typeface="Twinkl Precursive"/>
              </a:rPr>
              <a:t>Library day- Wednesday. </a:t>
            </a:r>
            <a:endParaRPr lang="en-GB" sz="2000" dirty="0">
              <a:latin typeface="Twinkl Precursive" panose="02000000000000000000" pitchFamily="2" charset="0"/>
            </a:endParaRPr>
          </a:p>
          <a:p>
            <a:endParaRPr lang="en-GB" sz="2000" dirty="0">
              <a:latin typeface="Twinkl Precursive" panose="02000000000000000000" pitchFamily="2" charset="0"/>
            </a:endParaRPr>
          </a:p>
        </p:txBody>
      </p:sp>
      <p:pic>
        <p:nvPicPr>
          <p:cNvPr id="3" name="Picture 2"/>
          <p:cNvPicPr>
            <a:picLocks noChangeAspect="1"/>
          </p:cNvPicPr>
          <p:nvPr/>
        </p:nvPicPr>
        <p:blipFill>
          <a:blip r:embed="rId3"/>
          <a:stretch>
            <a:fillRect/>
          </a:stretch>
        </p:blipFill>
        <p:spPr>
          <a:xfrm>
            <a:off x="6234904" y="4008016"/>
            <a:ext cx="1791495" cy="2009970"/>
          </a:xfrm>
          <a:prstGeom prst="rect">
            <a:avLst/>
          </a:prstGeom>
        </p:spPr>
      </p:pic>
    </p:spTree>
    <p:extLst>
      <p:ext uri="{BB962C8B-B14F-4D97-AF65-F5344CB8AC3E}">
        <p14:creationId xmlns:p14="http://schemas.microsoft.com/office/powerpoint/2010/main" val="31929607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551863" cy="994306"/>
          </a:xfrm>
        </p:spPr>
        <p:txBody>
          <a:bodyPr/>
          <a:lstStyle/>
          <a:p>
            <a:r>
              <a:rPr lang="en-GB" sz="3600" u="sng" dirty="0">
                <a:latin typeface="Twinkl Precursive" panose="02000000000000000000" pitchFamily="2" charset="0"/>
              </a:rPr>
              <a:t>Parent Communication</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
        <p:nvSpPr>
          <p:cNvPr id="8" name="TextBox 7"/>
          <p:cNvSpPr txBox="1"/>
          <p:nvPr/>
        </p:nvSpPr>
        <p:spPr>
          <a:xfrm>
            <a:off x="827314" y="861855"/>
            <a:ext cx="7561036" cy="707886"/>
          </a:xfrm>
          <a:prstGeom prst="rect">
            <a:avLst/>
          </a:prstGeom>
          <a:noFill/>
        </p:spPr>
        <p:txBody>
          <a:bodyPr wrap="square" rtlCol="0">
            <a:spAutoFit/>
          </a:bodyPr>
          <a:lstStyle/>
          <a:p>
            <a:endParaRPr lang="en-GB" sz="2000" dirty="0">
              <a:latin typeface="Twinkl Precursive" panose="02000000000000000000" pitchFamily="2" charset="0"/>
            </a:endParaRPr>
          </a:p>
          <a:p>
            <a:endParaRPr lang="en-GB" sz="2000" dirty="0">
              <a:latin typeface="Twinkl Precursive" panose="02000000000000000000" pitchFamily="2" charset="0"/>
            </a:endParaRPr>
          </a:p>
        </p:txBody>
      </p:sp>
      <p:sp>
        <p:nvSpPr>
          <p:cNvPr id="6" name="TextBox 5"/>
          <p:cNvSpPr txBox="1"/>
          <p:nvPr/>
        </p:nvSpPr>
        <p:spPr>
          <a:xfrm>
            <a:off x="274320" y="881149"/>
            <a:ext cx="9335193" cy="369332"/>
          </a:xfrm>
          <a:prstGeom prst="rect">
            <a:avLst/>
          </a:prstGeom>
          <a:noFill/>
        </p:spPr>
        <p:txBody>
          <a:bodyPr wrap="square" lIns="91440" tIns="45720" rIns="91440" bIns="45720" rtlCol="0" anchor="t">
            <a:spAutoFit/>
          </a:bodyPr>
          <a:lstStyle/>
          <a:p>
            <a:r>
              <a:rPr lang="en-GB" dirty="0">
                <a:solidFill>
                  <a:srgbClr val="002060"/>
                </a:solidFill>
                <a:latin typeface="Twinkl Cursive Looped"/>
              </a:rPr>
              <a:t>Show our Reception page on the website</a:t>
            </a:r>
          </a:p>
        </p:txBody>
      </p:sp>
      <p:sp>
        <p:nvSpPr>
          <p:cNvPr id="9" name="TextBox 8"/>
          <p:cNvSpPr txBox="1"/>
          <p:nvPr/>
        </p:nvSpPr>
        <p:spPr>
          <a:xfrm>
            <a:off x="274319" y="1423324"/>
            <a:ext cx="8329931" cy="4801314"/>
          </a:xfrm>
          <a:prstGeom prst="rect">
            <a:avLst/>
          </a:prstGeom>
          <a:noFill/>
        </p:spPr>
        <p:txBody>
          <a:bodyPr wrap="square" rtlCol="0">
            <a:spAutoFit/>
          </a:bodyPr>
          <a:lstStyle/>
          <a:p>
            <a:r>
              <a:rPr lang="en-GB" b="1" dirty="0">
                <a:solidFill>
                  <a:srgbClr val="002060"/>
                </a:solidFill>
                <a:latin typeface="Twinkl Cursive Looped" panose="02000000000000000000" pitchFamily="2" charset="0"/>
              </a:rPr>
              <a:t>School Spider App: </a:t>
            </a:r>
          </a:p>
          <a:p>
            <a:endParaRPr lang="en-GB" b="1" dirty="0">
              <a:solidFill>
                <a:srgbClr val="002060"/>
              </a:solidFill>
              <a:latin typeface="Twinkl Cursive Looped" panose="02000000000000000000" pitchFamily="2" charset="0"/>
            </a:endParaRPr>
          </a:p>
          <a:p>
            <a:r>
              <a:rPr lang="en-GB" b="1" u="sng" dirty="0">
                <a:solidFill>
                  <a:srgbClr val="002060"/>
                </a:solidFill>
                <a:latin typeface="Twinkl Cursive Looped" panose="02000000000000000000" pitchFamily="2" charset="0"/>
              </a:rPr>
              <a:t>All</a:t>
            </a:r>
            <a:r>
              <a:rPr lang="en-GB" dirty="0">
                <a:solidFill>
                  <a:srgbClr val="002060"/>
                </a:solidFill>
                <a:latin typeface="Twinkl Cursive Looped" panose="02000000000000000000" pitchFamily="2" charset="0"/>
              </a:rPr>
              <a:t> communication from school will now be sent through the school spider app, so parents must have downloaded and logged in to this, in order to receive all relevant and important information. All information will be received as a message on the app as well as via email.</a:t>
            </a:r>
          </a:p>
          <a:p>
            <a:endParaRPr lang="en-GB" dirty="0">
              <a:solidFill>
                <a:srgbClr val="002060"/>
              </a:solidFill>
              <a:latin typeface="Twinkl Cursive Looped" panose="02000000000000000000" pitchFamily="2" charset="0"/>
            </a:endParaRPr>
          </a:p>
          <a:p>
            <a:r>
              <a:rPr lang="en-GB" dirty="0">
                <a:solidFill>
                  <a:srgbClr val="002060"/>
                </a:solidFill>
                <a:latin typeface="Twinkl Cursive Looped" panose="02000000000000000000" pitchFamily="2" charset="0"/>
              </a:rPr>
              <a:t>The app will also be used to book parents evening appointments, complete surveys and complete permissions slips.</a:t>
            </a:r>
          </a:p>
          <a:p>
            <a:endParaRPr lang="en-GB" dirty="0">
              <a:solidFill>
                <a:srgbClr val="002060"/>
              </a:solidFill>
              <a:latin typeface="Twinkl Cursive Looped" panose="02000000000000000000" pitchFamily="2" charset="0"/>
            </a:endParaRPr>
          </a:p>
          <a:p>
            <a:r>
              <a:rPr lang="en-GB" b="1" dirty="0">
                <a:solidFill>
                  <a:srgbClr val="002060"/>
                </a:solidFill>
                <a:latin typeface="Twinkl Cursive Looped" panose="02000000000000000000" pitchFamily="2" charset="0"/>
              </a:rPr>
              <a:t>Newsletters- </a:t>
            </a:r>
            <a:r>
              <a:rPr lang="en-GB" dirty="0">
                <a:solidFill>
                  <a:srgbClr val="002060"/>
                </a:solidFill>
                <a:latin typeface="Twinkl Cursive Looped" panose="02000000000000000000" pitchFamily="2" charset="0"/>
              </a:rPr>
              <a:t>you will receive monthly newsletters from Mrs Stokes, along with half-termly individual class newsletters. These can all also be found on the school website.</a:t>
            </a:r>
          </a:p>
          <a:p>
            <a:endParaRPr lang="en-GB" dirty="0">
              <a:solidFill>
                <a:srgbClr val="002060"/>
              </a:solidFill>
              <a:latin typeface="Twinkl Cursive Looped" panose="02000000000000000000" pitchFamily="2" charset="0"/>
            </a:endParaRPr>
          </a:p>
          <a:p>
            <a:r>
              <a:rPr lang="en-GB" dirty="0">
                <a:solidFill>
                  <a:srgbClr val="002060"/>
                </a:solidFill>
                <a:latin typeface="Twinkl Cursive Looped" panose="02000000000000000000" pitchFamily="2" charset="0"/>
              </a:rPr>
              <a:t>If you wish to speak to teachers about any issues/concerns please contact the office and teachers will get back to you to arrange a suitable time. </a:t>
            </a:r>
          </a:p>
          <a:p>
            <a:r>
              <a:rPr lang="en-GB" dirty="0">
                <a:solidFill>
                  <a:srgbClr val="002060"/>
                </a:solidFill>
                <a:latin typeface="Twinkl Cursive Looped" panose="02000000000000000000" pitchFamily="2" charset="0"/>
              </a:rPr>
              <a:t>    </a:t>
            </a:r>
            <a:endParaRPr lang="en-GB" dirty="0">
              <a:solidFill>
                <a:srgbClr val="002060"/>
              </a:solidFill>
            </a:endParaRPr>
          </a:p>
        </p:txBody>
      </p:sp>
    </p:spTree>
    <p:extLst>
      <p:ext uri="{BB962C8B-B14F-4D97-AF65-F5344CB8AC3E}">
        <p14:creationId xmlns:p14="http://schemas.microsoft.com/office/powerpoint/2010/main" val="8001565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551863" cy="994306"/>
          </a:xfrm>
        </p:spPr>
        <p:txBody>
          <a:bodyPr/>
          <a:lstStyle/>
          <a:p>
            <a:r>
              <a:rPr lang="en-GB" sz="3600" u="sng" dirty="0">
                <a:latin typeface="Twinkl Precursive" panose="02000000000000000000" pitchFamily="2" charset="0"/>
              </a:rPr>
              <a:t>How can you help us?</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
        <p:nvSpPr>
          <p:cNvPr id="8" name="TextBox 7"/>
          <p:cNvSpPr txBox="1"/>
          <p:nvPr/>
        </p:nvSpPr>
        <p:spPr>
          <a:xfrm>
            <a:off x="827314" y="861855"/>
            <a:ext cx="7561036" cy="5632311"/>
          </a:xfrm>
          <a:prstGeom prst="rect">
            <a:avLst/>
          </a:prstGeom>
          <a:noFill/>
        </p:spPr>
        <p:txBody>
          <a:bodyPr wrap="square" rtlCol="0">
            <a:spAutoFit/>
          </a:bodyPr>
          <a:lstStyle/>
          <a:p>
            <a:endParaRPr lang="en-GB" sz="2000" dirty="0">
              <a:latin typeface="Twinkl Precursive" panose="02000000000000000000" pitchFamily="2" charset="0"/>
            </a:endParaRPr>
          </a:p>
          <a:p>
            <a:r>
              <a:rPr lang="en-GB" sz="2000" dirty="0">
                <a:latin typeface="Twinkl Precursive" panose="02000000000000000000" pitchFamily="2" charset="0"/>
              </a:rPr>
              <a:t>In Reception we’re always willing to accept donations of things you have at home that you may no longer use, such as:</a:t>
            </a:r>
          </a:p>
          <a:p>
            <a:endParaRPr lang="en-GB" sz="2000" dirty="0">
              <a:latin typeface="Twinkl Precursive" panose="02000000000000000000" pitchFamily="2" charset="0"/>
            </a:endParaRPr>
          </a:p>
          <a:p>
            <a:pPr marL="342900" indent="-342900">
              <a:buFont typeface="Arial" panose="020B0604020202020204" pitchFamily="34" charset="0"/>
              <a:buChar char="•"/>
            </a:pPr>
            <a:r>
              <a:rPr lang="en-GB" sz="2000" dirty="0">
                <a:latin typeface="Twinkl Precursive" panose="02000000000000000000" pitchFamily="2" charset="0"/>
              </a:rPr>
              <a:t>Books</a:t>
            </a:r>
          </a:p>
          <a:p>
            <a:pPr marL="342900" indent="-342900">
              <a:buFont typeface="Arial" panose="020B0604020202020204" pitchFamily="34" charset="0"/>
              <a:buChar char="•"/>
            </a:pPr>
            <a:r>
              <a:rPr lang="en-GB" sz="2000" dirty="0">
                <a:latin typeface="Twinkl Precursive" panose="02000000000000000000" pitchFamily="2" charset="0"/>
              </a:rPr>
              <a:t>Toys </a:t>
            </a:r>
          </a:p>
          <a:p>
            <a:pPr marL="342900" indent="-342900">
              <a:buFont typeface="Arial" panose="020B0604020202020204" pitchFamily="34" charset="0"/>
              <a:buChar char="•"/>
            </a:pPr>
            <a:r>
              <a:rPr lang="en-GB" sz="2000" dirty="0">
                <a:latin typeface="Twinkl Precursive" panose="02000000000000000000" pitchFamily="2" charset="0"/>
              </a:rPr>
              <a:t>Jigsaws</a:t>
            </a:r>
          </a:p>
          <a:p>
            <a:pPr marL="342900" indent="-342900">
              <a:buFont typeface="Arial" panose="020B0604020202020204" pitchFamily="34" charset="0"/>
              <a:buChar char="•"/>
            </a:pPr>
            <a:r>
              <a:rPr lang="en-GB" sz="2000" dirty="0">
                <a:latin typeface="Twinkl Precursive" panose="02000000000000000000" pitchFamily="2" charset="0"/>
              </a:rPr>
              <a:t>Art and craft materials</a:t>
            </a:r>
          </a:p>
          <a:p>
            <a:pPr marL="342900" indent="-342900">
              <a:buFont typeface="Arial" panose="020B0604020202020204" pitchFamily="34" charset="0"/>
              <a:buChar char="•"/>
            </a:pPr>
            <a:endParaRPr lang="en-GB" sz="2000" dirty="0">
              <a:latin typeface="Twinkl Precursive" panose="02000000000000000000" pitchFamily="2" charset="0"/>
            </a:endParaRPr>
          </a:p>
          <a:p>
            <a:r>
              <a:rPr lang="en-GB" sz="2000" dirty="0">
                <a:latin typeface="Twinkl Precursive" panose="02000000000000000000" pitchFamily="2" charset="0"/>
              </a:rPr>
              <a:t>We are also trying to improve our outdoor learning space and would be grateful of any items that may enhance our provision such as plants, bird feeders, gardening tools, buckets and spades etc. </a:t>
            </a:r>
          </a:p>
          <a:p>
            <a:endParaRPr lang="en-GB" sz="2000" dirty="0">
              <a:latin typeface="Twinkl Precursive" panose="02000000000000000000" pitchFamily="2" charset="0"/>
            </a:endParaRPr>
          </a:p>
          <a:p>
            <a:endParaRPr lang="en-GB" sz="2000" dirty="0">
              <a:latin typeface="Twinkl Precursive" panose="02000000000000000000" pitchFamily="2" charset="0"/>
            </a:endParaRPr>
          </a:p>
          <a:p>
            <a:endParaRPr lang="en-GB" sz="2000" dirty="0">
              <a:latin typeface="Twinkl Precursive" panose="02000000000000000000" pitchFamily="2" charset="0"/>
            </a:endParaRPr>
          </a:p>
        </p:txBody>
      </p:sp>
    </p:spTree>
    <p:extLst>
      <p:ext uri="{BB962C8B-B14F-4D97-AF65-F5344CB8AC3E}">
        <p14:creationId xmlns:p14="http://schemas.microsoft.com/office/powerpoint/2010/main" val="31721621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551863" cy="994306"/>
          </a:xfrm>
        </p:spPr>
        <p:txBody>
          <a:bodyPr/>
          <a:lstStyle/>
          <a:p>
            <a:pPr algn="ctr"/>
            <a:br>
              <a:rPr lang="en-GB" sz="3600" u="sng" dirty="0">
                <a:latin typeface="Twinkl Precursive" panose="02000000000000000000" pitchFamily="2" charset="0"/>
              </a:rPr>
            </a:br>
            <a:r>
              <a:rPr lang="en-GB" sz="3600" u="sng" dirty="0">
                <a:latin typeface="Twinkl Precursive" panose="02000000000000000000" pitchFamily="2" charset="0"/>
              </a:rPr>
              <a:t>How can you help your child at home?</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
        <p:nvSpPr>
          <p:cNvPr id="5" name="TextBox 4"/>
          <p:cNvSpPr txBox="1"/>
          <p:nvPr/>
        </p:nvSpPr>
        <p:spPr>
          <a:xfrm>
            <a:off x="539750" y="1937825"/>
            <a:ext cx="8724537" cy="3970318"/>
          </a:xfrm>
          <a:prstGeom prst="rect">
            <a:avLst/>
          </a:prstGeom>
          <a:noFill/>
        </p:spPr>
        <p:txBody>
          <a:bodyPr wrap="square" rtlCol="0">
            <a:spAutoFit/>
          </a:bodyPr>
          <a:lstStyle/>
          <a:p>
            <a:r>
              <a:rPr lang="en-GB" dirty="0">
                <a:solidFill>
                  <a:srgbClr val="002060"/>
                </a:solidFill>
                <a:latin typeface="Twinkl Cursive Looped" panose="02000000000000000000" pitchFamily="2" charset="0"/>
              </a:rPr>
              <a:t>For the first half term, the expectation will be for all children to read at home as often as possible They will also be given specific phonics words to practice and learn. </a:t>
            </a:r>
          </a:p>
          <a:p>
            <a:endParaRPr lang="en-GB" dirty="0">
              <a:solidFill>
                <a:srgbClr val="002060"/>
              </a:solidFill>
              <a:latin typeface="Twinkl Cursive Looped" panose="02000000000000000000" pitchFamily="2" charset="0"/>
            </a:endParaRPr>
          </a:p>
          <a:p>
            <a:r>
              <a:rPr lang="en-GB" dirty="0">
                <a:solidFill>
                  <a:srgbClr val="002060"/>
                </a:solidFill>
                <a:latin typeface="Twinkl Cursive Looped" panose="02000000000000000000" pitchFamily="2" charset="0"/>
              </a:rPr>
              <a:t>EYFS will retain a ‘pick &amp; mix’ style of home learning, which focuses on phonics and hands-on learning experiences that can be shared back in class on our home learning celebration day at the end of terms. You will be able to share these on purple mash- your child will receive a login shortly. </a:t>
            </a:r>
          </a:p>
          <a:p>
            <a:endParaRPr lang="en-GB" dirty="0">
              <a:solidFill>
                <a:srgbClr val="002060"/>
              </a:solidFill>
              <a:latin typeface="Twinkl Cursive Looped" panose="02000000000000000000" pitchFamily="2" charset="0"/>
            </a:endParaRPr>
          </a:p>
          <a:p>
            <a:r>
              <a:rPr lang="en-GB" dirty="0">
                <a:solidFill>
                  <a:srgbClr val="002060"/>
                </a:solidFill>
                <a:latin typeface="Twinkl Cursive Looped" panose="02000000000000000000" pitchFamily="2" charset="0"/>
              </a:rPr>
              <a:t>Develop self help skills such as: getting dressed independently. zipping up coats, toileting and eating with a  knife and fork.  </a:t>
            </a:r>
          </a:p>
          <a:p>
            <a:endParaRPr lang="en-GB" dirty="0">
              <a:solidFill>
                <a:srgbClr val="002060"/>
              </a:solidFill>
              <a:latin typeface="Twinkl Cursive Looped" panose="02000000000000000000" pitchFamily="2" charset="0"/>
            </a:endParaRPr>
          </a:p>
          <a:p>
            <a:endParaRPr lang="en-GB" dirty="0">
              <a:solidFill>
                <a:srgbClr val="002060"/>
              </a:solidFill>
              <a:latin typeface="Twinkl Cursive Looped" panose="02000000000000000000" pitchFamily="2" charset="0"/>
            </a:endParaRPr>
          </a:p>
          <a:p>
            <a:endParaRPr lang="en-GB" dirty="0">
              <a:solidFill>
                <a:srgbClr val="002060"/>
              </a:solidFill>
              <a:latin typeface="Twinkl Cursive Looped" panose="02000000000000000000" pitchFamily="2" charset="0"/>
            </a:endParaRPr>
          </a:p>
        </p:txBody>
      </p:sp>
    </p:spTree>
    <p:extLst>
      <p:ext uri="{BB962C8B-B14F-4D97-AF65-F5344CB8AC3E}">
        <p14:creationId xmlns:p14="http://schemas.microsoft.com/office/powerpoint/2010/main" val="425586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hlinkClick r:id="rId2"/>
            <a:extLst>
              <a:ext uri="{FF2B5EF4-FFF2-40B4-BE49-F238E27FC236}">
                <a16:creationId xmlns:a16="http://schemas.microsoft.com/office/drawing/2014/main" id="{262FEBD4-B150-478F-92B8-6F26A854CDB1}"/>
              </a:ext>
            </a:extLst>
          </p:cNvPr>
          <p:cNvSpPr/>
          <p:nvPr/>
        </p:nvSpPr>
        <p:spPr>
          <a:xfrm>
            <a:off x="8171067" y="601523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hlinkClick r:id="rId2"/>
            <a:extLst>
              <a:ext uri="{FF2B5EF4-FFF2-40B4-BE49-F238E27FC236}">
                <a16:creationId xmlns:a16="http://schemas.microsoft.com/office/drawing/2014/main" id="{DD963DD0-30D0-4571-B953-C0DE2DA43853}"/>
              </a:ext>
            </a:extLst>
          </p:cNvPr>
          <p:cNvSpPr/>
          <p:nvPr/>
        </p:nvSpPr>
        <p:spPr>
          <a:xfrm>
            <a:off x="153594" y="601523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08075854"/>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Guidance.pptx" id="{C62058F5-E99F-4F27-B9E9-05AC47688FF5}" vid="{052CBA24-7177-4CBD-BE8E-943201157C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17751</TotalTime>
  <Words>1368</Words>
  <Application>Microsoft Office PowerPoint</Application>
  <PresentationFormat>On-screen Show (4:3)</PresentationFormat>
  <Paragraphs>161</Paragraphs>
  <Slides>23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Twinkl Cursive Looped</vt:lpstr>
      <vt:lpstr>Arial Unicode MS</vt:lpstr>
      <vt:lpstr>Twinkl</vt:lpstr>
      <vt:lpstr>Arial</vt:lpstr>
      <vt:lpstr>Twinkl Precursive</vt:lpstr>
      <vt:lpstr>Calibri</vt:lpstr>
      <vt:lpstr>Office Theme</vt:lpstr>
      <vt:lpstr>PowerPoint Presentation</vt:lpstr>
      <vt:lpstr>The Reception Team</vt:lpstr>
      <vt:lpstr>Routine of the day</vt:lpstr>
      <vt:lpstr>PowerPoint Presentation</vt:lpstr>
      <vt:lpstr>Curriculum </vt:lpstr>
      <vt:lpstr>Curriculum</vt:lpstr>
      <vt:lpstr>Phonics and Reading</vt:lpstr>
      <vt:lpstr>Phonics and Reading</vt:lpstr>
      <vt:lpstr>Rainbow Challenges </vt:lpstr>
      <vt:lpstr>Baseline </vt:lpstr>
      <vt:lpstr>Behaviour Expectations </vt:lpstr>
      <vt:lpstr>Behaviour</vt:lpstr>
      <vt:lpstr>Whole School Rewards</vt:lpstr>
      <vt:lpstr>Whole School Rewards</vt:lpstr>
      <vt:lpstr>Fruit, Toast and Milk</vt:lpstr>
      <vt:lpstr>Lunchtimes and Playtimes</vt:lpstr>
      <vt:lpstr>Lunchtime</vt:lpstr>
      <vt:lpstr>PowerPoint Presentation</vt:lpstr>
      <vt:lpstr>Things to remember</vt:lpstr>
      <vt:lpstr>Parent Communication</vt:lpstr>
      <vt:lpstr>How can you help us?</vt:lpstr>
      <vt:lpstr> How can you help your child at home?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Sophie Beasley</dc:creator>
  <cp:lastModifiedBy>Megan Evans</cp:lastModifiedBy>
  <cp:revision>112</cp:revision>
  <dcterms:created xsi:type="dcterms:W3CDTF">2020-11-03T14:51:32Z</dcterms:created>
  <dcterms:modified xsi:type="dcterms:W3CDTF">2026-09-14T19:56:30Z</dcterms:modified>
</cp:coreProperties>
</file>