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21"/>
  </p:notesMasterIdLst>
  <p:handoutMasterIdLst>
    <p:handoutMasterId r:id="rId22"/>
  </p:handoutMasterIdLst>
  <p:sldIdLst>
    <p:sldId id="258" r:id="rId2"/>
    <p:sldId id="264" r:id="rId3"/>
    <p:sldId id="273" r:id="rId4"/>
    <p:sldId id="290" r:id="rId5"/>
    <p:sldId id="274" r:id="rId6"/>
    <p:sldId id="284" r:id="rId7"/>
    <p:sldId id="289" r:id="rId8"/>
    <p:sldId id="279" r:id="rId9"/>
    <p:sldId id="281" r:id="rId10"/>
    <p:sldId id="285" r:id="rId11"/>
    <p:sldId id="286" r:id="rId12"/>
    <p:sldId id="275" r:id="rId13"/>
    <p:sldId id="277" r:id="rId14"/>
    <p:sldId id="278" r:id="rId15"/>
    <p:sldId id="282" r:id="rId16"/>
    <p:sldId id="287" r:id="rId17"/>
    <p:sldId id="283" r:id="rId18"/>
    <p:sldId id="267" r:id="rId19"/>
    <p:sldId id="288" r:id="rId20"/>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
      <p:font typeface="Twinkl" panose="02000000000000000000" pitchFamily="2" charset="0"/>
      <p:regular r:id="rId27"/>
      <p:bold r:id="rId28"/>
    </p:embeddedFont>
    <p:embeddedFont>
      <p:font typeface="Twinkl Cursive Looped" panose="02000000000000000000" pitchFamily="2" charset="0"/>
      <p:regular r:id="rId29"/>
      <p:bold r:id="rId30"/>
    </p:embeddedFont>
    <p:embeddedFont>
      <p:font typeface="Twinkl Precursive" panose="02000000000000000000" pitchFamily="2" charset="0"/>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18A0DB"/>
    <a:srgbClr val="DE1E5A"/>
    <a:srgbClr val="BC0105"/>
    <a:srgbClr val="4DB1E3"/>
    <a:srgbClr val="80C1EB"/>
    <a:srgbClr val="ACDDFC"/>
    <a:srgbClr val="FFFFFF"/>
    <a:srgbClr val="4AA1D9"/>
    <a:srgbClr val="21A6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316" autoAdjust="0"/>
    <p:restoredTop sz="94660"/>
  </p:normalViewPr>
  <p:slideViewPr>
    <p:cSldViewPr snapToGrid="0" showGuides="1">
      <p:cViewPr varScale="1">
        <p:scale>
          <a:sx n="71" d="100"/>
          <a:sy n="71" d="100"/>
        </p:scale>
        <p:origin x="1404" y="66"/>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14/09/2026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14/09/2026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p:cNvPr>
          <p:cNvSpPr/>
          <p:nvPr userDrawn="1"/>
        </p:nvSpPr>
        <p:spPr>
          <a:xfrm>
            <a:off x="4137660" y="5561814"/>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ounded Rectangle 3"/>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72497" y="5734211"/>
            <a:ext cx="576495" cy="580719"/>
          </a:xfrm>
          <a:prstGeom prst="rect">
            <a:avLst/>
          </a:prstGeom>
        </p:spPr>
      </p:pic>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8A0D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66" r:id="rId5"/>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hyperlink" Target="https://www.twinkl.co.uk/resources/australian-resources-3---4/australian-resources-3---4-classroom-management/australian-resources-3---4-classroom-management-class-organisation" TargetMode="Externa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547446" y="450166"/>
            <a:ext cx="6035040" cy="6006905"/>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r>
              <a:rPr lang="en-US" sz="8000" dirty="0">
                <a:latin typeface="Twinkl Precursive" panose="02000000000000000000" pitchFamily="2" charset="0"/>
              </a:rPr>
              <a:t>Welcome to Year 2</a:t>
            </a:r>
          </a:p>
        </p:txBody>
      </p:sp>
      <p:sp>
        <p:nvSpPr>
          <p:cNvPr id="5" name="Rectangle 4">
            <a:hlinkClick r:id="rId2"/>
            <a:extLst>
              <a:ext uri="{FF2B5EF4-FFF2-40B4-BE49-F238E27FC236}">
                <a16:creationId xmlns:a16="http://schemas.microsoft.com/office/drawing/2014/main" id="{A8797D1F-CD8D-4782-B1AA-3A85DA2F949F}"/>
              </a:ext>
            </a:extLst>
          </p:cNvPr>
          <p:cNvSpPr/>
          <p:nvPr/>
        </p:nvSpPr>
        <p:spPr>
          <a:xfrm>
            <a:off x="90535" y="598434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hlinkClick r:id="rId2"/>
            <a:extLst>
              <a:ext uri="{FF2B5EF4-FFF2-40B4-BE49-F238E27FC236}">
                <a16:creationId xmlns:a16="http://schemas.microsoft.com/office/drawing/2014/main" id="{5ABDDB77-24B9-4B2F-8BD3-31941E5FAD16}"/>
              </a:ext>
            </a:extLst>
          </p:cNvPr>
          <p:cNvSpPr/>
          <p:nvPr/>
        </p:nvSpPr>
        <p:spPr>
          <a:xfrm>
            <a:off x="8074182" y="6090406"/>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11886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86227" y="478895"/>
            <a:ext cx="8220075" cy="994306"/>
          </a:xfrm>
        </p:spPr>
        <p:txBody>
          <a:bodyPr/>
          <a:lstStyle/>
          <a:p>
            <a:r>
              <a:rPr lang="en-GB" sz="3600" u="sng" dirty="0">
                <a:latin typeface="Twinkl Precursive" panose="02000000000000000000" pitchFamily="2" charset="0"/>
              </a:rPr>
              <a:t>The Year 2 Team</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4" y="1770743"/>
            <a:ext cx="7662636" cy="2400657"/>
          </a:xfrm>
          <a:prstGeom prst="rect">
            <a:avLst/>
          </a:prstGeom>
          <a:noFill/>
        </p:spPr>
        <p:txBody>
          <a:bodyPr wrap="square" rtlCol="0">
            <a:spAutoFit/>
          </a:bodyPr>
          <a:lstStyle/>
          <a:p>
            <a:r>
              <a:rPr lang="en-GB" sz="3000" dirty="0">
                <a:latin typeface="Twinkl Cursive Looped" panose="02000000000000000000" pitchFamily="2" charset="0"/>
              </a:rPr>
              <a:t>Mrs Holt – class teacher</a:t>
            </a:r>
          </a:p>
          <a:p>
            <a:endParaRPr lang="en-GB" sz="3000" dirty="0">
              <a:latin typeface="Twinkl Cursive Looped" panose="02000000000000000000" pitchFamily="2" charset="0"/>
            </a:endParaRPr>
          </a:p>
          <a:p>
            <a:r>
              <a:rPr lang="en-GB" sz="3000" dirty="0">
                <a:latin typeface="Twinkl Cursive Looped" panose="02000000000000000000" pitchFamily="2" charset="0"/>
              </a:rPr>
              <a:t>Mrs Hughes – TA</a:t>
            </a:r>
          </a:p>
          <a:p>
            <a:endParaRPr lang="en-GB" sz="3000" dirty="0">
              <a:latin typeface="Twinkl Cursive Looped" panose="02000000000000000000" pitchFamily="2" charset="0"/>
            </a:endParaRPr>
          </a:p>
          <a:p>
            <a:r>
              <a:rPr lang="en-GB" sz="3000" dirty="0">
                <a:latin typeface="Twinkl Cursive Looped" panose="02000000000000000000" pitchFamily="2" charset="0"/>
              </a:rPr>
              <a:t>Miss Jervis – PPA Cover</a:t>
            </a:r>
          </a:p>
        </p:txBody>
      </p:sp>
    </p:spTree>
    <p:extLst>
      <p:ext uri="{BB962C8B-B14F-4D97-AF65-F5344CB8AC3E}">
        <p14:creationId xmlns:p14="http://schemas.microsoft.com/office/powerpoint/2010/main" val="1286237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220075" cy="994306"/>
          </a:xfrm>
        </p:spPr>
        <p:txBody>
          <a:bodyPr/>
          <a:lstStyle/>
          <a:p>
            <a:r>
              <a:rPr lang="en-GB" sz="3600" u="sng" dirty="0">
                <a:latin typeface="Twinkl Precursive" panose="02000000000000000000" pitchFamily="2" charset="0"/>
              </a:rPr>
              <a:t>Routine of the day</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3" y="850908"/>
            <a:ext cx="7941355" cy="6678751"/>
          </a:xfrm>
          <a:prstGeom prst="rect">
            <a:avLst/>
          </a:prstGeom>
          <a:noFill/>
        </p:spPr>
        <p:txBody>
          <a:bodyPr wrap="square" rtlCol="0">
            <a:spAutoFit/>
          </a:bodyPr>
          <a:lstStyle/>
          <a:p>
            <a:r>
              <a:rPr lang="en-GB" sz="2600" dirty="0">
                <a:latin typeface="Twinkl Cursive Looped" panose="02000000000000000000" pitchFamily="2" charset="0"/>
              </a:rPr>
              <a:t>8.40am – doors open</a:t>
            </a:r>
          </a:p>
          <a:p>
            <a:r>
              <a:rPr lang="en-GB" sz="2600" dirty="0">
                <a:latin typeface="Twinkl Cursive Looped" panose="02000000000000000000" pitchFamily="2" charset="0"/>
              </a:rPr>
              <a:t>8.50am – registration</a:t>
            </a:r>
          </a:p>
          <a:p>
            <a:r>
              <a:rPr lang="en-GB" sz="2600" dirty="0">
                <a:latin typeface="Twinkl Cursive Looped" panose="02000000000000000000" pitchFamily="2" charset="0"/>
              </a:rPr>
              <a:t>9.00am – Phonics</a:t>
            </a:r>
          </a:p>
          <a:p>
            <a:r>
              <a:rPr lang="en-GB" sz="2600" dirty="0">
                <a:latin typeface="Twinkl Cursive Looped" panose="02000000000000000000" pitchFamily="2" charset="0"/>
              </a:rPr>
              <a:t>9.30am – Maths</a:t>
            </a:r>
          </a:p>
          <a:p>
            <a:r>
              <a:rPr lang="en-GB" sz="2600" dirty="0">
                <a:latin typeface="Twinkl Cursive Looped" panose="02000000000000000000" pitchFamily="2" charset="0"/>
              </a:rPr>
              <a:t>10.30am – playtime (milk and fruit)</a:t>
            </a:r>
          </a:p>
          <a:p>
            <a:r>
              <a:rPr lang="en-GB" sz="2600" dirty="0">
                <a:latin typeface="Twinkl Cursive Looped" panose="02000000000000000000" pitchFamily="2" charset="0"/>
              </a:rPr>
              <a:t>10.45am – English</a:t>
            </a:r>
          </a:p>
          <a:p>
            <a:r>
              <a:rPr lang="en-GB" sz="2600" dirty="0">
                <a:latin typeface="Twinkl Cursive Looped" panose="02000000000000000000" pitchFamily="2" charset="0"/>
              </a:rPr>
              <a:t>12.00pm – lunchtime</a:t>
            </a:r>
          </a:p>
          <a:p>
            <a:r>
              <a:rPr lang="en-GB" sz="2600" dirty="0">
                <a:latin typeface="Twinkl Cursive Looped" panose="02000000000000000000" pitchFamily="2" charset="0"/>
              </a:rPr>
              <a:t>1.00pm – afternoon registration</a:t>
            </a:r>
          </a:p>
          <a:p>
            <a:r>
              <a:rPr lang="en-GB" sz="2600" dirty="0">
                <a:latin typeface="Twinkl Cursive Looped" panose="02000000000000000000" pitchFamily="2" charset="0"/>
              </a:rPr>
              <a:t>                Guided Reading</a:t>
            </a:r>
          </a:p>
          <a:p>
            <a:r>
              <a:rPr lang="en-GB" sz="2600" dirty="0">
                <a:latin typeface="Twinkl Cursive Looped" panose="02000000000000000000" pitchFamily="2" charset="0"/>
              </a:rPr>
              <a:t>1.30pm – Afternoon session</a:t>
            </a:r>
          </a:p>
          <a:p>
            <a:r>
              <a:rPr lang="en-GB" sz="2600" dirty="0">
                <a:latin typeface="Twinkl Cursive Looped" panose="02000000000000000000" pitchFamily="2" charset="0"/>
              </a:rPr>
              <a:t>                History/Science/Art/Music/PE/Computing</a:t>
            </a:r>
          </a:p>
          <a:p>
            <a:r>
              <a:rPr lang="en-GB" sz="2600" dirty="0">
                <a:latin typeface="Twinkl Cursive Looped" panose="02000000000000000000" pitchFamily="2" charset="0"/>
              </a:rPr>
              <a:t>2.45pm – Assembly or Class Novel</a:t>
            </a:r>
          </a:p>
          <a:p>
            <a:r>
              <a:rPr lang="en-GB" sz="2600" dirty="0">
                <a:latin typeface="Twinkl Cursive Looped" panose="02000000000000000000" pitchFamily="2" charset="0"/>
              </a:rPr>
              <a:t>3.15pm – Home time!</a:t>
            </a:r>
          </a:p>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spTree>
    <p:extLst>
      <p:ext uri="{BB962C8B-B14F-4D97-AF65-F5344CB8AC3E}">
        <p14:creationId xmlns:p14="http://schemas.microsoft.com/office/powerpoint/2010/main" val="25764681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C59C3-0141-4617-8AD0-BB7697D2BF61}"/>
              </a:ext>
            </a:extLst>
          </p:cNvPr>
          <p:cNvSpPr>
            <a:spLocks noGrp="1"/>
          </p:cNvSpPr>
          <p:nvPr>
            <p:ph type="title"/>
          </p:nvPr>
        </p:nvSpPr>
        <p:spPr/>
        <p:txBody>
          <a:bodyPr/>
          <a:lstStyle/>
          <a:p>
            <a:endParaRPr lang="en-GB"/>
          </a:p>
        </p:txBody>
      </p:sp>
      <p:pic>
        <p:nvPicPr>
          <p:cNvPr id="4" name="Picture 3">
            <a:extLst>
              <a:ext uri="{FF2B5EF4-FFF2-40B4-BE49-F238E27FC236}">
                <a16:creationId xmlns:a16="http://schemas.microsoft.com/office/drawing/2014/main" id="{BC550034-B5AE-45C8-8B1A-D89B093BA3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6477" y="478895"/>
            <a:ext cx="5802511" cy="6101414"/>
          </a:xfrm>
          <a:prstGeom prst="rect">
            <a:avLst/>
          </a:prstGeom>
        </p:spPr>
      </p:pic>
    </p:spTree>
    <p:extLst>
      <p:ext uri="{BB962C8B-B14F-4D97-AF65-F5344CB8AC3E}">
        <p14:creationId xmlns:p14="http://schemas.microsoft.com/office/powerpoint/2010/main" val="643541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220075" cy="994306"/>
          </a:xfrm>
        </p:spPr>
        <p:txBody>
          <a:bodyPr/>
          <a:lstStyle/>
          <a:p>
            <a:r>
              <a:rPr lang="en-GB" sz="3600" u="sng" dirty="0">
                <a:latin typeface="Twinkl Precursive" panose="02000000000000000000" pitchFamily="2" charset="0"/>
              </a:rPr>
              <a:t>Weekly Timetable</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p:cNvSpPr txBox="1"/>
          <p:nvPr/>
        </p:nvSpPr>
        <p:spPr>
          <a:xfrm>
            <a:off x="725713" y="850908"/>
            <a:ext cx="7941355" cy="1477328"/>
          </a:xfrm>
          <a:prstGeom prst="rect">
            <a:avLst/>
          </a:prstGeom>
          <a:noFill/>
        </p:spPr>
        <p:txBody>
          <a:bodyPr wrap="square" rtlCol="0">
            <a:spAutoFit/>
          </a:bodyPr>
          <a:lstStyle/>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pic>
        <p:nvPicPr>
          <p:cNvPr id="3" name="Picture 2">
            <a:extLst>
              <a:ext uri="{FF2B5EF4-FFF2-40B4-BE49-F238E27FC236}">
                <a16:creationId xmlns:a16="http://schemas.microsoft.com/office/drawing/2014/main" id="{C3EDACD3-0BCC-483C-B09D-70AECF8BA0CF}"/>
              </a:ext>
            </a:extLst>
          </p:cNvPr>
          <p:cNvPicPr>
            <a:picLocks noChangeAspect="1"/>
          </p:cNvPicPr>
          <p:nvPr/>
        </p:nvPicPr>
        <p:blipFill>
          <a:blip r:embed="rId3"/>
          <a:stretch>
            <a:fillRect/>
          </a:stretch>
        </p:blipFill>
        <p:spPr>
          <a:xfrm>
            <a:off x="76447" y="1011500"/>
            <a:ext cx="8991105" cy="5335512"/>
          </a:xfrm>
          <a:prstGeom prst="rect">
            <a:avLst/>
          </a:prstGeom>
        </p:spPr>
      </p:pic>
    </p:spTree>
    <p:extLst>
      <p:ext uri="{BB962C8B-B14F-4D97-AF65-F5344CB8AC3E}">
        <p14:creationId xmlns:p14="http://schemas.microsoft.com/office/powerpoint/2010/main" val="2418709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220075" cy="994306"/>
          </a:xfrm>
        </p:spPr>
        <p:txBody>
          <a:bodyPr/>
          <a:lstStyle/>
          <a:p>
            <a:r>
              <a:rPr lang="en-GB" sz="3600" u="sng" dirty="0">
                <a:latin typeface="Twinkl Precursive" panose="02000000000000000000" pitchFamily="2" charset="0"/>
              </a:rPr>
              <a:t>Curriculum </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3" y="850908"/>
            <a:ext cx="7941355" cy="1477328"/>
          </a:xfrm>
          <a:prstGeom prst="rect">
            <a:avLst/>
          </a:prstGeom>
          <a:noFill/>
        </p:spPr>
        <p:txBody>
          <a:bodyPr wrap="square" rtlCol="0">
            <a:spAutoFit/>
          </a:bodyPr>
          <a:lstStyle/>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sp>
        <p:nvSpPr>
          <p:cNvPr id="5" name="TextBox 4"/>
          <p:cNvSpPr txBox="1"/>
          <p:nvPr/>
        </p:nvSpPr>
        <p:spPr>
          <a:xfrm>
            <a:off x="539751" y="1085179"/>
            <a:ext cx="7848600" cy="5816977"/>
          </a:xfrm>
          <a:prstGeom prst="rect">
            <a:avLst/>
          </a:prstGeom>
          <a:noFill/>
        </p:spPr>
        <p:txBody>
          <a:bodyPr wrap="square" rtlCol="0">
            <a:spAutoFit/>
          </a:bodyPr>
          <a:lstStyle/>
          <a:p>
            <a:r>
              <a:rPr lang="en-GB" sz="2400" dirty="0">
                <a:solidFill>
                  <a:srgbClr val="002060"/>
                </a:solidFill>
                <a:latin typeface="Twinkl Cursive Looped" panose="02000000000000000000" pitchFamily="2" charset="0"/>
              </a:rPr>
              <a:t>Curriculum on a page is available on class webpage, as will any class updates.</a:t>
            </a:r>
          </a:p>
          <a:p>
            <a:endParaRPr lang="en-GB" sz="2400" dirty="0">
              <a:solidFill>
                <a:srgbClr val="002060"/>
              </a:solidFill>
              <a:latin typeface="Twinkl Cursive Looped" panose="02000000000000000000" pitchFamily="2" charset="0"/>
            </a:endParaRPr>
          </a:p>
          <a:p>
            <a:r>
              <a:rPr lang="en-GB" sz="2400" dirty="0">
                <a:solidFill>
                  <a:srgbClr val="002060"/>
                </a:solidFill>
                <a:latin typeface="Twinkl Cursive Looped" panose="02000000000000000000" pitchFamily="2" charset="0"/>
              </a:rPr>
              <a:t>Phonics will be daily, in groups as it was in Year 1.</a:t>
            </a:r>
          </a:p>
          <a:p>
            <a:endParaRPr lang="en-GB" sz="2400" dirty="0">
              <a:solidFill>
                <a:srgbClr val="002060"/>
              </a:solidFill>
              <a:latin typeface="Twinkl Cursive Looped" panose="02000000000000000000" pitchFamily="2" charset="0"/>
            </a:endParaRPr>
          </a:p>
          <a:p>
            <a:r>
              <a:rPr lang="en-GB" sz="2400" dirty="0">
                <a:solidFill>
                  <a:srgbClr val="002060"/>
                </a:solidFill>
                <a:latin typeface="Twinkl Cursive Looped" panose="02000000000000000000" pitchFamily="2" charset="0"/>
              </a:rPr>
              <a:t>Spellings will be sent out on a Friday, the following Friday we will play games with the words. No test scores will not be recorded, this is just an opportunity for you to help your child to remember and apply the spellings they have learnt. Spellings will be tested at the end of a half term to check progress.</a:t>
            </a:r>
          </a:p>
          <a:p>
            <a:endParaRPr lang="en-GB" sz="2400" dirty="0">
              <a:solidFill>
                <a:srgbClr val="002060"/>
              </a:solidFill>
              <a:latin typeface="Twinkl Cursive Looped" panose="02000000000000000000" pitchFamily="2" charset="0"/>
            </a:endParaRPr>
          </a:p>
          <a:p>
            <a:r>
              <a:rPr lang="en-GB" sz="2400" dirty="0">
                <a:solidFill>
                  <a:srgbClr val="002060"/>
                </a:solidFill>
                <a:latin typeface="Twinkl Cursive Looped" panose="02000000000000000000" pitchFamily="2" charset="0"/>
              </a:rPr>
              <a:t>PE days are Tuesdays and Wednesdays – please make sure indoor and outdoor kits are in school each week.</a:t>
            </a:r>
          </a:p>
          <a:p>
            <a:endParaRPr lang="en-GB" dirty="0">
              <a:solidFill>
                <a:srgbClr val="002060"/>
              </a:solidFill>
            </a:endParaRPr>
          </a:p>
          <a:p>
            <a:endParaRPr lang="en-GB" dirty="0">
              <a:solidFill>
                <a:srgbClr val="002060"/>
              </a:solidFill>
            </a:endParaRPr>
          </a:p>
        </p:txBody>
      </p:sp>
    </p:spTree>
    <p:extLst>
      <p:ext uri="{BB962C8B-B14F-4D97-AF65-F5344CB8AC3E}">
        <p14:creationId xmlns:p14="http://schemas.microsoft.com/office/powerpoint/2010/main" val="1379627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61962" y="-143398"/>
            <a:ext cx="8220075" cy="994306"/>
          </a:xfrm>
        </p:spPr>
        <p:txBody>
          <a:bodyPr/>
          <a:lstStyle/>
          <a:p>
            <a:r>
              <a:rPr lang="en-GB" sz="3600" u="sng" dirty="0">
                <a:latin typeface="Twinkl Precursive" panose="02000000000000000000" pitchFamily="2" charset="0"/>
              </a:rPr>
              <a:t>Curriculum </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1761565" y="1594906"/>
            <a:ext cx="6905503" cy="1477328"/>
          </a:xfrm>
          <a:prstGeom prst="rect">
            <a:avLst/>
          </a:prstGeom>
          <a:noFill/>
        </p:spPr>
        <p:txBody>
          <a:bodyPr wrap="square" rtlCol="0">
            <a:spAutoFit/>
          </a:bodyPr>
          <a:lstStyle/>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pic>
        <p:nvPicPr>
          <p:cNvPr id="5" name="Picture 4">
            <a:extLst>
              <a:ext uri="{FF2B5EF4-FFF2-40B4-BE49-F238E27FC236}">
                <a16:creationId xmlns:a16="http://schemas.microsoft.com/office/drawing/2014/main" id="{CCE387A8-C4EA-4C6D-A7D7-B377A3EE3AF0}"/>
              </a:ext>
            </a:extLst>
          </p:cNvPr>
          <p:cNvPicPr>
            <a:picLocks noChangeAspect="1"/>
          </p:cNvPicPr>
          <p:nvPr/>
        </p:nvPicPr>
        <p:blipFill>
          <a:blip r:embed="rId3"/>
          <a:stretch>
            <a:fillRect/>
          </a:stretch>
        </p:blipFill>
        <p:spPr>
          <a:xfrm>
            <a:off x="-1" y="538628"/>
            <a:ext cx="5177117" cy="3471875"/>
          </a:xfrm>
          <a:prstGeom prst="rect">
            <a:avLst/>
          </a:prstGeom>
        </p:spPr>
      </p:pic>
      <p:pic>
        <p:nvPicPr>
          <p:cNvPr id="9" name="Picture 8">
            <a:extLst>
              <a:ext uri="{FF2B5EF4-FFF2-40B4-BE49-F238E27FC236}">
                <a16:creationId xmlns:a16="http://schemas.microsoft.com/office/drawing/2014/main" id="{68049F5B-B740-42F8-A8A1-1E304ABB53B9}"/>
              </a:ext>
            </a:extLst>
          </p:cNvPr>
          <p:cNvPicPr>
            <a:picLocks noChangeAspect="1"/>
          </p:cNvPicPr>
          <p:nvPr/>
        </p:nvPicPr>
        <p:blipFill>
          <a:blip r:embed="rId4"/>
          <a:stretch>
            <a:fillRect/>
          </a:stretch>
        </p:blipFill>
        <p:spPr>
          <a:xfrm>
            <a:off x="3966883" y="3459907"/>
            <a:ext cx="5177118" cy="3376381"/>
          </a:xfrm>
          <a:prstGeom prst="rect">
            <a:avLst/>
          </a:prstGeom>
        </p:spPr>
      </p:pic>
    </p:spTree>
    <p:extLst>
      <p:ext uri="{BB962C8B-B14F-4D97-AF65-F5344CB8AC3E}">
        <p14:creationId xmlns:p14="http://schemas.microsoft.com/office/powerpoint/2010/main" val="1730249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551863" cy="994306"/>
          </a:xfrm>
        </p:spPr>
        <p:txBody>
          <a:bodyPr/>
          <a:lstStyle/>
          <a:p>
            <a:r>
              <a:rPr lang="en-GB" sz="3600" u="sng" dirty="0">
                <a:latin typeface="Twinkl Precursive" panose="02000000000000000000" pitchFamily="2" charset="0"/>
              </a:rPr>
              <a:t>Phonics and Reading</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3" y="850908"/>
            <a:ext cx="7941355" cy="1477328"/>
          </a:xfrm>
          <a:prstGeom prst="rect">
            <a:avLst/>
          </a:prstGeom>
          <a:noFill/>
        </p:spPr>
        <p:txBody>
          <a:bodyPr wrap="square" rtlCol="0">
            <a:spAutoFit/>
          </a:bodyPr>
          <a:lstStyle/>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sp>
        <p:nvSpPr>
          <p:cNvPr id="8" name="TextBox 7"/>
          <p:cNvSpPr txBox="1"/>
          <p:nvPr/>
        </p:nvSpPr>
        <p:spPr>
          <a:xfrm>
            <a:off x="827314" y="717244"/>
            <a:ext cx="7561036" cy="6186309"/>
          </a:xfrm>
          <a:prstGeom prst="rect">
            <a:avLst/>
          </a:prstGeom>
          <a:noFill/>
        </p:spPr>
        <p:txBody>
          <a:bodyPr wrap="square" rtlCol="0">
            <a:spAutoFit/>
          </a:bodyPr>
          <a:lstStyle/>
          <a:p>
            <a:endParaRPr lang="en-GB" sz="2000" dirty="0">
              <a:latin typeface="Twinkl Precursive" panose="02000000000000000000" pitchFamily="2" charset="0"/>
            </a:endParaRPr>
          </a:p>
          <a:p>
            <a:r>
              <a:rPr lang="en-GB" sz="2400" dirty="0">
                <a:latin typeface="Twinkl Cursive Looped" panose="02000000000000000000" pitchFamily="2" charset="0"/>
              </a:rPr>
              <a:t>Phonics sessions take place </a:t>
            </a:r>
          </a:p>
          <a:p>
            <a:r>
              <a:rPr lang="en-GB" sz="2400" dirty="0">
                <a:latin typeface="Twinkl Cursive Looped" panose="02000000000000000000" pitchFamily="2" charset="0"/>
              </a:rPr>
              <a:t>daily from 9am in streamed </a:t>
            </a:r>
          </a:p>
          <a:p>
            <a:r>
              <a:rPr lang="en-GB" sz="2400" dirty="0">
                <a:latin typeface="Twinkl Cursive Looped" panose="02000000000000000000" pitchFamily="2" charset="0"/>
              </a:rPr>
              <a:t>groups.</a:t>
            </a:r>
          </a:p>
          <a:p>
            <a:endParaRPr lang="en-GB" sz="2400" dirty="0">
              <a:latin typeface="Twinkl Cursive Looped" panose="02000000000000000000" pitchFamily="2" charset="0"/>
            </a:endParaRPr>
          </a:p>
          <a:p>
            <a:r>
              <a:rPr lang="en-GB" sz="2400" dirty="0">
                <a:latin typeface="Twinkl Cursive Looped" panose="02000000000000000000" pitchFamily="2" charset="0"/>
              </a:rPr>
              <a:t>Weekly spellings and your child’s reading books will link directly to their learning in Phonics.</a:t>
            </a:r>
          </a:p>
          <a:p>
            <a:endParaRPr lang="en-GB" sz="2400" dirty="0">
              <a:latin typeface="Twinkl Cursive Looped" panose="02000000000000000000" pitchFamily="2" charset="0"/>
            </a:endParaRPr>
          </a:p>
          <a:p>
            <a:r>
              <a:rPr lang="en-GB" sz="2400" dirty="0">
                <a:latin typeface="Twinkl Cursive Looped" panose="02000000000000000000" pitchFamily="2" charset="0"/>
              </a:rPr>
              <a:t>All children will have a tricky word bookmark in their reading books of words they need to learn how to read and spell.</a:t>
            </a:r>
          </a:p>
          <a:p>
            <a:endParaRPr lang="en-GB" sz="2400" dirty="0">
              <a:latin typeface="Twinkl Cursive Looped" panose="02000000000000000000" pitchFamily="2" charset="0"/>
            </a:endParaRPr>
          </a:p>
          <a:p>
            <a:r>
              <a:rPr lang="en-GB" sz="2400" dirty="0">
                <a:latin typeface="Twinkl Cursive Looped" panose="02000000000000000000" pitchFamily="2" charset="0"/>
              </a:rPr>
              <a:t>On occasions we may send home </a:t>
            </a:r>
          </a:p>
          <a:p>
            <a:r>
              <a:rPr lang="en-GB" sz="2400" dirty="0">
                <a:latin typeface="Twinkl Cursive Looped" panose="02000000000000000000" pitchFamily="2" charset="0"/>
              </a:rPr>
              <a:t>additional phonics sounds to </a:t>
            </a:r>
          </a:p>
          <a:p>
            <a:r>
              <a:rPr lang="en-GB" sz="2400" dirty="0">
                <a:latin typeface="Twinkl Cursive Looped" panose="02000000000000000000" pitchFamily="2" charset="0"/>
              </a:rPr>
              <a:t>practise.</a:t>
            </a:r>
          </a:p>
          <a:p>
            <a:endParaRPr lang="en-GB" sz="2000" dirty="0">
              <a:latin typeface="Twinkl Precursive" panose="02000000000000000000" pitchFamily="2" charset="0"/>
            </a:endParaRPr>
          </a:p>
          <a:p>
            <a:endParaRPr lang="en-GB" sz="2000" b="1" dirty="0">
              <a:latin typeface="Twinkl Precursive" panose="02000000000000000000" pitchFamily="2" charset="0"/>
            </a:endParaRPr>
          </a:p>
        </p:txBody>
      </p:sp>
      <p:pic>
        <p:nvPicPr>
          <p:cNvPr id="5" name="Picture 4"/>
          <p:cNvPicPr>
            <a:picLocks noChangeAspect="1"/>
          </p:cNvPicPr>
          <p:nvPr/>
        </p:nvPicPr>
        <p:blipFill>
          <a:blip r:embed="rId3"/>
          <a:stretch>
            <a:fillRect/>
          </a:stretch>
        </p:blipFill>
        <p:spPr>
          <a:xfrm>
            <a:off x="5717834" y="861855"/>
            <a:ext cx="2809875" cy="1638300"/>
          </a:xfrm>
          <a:prstGeom prst="rect">
            <a:avLst/>
          </a:prstGeom>
        </p:spPr>
      </p:pic>
    </p:spTree>
    <p:extLst>
      <p:ext uri="{BB962C8B-B14F-4D97-AF65-F5344CB8AC3E}">
        <p14:creationId xmlns:p14="http://schemas.microsoft.com/office/powerpoint/2010/main" val="2021517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551863" cy="994306"/>
          </a:xfrm>
        </p:spPr>
        <p:txBody>
          <a:bodyPr/>
          <a:lstStyle/>
          <a:p>
            <a:r>
              <a:rPr lang="en-GB" sz="3600" u="sng" dirty="0">
                <a:latin typeface="Twinkl Precursive" panose="02000000000000000000" pitchFamily="2" charset="0"/>
              </a:rPr>
              <a:t>Phonics and Reading</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3" y="850908"/>
            <a:ext cx="7941355" cy="1477328"/>
          </a:xfrm>
          <a:prstGeom prst="rect">
            <a:avLst/>
          </a:prstGeom>
          <a:noFill/>
        </p:spPr>
        <p:txBody>
          <a:bodyPr wrap="square" rtlCol="0">
            <a:spAutoFit/>
          </a:bodyPr>
          <a:lstStyle/>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sp>
        <p:nvSpPr>
          <p:cNvPr id="8" name="TextBox 7"/>
          <p:cNvSpPr txBox="1"/>
          <p:nvPr/>
        </p:nvSpPr>
        <p:spPr>
          <a:xfrm>
            <a:off x="827314" y="861855"/>
            <a:ext cx="7561036" cy="5324535"/>
          </a:xfrm>
          <a:prstGeom prst="rect">
            <a:avLst/>
          </a:prstGeom>
          <a:noFill/>
        </p:spPr>
        <p:txBody>
          <a:bodyPr wrap="square" rtlCol="0">
            <a:spAutoFit/>
          </a:bodyPr>
          <a:lstStyle/>
          <a:p>
            <a:endParaRPr lang="en-GB" sz="2000" dirty="0">
              <a:latin typeface="Twinkl Precursive" panose="02000000000000000000" pitchFamily="2" charset="0"/>
            </a:endParaRPr>
          </a:p>
          <a:p>
            <a:r>
              <a:rPr lang="en-GB" sz="2000" dirty="0">
                <a:latin typeface="Twinkl Cursive Looped" panose="02000000000000000000" pitchFamily="2" charset="0"/>
              </a:rPr>
              <a:t>Phonics and reading are central to our learning in Year 2. </a:t>
            </a:r>
          </a:p>
          <a:p>
            <a:endParaRPr lang="en-GB" sz="2000" dirty="0">
              <a:latin typeface="Twinkl Cursive Looped" panose="02000000000000000000" pitchFamily="2" charset="0"/>
            </a:endParaRPr>
          </a:p>
          <a:p>
            <a:r>
              <a:rPr lang="en-GB" sz="2000" dirty="0">
                <a:latin typeface="Twinkl Cursive Looped" panose="02000000000000000000" pitchFamily="2" charset="0"/>
              </a:rPr>
              <a:t>Please support your child in reading at home 4 times each week.</a:t>
            </a:r>
          </a:p>
          <a:p>
            <a:endParaRPr lang="en-GB" sz="2000" dirty="0">
              <a:latin typeface="Twinkl Cursive Looped" panose="02000000000000000000" pitchFamily="2" charset="0"/>
            </a:endParaRPr>
          </a:p>
          <a:p>
            <a:r>
              <a:rPr lang="en-GB" sz="2000" dirty="0">
                <a:latin typeface="Twinkl Cursive Looped" panose="02000000000000000000" pitchFamily="2" charset="0"/>
              </a:rPr>
              <a:t>Encourage your child to read widely and for pleasure. </a:t>
            </a:r>
          </a:p>
          <a:p>
            <a:endParaRPr lang="en-GB" sz="2000" dirty="0">
              <a:latin typeface="Twinkl Cursive Looped" panose="02000000000000000000" pitchFamily="2" charset="0"/>
            </a:endParaRPr>
          </a:p>
          <a:p>
            <a:pPr marL="342900" indent="-342900" algn="ctr">
              <a:buFont typeface="Arial" panose="020B0604020202020204" pitchFamily="34" charset="0"/>
              <a:buChar char="•"/>
            </a:pPr>
            <a:r>
              <a:rPr lang="en-GB" sz="2000" b="1" u="sng" dirty="0">
                <a:latin typeface="Twinkl Cursive Looped" panose="02000000000000000000" pitchFamily="2" charset="0"/>
              </a:rPr>
              <a:t>Top Tips*</a:t>
            </a:r>
          </a:p>
          <a:p>
            <a:pPr algn="ctr"/>
            <a:endParaRPr lang="en-GB" sz="2000" b="1" u="sng" dirty="0">
              <a:latin typeface="Twinkl Cursive Looped" panose="02000000000000000000" pitchFamily="2" charset="0"/>
            </a:endParaRPr>
          </a:p>
          <a:p>
            <a:r>
              <a:rPr lang="en-GB" sz="2000" dirty="0">
                <a:latin typeface="Twinkl Cursive Looped" panose="02000000000000000000" pitchFamily="2" charset="0"/>
              </a:rPr>
              <a:t>Read anything and everything!</a:t>
            </a:r>
          </a:p>
          <a:p>
            <a:r>
              <a:rPr lang="en-GB" sz="2000" dirty="0">
                <a:latin typeface="Twinkl Cursive Looped" panose="02000000000000000000" pitchFamily="2" charset="0"/>
              </a:rPr>
              <a:t>Read out loud to them.  </a:t>
            </a:r>
          </a:p>
          <a:p>
            <a:r>
              <a:rPr lang="en-GB" sz="2000" dirty="0">
                <a:latin typeface="Twinkl Cursive Looped" panose="02000000000000000000" pitchFamily="2" charset="0"/>
              </a:rPr>
              <a:t>Let them read out loud to you.       </a:t>
            </a:r>
          </a:p>
          <a:p>
            <a:r>
              <a:rPr lang="en-GB" sz="2000" dirty="0">
                <a:latin typeface="Twinkl Cursive Looped" panose="02000000000000000000" pitchFamily="2" charset="0"/>
              </a:rPr>
              <a:t>Read a range of books from different authors and genres.</a:t>
            </a:r>
          </a:p>
          <a:p>
            <a:r>
              <a:rPr lang="en-GB" sz="2000" dirty="0">
                <a:latin typeface="Twinkl Cursive Looped" panose="02000000000000000000" pitchFamily="2" charset="0"/>
              </a:rPr>
              <a:t>Let them see you read. </a:t>
            </a:r>
          </a:p>
          <a:p>
            <a:r>
              <a:rPr lang="en-GB" sz="2000" dirty="0">
                <a:latin typeface="Twinkl Cursive Looped" panose="02000000000000000000" pitchFamily="2" charset="0"/>
              </a:rPr>
              <a:t>Help them to foster a love for reading.</a:t>
            </a:r>
          </a:p>
          <a:p>
            <a:endParaRPr lang="en-GB" sz="2000" dirty="0">
              <a:latin typeface="Twinkl Precursive" panose="02000000000000000000" pitchFamily="2" charset="0"/>
            </a:endParaRPr>
          </a:p>
          <a:p>
            <a:endParaRPr lang="en-GB" sz="2000" dirty="0">
              <a:latin typeface="Twinkl Precursive" panose="02000000000000000000" pitchFamily="2" charset="0"/>
            </a:endParaRPr>
          </a:p>
        </p:txBody>
      </p:sp>
      <p:pic>
        <p:nvPicPr>
          <p:cNvPr id="2" name="Picture 1"/>
          <p:cNvPicPr>
            <a:picLocks noChangeAspect="1"/>
          </p:cNvPicPr>
          <p:nvPr/>
        </p:nvPicPr>
        <p:blipFill>
          <a:blip r:embed="rId3"/>
          <a:stretch>
            <a:fillRect/>
          </a:stretch>
        </p:blipFill>
        <p:spPr>
          <a:xfrm>
            <a:off x="6423932" y="3535056"/>
            <a:ext cx="1399268" cy="1534285"/>
          </a:xfrm>
          <a:prstGeom prst="rect">
            <a:avLst/>
          </a:prstGeom>
        </p:spPr>
      </p:pic>
    </p:spTree>
    <p:extLst>
      <p:ext uri="{BB962C8B-B14F-4D97-AF65-F5344CB8AC3E}">
        <p14:creationId xmlns:p14="http://schemas.microsoft.com/office/powerpoint/2010/main" val="2874721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220075" cy="994306"/>
          </a:xfrm>
        </p:spPr>
        <p:txBody>
          <a:bodyPr/>
          <a:lstStyle/>
          <a:p>
            <a:r>
              <a:rPr lang="en-GB" sz="3600" u="sng" dirty="0">
                <a:latin typeface="Twinkl Precursive" panose="02000000000000000000" pitchFamily="2" charset="0"/>
              </a:rPr>
              <a:t>Behaviour Expectations </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86AB87F2-0773-43BF-A452-369F49FF1693}"/>
              </a:ext>
            </a:extLst>
          </p:cNvPr>
          <p:cNvPicPr>
            <a:picLocks noChangeAspect="1"/>
          </p:cNvPicPr>
          <p:nvPr/>
        </p:nvPicPr>
        <p:blipFill>
          <a:blip r:embed="rId3"/>
          <a:stretch>
            <a:fillRect/>
          </a:stretch>
        </p:blipFill>
        <p:spPr>
          <a:xfrm>
            <a:off x="2876054" y="962635"/>
            <a:ext cx="2887748" cy="5695528"/>
          </a:xfrm>
          <a:prstGeom prst="rect">
            <a:avLst/>
          </a:prstGeom>
        </p:spPr>
      </p:pic>
    </p:spTree>
    <p:extLst>
      <p:ext uri="{BB962C8B-B14F-4D97-AF65-F5344CB8AC3E}">
        <p14:creationId xmlns:p14="http://schemas.microsoft.com/office/powerpoint/2010/main" val="3960970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220075" cy="994306"/>
          </a:xfrm>
        </p:spPr>
        <p:txBody>
          <a:bodyPr/>
          <a:lstStyle/>
          <a:p>
            <a:r>
              <a:rPr lang="en-GB" sz="3600" u="sng" dirty="0">
                <a:latin typeface="Twinkl Precursive" panose="02000000000000000000" pitchFamily="2" charset="0"/>
              </a:rPr>
              <a:t>Whole School Rewards</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3" y="850908"/>
            <a:ext cx="7941355" cy="1477328"/>
          </a:xfrm>
          <a:prstGeom prst="rect">
            <a:avLst/>
          </a:prstGeom>
          <a:noFill/>
        </p:spPr>
        <p:txBody>
          <a:bodyPr wrap="square" rtlCol="0">
            <a:spAutoFit/>
          </a:bodyPr>
          <a:lstStyle/>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sp>
        <p:nvSpPr>
          <p:cNvPr id="10" name="TextBox 9"/>
          <p:cNvSpPr txBox="1"/>
          <p:nvPr/>
        </p:nvSpPr>
        <p:spPr>
          <a:xfrm>
            <a:off x="446994" y="809577"/>
            <a:ext cx="8220074" cy="5755422"/>
          </a:xfrm>
          <a:prstGeom prst="rect">
            <a:avLst/>
          </a:prstGeom>
          <a:noFill/>
        </p:spPr>
        <p:txBody>
          <a:bodyPr wrap="square" rtlCol="0">
            <a:spAutoFit/>
          </a:bodyPr>
          <a:lstStyle/>
          <a:p>
            <a:pPr algn="l"/>
            <a:r>
              <a:rPr lang="en-US" sz="1600" b="1" i="0" dirty="0">
                <a:solidFill>
                  <a:srgbClr val="000000"/>
                </a:solidFill>
                <a:effectLst/>
                <a:latin typeface="Twinkl Cursive Looped" panose="02000000000000000000" pitchFamily="2" charset="0"/>
              </a:rPr>
              <a:t>Celebrating Our Values and Achievements</a:t>
            </a:r>
          </a:p>
          <a:p>
            <a:pPr algn="l"/>
            <a:r>
              <a:rPr lang="en-US" sz="1600" b="1" i="0" dirty="0">
                <a:solidFill>
                  <a:srgbClr val="000000"/>
                </a:solidFill>
                <a:effectLst/>
                <a:latin typeface="Twinkl Cursive Looped" panose="02000000000000000000" pitchFamily="2" charset="0"/>
              </a:rPr>
              <a:t>This year, our weekly Celebration Assembly will have an even stronger focus on our school values: Respect, Responsibility, Resilience, Motivation, Aspiration and Collaboration.</a:t>
            </a:r>
          </a:p>
          <a:p>
            <a:pPr algn="l"/>
            <a:r>
              <a:rPr lang="en-US" sz="1600" b="0" i="0" dirty="0">
                <a:solidFill>
                  <a:srgbClr val="000000"/>
                </a:solidFill>
                <a:effectLst/>
                <a:latin typeface="Twinkl Cursive Looped" panose="02000000000000000000" pitchFamily="2" charset="0"/>
              </a:rPr>
              <a:t>Each week, we will shine a spotlight on one value and celebrate children who have been ‘living our value of the week’ through their learning, </a:t>
            </a:r>
            <a:r>
              <a:rPr lang="en-US" sz="1600" b="0" i="0" dirty="0" err="1">
                <a:solidFill>
                  <a:srgbClr val="000000"/>
                </a:solidFill>
                <a:effectLst/>
                <a:latin typeface="Twinkl Cursive Looped" panose="02000000000000000000" pitchFamily="2" charset="0"/>
              </a:rPr>
              <a:t>behaviour</a:t>
            </a:r>
            <a:r>
              <a:rPr lang="en-US" sz="1600" b="0" i="0" dirty="0">
                <a:solidFill>
                  <a:srgbClr val="000000"/>
                </a:solidFill>
                <a:effectLst/>
                <a:latin typeface="Twinkl Cursive Looped" panose="02000000000000000000" pitchFamily="2" charset="0"/>
              </a:rPr>
              <a:t>, relationships and contribution to school life. Children selected for this special recognition will receive our </a:t>
            </a:r>
            <a:r>
              <a:rPr lang="en-US" sz="1600" b="1" i="0" dirty="0">
                <a:solidFill>
                  <a:srgbClr val="000000"/>
                </a:solidFill>
                <a:effectLst/>
                <a:latin typeface="Twinkl Cursive Looped" panose="02000000000000000000" pitchFamily="2" charset="0"/>
              </a:rPr>
              <a:t>Golden Award</a:t>
            </a:r>
            <a:r>
              <a:rPr lang="en-US" sz="1600" b="0" i="0" dirty="0">
                <a:solidFill>
                  <a:srgbClr val="000000"/>
                </a:solidFill>
                <a:effectLst/>
                <a:latin typeface="Twinkl Cursive Looped" panose="02000000000000000000" pitchFamily="2" charset="0"/>
              </a:rPr>
              <a:t>. We will also celebrate the important contribution made by our pupil representatives across school, </a:t>
            </a:r>
            <a:r>
              <a:rPr lang="en-US" sz="1600" b="0" i="0" dirty="0" err="1">
                <a:solidFill>
                  <a:srgbClr val="000000"/>
                </a:solidFill>
                <a:effectLst/>
                <a:latin typeface="Twinkl Cursive Looped" panose="02000000000000000000" pitchFamily="2" charset="0"/>
              </a:rPr>
              <a:t>recognising</a:t>
            </a:r>
            <a:r>
              <a:rPr lang="en-US" sz="1600" b="0" i="0" dirty="0">
                <a:solidFill>
                  <a:srgbClr val="000000"/>
                </a:solidFill>
                <a:effectLst/>
                <a:latin typeface="Twinkl Cursive Looped" panose="02000000000000000000" pitchFamily="2" charset="0"/>
              </a:rPr>
              <a:t> the responsibility they take for helping to make our school community the best it can be.</a:t>
            </a:r>
          </a:p>
          <a:p>
            <a:pPr algn="l"/>
            <a:r>
              <a:rPr lang="en-US" sz="1600" b="0" i="0" dirty="0">
                <a:solidFill>
                  <a:srgbClr val="000000"/>
                </a:solidFill>
                <a:effectLst/>
                <a:latin typeface="Twinkl Cursive Looped" panose="02000000000000000000" pitchFamily="2" charset="0"/>
              </a:rPr>
              <a:t>Our </a:t>
            </a:r>
            <a:r>
              <a:rPr lang="en-US" sz="1600" b="1" i="0" dirty="0">
                <a:solidFill>
                  <a:srgbClr val="000000"/>
                </a:solidFill>
                <a:effectLst/>
                <a:latin typeface="Twinkl Cursive Looped" panose="02000000000000000000" pitchFamily="2" charset="0"/>
              </a:rPr>
              <a:t>Award of Merit </a:t>
            </a:r>
            <a:r>
              <a:rPr lang="en-US" sz="1600" b="0" i="0" dirty="0">
                <a:solidFill>
                  <a:srgbClr val="000000"/>
                </a:solidFill>
                <a:effectLst/>
                <a:latin typeface="Twinkl Cursive Looped" panose="02000000000000000000" pitchFamily="2" charset="0"/>
              </a:rPr>
              <a:t>will continue and will </a:t>
            </a:r>
            <a:r>
              <a:rPr lang="en-US" sz="1600" b="0" i="0" dirty="0" err="1">
                <a:solidFill>
                  <a:srgbClr val="000000"/>
                </a:solidFill>
                <a:effectLst/>
                <a:latin typeface="Twinkl Cursive Looped" panose="02000000000000000000" pitchFamily="2" charset="0"/>
              </a:rPr>
              <a:t>recognise</a:t>
            </a:r>
            <a:r>
              <a:rPr lang="en-US" sz="1600" b="0" i="0" dirty="0">
                <a:solidFill>
                  <a:srgbClr val="000000"/>
                </a:solidFill>
                <a:effectLst/>
                <a:latin typeface="Twinkl Cursive Looped" panose="02000000000000000000" pitchFamily="2" charset="0"/>
              </a:rPr>
              <a:t> excellent learning, progress and pieces of work that children and staff are particularly proud of. This means our assemblies celebrate both what children achieve and the values and attitudes that help them achieve it.</a:t>
            </a:r>
          </a:p>
          <a:p>
            <a:pPr algn="l"/>
            <a:r>
              <a:rPr lang="en-US" sz="1600" b="0" i="0" dirty="0">
                <a:solidFill>
                  <a:srgbClr val="000000"/>
                </a:solidFill>
                <a:effectLst/>
                <a:latin typeface="Twinkl Cursive Looped" panose="02000000000000000000" pitchFamily="2" charset="0"/>
              </a:rPr>
              <a:t>Our House Teams are also an important part of school life. Every child from Reception to Year 6 belongs to a house and can earn House Points for demonstrating our school values and consistently following our </a:t>
            </a:r>
            <a:r>
              <a:rPr lang="en-US" sz="1600" b="0" i="0" dirty="0" err="1">
                <a:solidFill>
                  <a:srgbClr val="000000"/>
                </a:solidFill>
                <a:effectLst/>
                <a:latin typeface="Twinkl Cursive Looped" panose="02000000000000000000" pitchFamily="2" charset="0"/>
              </a:rPr>
              <a:t>behaviour</a:t>
            </a:r>
            <a:r>
              <a:rPr lang="en-US" sz="1600" b="0" i="0" dirty="0">
                <a:solidFill>
                  <a:srgbClr val="000000"/>
                </a:solidFill>
                <a:effectLst/>
                <a:latin typeface="Twinkl Cursive Looped" panose="02000000000000000000" pitchFamily="2" charset="0"/>
              </a:rPr>
              <a:t> expectations. House Points will be collected across the school and celebrated throughout each half term.</a:t>
            </a:r>
          </a:p>
          <a:p>
            <a:pPr algn="l"/>
            <a:r>
              <a:rPr lang="en-US" sz="1600" b="1" i="0" dirty="0">
                <a:solidFill>
                  <a:srgbClr val="000000"/>
                </a:solidFill>
                <a:effectLst/>
                <a:latin typeface="Twinkl Cursive Looped" panose="02000000000000000000" pitchFamily="2" charset="0"/>
              </a:rPr>
              <a:t>At the end of each half term, the winning House Team will enjoy a special House Day to celebrate their collective achievement, where they will be invited to come to school in non-uniform</a:t>
            </a:r>
            <a:r>
              <a:rPr lang="en-US" sz="1600" b="0" i="0" dirty="0">
                <a:solidFill>
                  <a:srgbClr val="000000"/>
                </a:solidFill>
                <a:effectLst/>
                <a:latin typeface="Twinkl Cursive Looped" panose="02000000000000000000" pitchFamily="2" charset="0"/>
              </a:rPr>
              <a:t>.</a:t>
            </a:r>
          </a:p>
          <a:p>
            <a:pPr algn="l"/>
            <a:r>
              <a:rPr lang="en-US" sz="1600" b="0" i="0" dirty="0">
                <a:solidFill>
                  <a:srgbClr val="000000"/>
                </a:solidFill>
                <a:effectLst/>
                <a:latin typeface="Twinkl Cursive Looped" panose="02000000000000000000" pitchFamily="2" charset="0"/>
              </a:rPr>
              <a:t>Together, these approaches help us make our values something that children don't just know, but live every day – reinforcing our school motto, ‘Working Together to Fulfil Potential.’</a:t>
            </a:r>
          </a:p>
        </p:txBody>
      </p:sp>
    </p:spTree>
    <p:extLst>
      <p:ext uri="{BB962C8B-B14F-4D97-AF65-F5344CB8AC3E}">
        <p14:creationId xmlns:p14="http://schemas.microsoft.com/office/powerpoint/2010/main" val="1491730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220075" cy="994306"/>
          </a:xfrm>
        </p:spPr>
        <p:txBody>
          <a:bodyPr/>
          <a:lstStyle/>
          <a:p>
            <a:r>
              <a:rPr lang="en-GB" sz="3600" u="sng" dirty="0">
                <a:latin typeface="Twinkl Precursive" panose="02000000000000000000" pitchFamily="2" charset="0"/>
              </a:rPr>
              <a:t>Fruit, Toast and Milk</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3" y="850908"/>
            <a:ext cx="7941355" cy="1477328"/>
          </a:xfrm>
          <a:prstGeom prst="rect">
            <a:avLst/>
          </a:prstGeom>
          <a:noFill/>
        </p:spPr>
        <p:txBody>
          <a:bodyPr wrap="square" rtlCol="0">
            <a:spAutoFit/>
          </a:bodyPr>
          <a:lstStyle/>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pic>
        <p:nvPicPr>
          <p:cNvPr id="3" name="Picture 2"/>
          <p:cNvPicPr>
            <a:picLocks noChangeAspect="1"/>
          </p:cNvPicPr>
          <p:nvPr/>
        </p:nvPicPr>
        <p:blipFill>
          <a:blip r:embed="rId3"/>
          <a:stretch>
            <a:fillRect/>
          </a:stretch>
        </p:blipFill>
        <p:spPr>
          <a:xfrm>
            <a:off x="725712" y="736382"/>
            <a:ext cx="1016002" cy="1670376"/>
          </a:xfrm>
          <a:prstGeom prst="rect">
            <a:avLst/>
          </a:prstGeom>
        </p:spPr>
      </p:pic>
      <p:pic>
        <p:nvPicPr>
          <p:cNvPr id="5" name="Picture 4"/>
          <p:cNvPicPr>
            <a:picLocks noChangeAspect="1"/>
          </p:cNvPicPr>
          <p:nvPr/>
        </p:nvPicPr>
        <p:blipFill>
          <a:blip r:embed="rId4"/>
          <a:stretch>
            <a:fillRect/>
          </a:stretch>
        </p:blipFill>
        <p:spPr>
          <a:xfrm>
            <a:off x="725712" y="2679787"/>
            <a:ext cx="1466408" cy="1384289"/>
          </a:xfrm>
          <a:prstGeom prst="rect">
            <a:avLst/>
          </a:prstGeom>
        </p:spPr>
      </p:pic>
      <p:pic>
        <p:nvPicPr>
          <p:cNvPr id="6" name="Picture 5"/>
          <p:cNvPicPr>
            <a:picLocks noChangeAspect="1"/>
          </p:cNvPicPr>
          <p:nvPr/>
        </p:nvPicPr>
        <p:blipFill>
          <a:blip r:embed="rId5"/>
          <a:stretch>
            <a:fillRect/>
          </a:stretch>
        </p:blipFill>
        <p:spPr>
          <a:xfrm>
            <a:off x="725712" y="4342902"/>
            <a:ext cx="1162050" cy="1238250"/>
          </a:xfrm>
          <a:prstGeom prst="rect">
            <a:avLst/>
          </a:prstGeom>
        </p:spPr>
      </p:pic>
      <p:sp>
        <p:nvSpPr>
          <p:cNvPr id="8" name="TextBox 7"/>
          <p:cNvSpPr txBox="1"/>
          <p:nvPr/>
        </p:nvSpPr>
        <p:spPr>
          <a:xfrm>
            <a:off x="2438400" y="991095"/>
            <a:ext cx="5949950" cy="5262979"/>
          </a:xfrm>
          <a:prstGeom prst="rect">
            <a:avLst/>
          </a:prstGeom>
          <a:noFill/>
        </p:spPr>
        <p:txBody>
          <a:bodyPr wrap="square" rtlCol="0">
            <a:spAutoFit/>
          </a:bodyPr>
          <a:lstStyle/>
          <a:p>
            <a:r>
              <a:rPr lang="en-GB" sz="2400" dirty="0">
                <a:latin typeface="Twinkl Cursive Looped" panose="02000000000000000000" pitchFamily="2" charset="0"/>
              </a:rPr>
              <a:t>If you child wishes to have milk, payment is required via </a:t>
            </a:r>
            <a:r>
              <a:rPr lang="en-GB" sz="2400" dirty="0" err="1">
                <a:latin typeface="Twinkl Cursive Looped" panose="02000000000000000000" pitchFamily="2" charset="0"/>
              </a:rPr>
              <a:t>Parentpay</a:t>
            </a:r>
            <a:r>
              <a:rPr lang="en-GB" sz="2400" dirty="0">
                <a:latin typeface="Twinkl Cursive Looped" panose="02000000000000000000" pitchFamily="2" charset="0"/>
              </a:rPr>
              <a:t>.</a:t>
            </a:r>
          </a:p>
          <a:p>
            <a:endParaRPr lang="en-GB" sz="2400" dirty="0">
              <a:latin typeface="Twinkl Cursive Looped" panose="02000000000000000000" pitchFamily="2" charset="0"/>
            </a:endParaRPr>
          </a:p>
          <a:p>
            <a:endParaRPr lang="en-GB" sz="2400" dirty="0">
              <a:latin typeface="Twinkl Cursive Looped" panose="02000000000000000000" pitchFamily="2" charset="0"/>
            </a:endParaRPr>
          </a:p>
          <a:p>
            <a:r>
              <a:rPr lang="en-GB" sz="2400" dirty="0">
                <a:latin typeface="Twinkl Cursive Looped" panose="02000000000000000000" pitchFamily="2" charset="0"/>
              </a:rPr>
              <a:t>Fruit is available daily and is free for the children. The selection varies each day. </a:t>
            </a:r>
          </a:p>
          <a:p>
            <a:endParaRPr lang="en-GB" sz="2400" dirty="0">
              <a:latin typeface="Twinkl Cursive Looped" panose="02000000000000000000" pitchFamily="2" charset="0"/>
            </a:endParaRPr>
          </a:p>
          <a:p>
            <a:r>
              <a:rPr lang="en-GB" sz="2400" dirty="0">
                <a:latin typeface="Twinkl Cursive Looped" panose="02000000000000000000" pitchFamily="2" charset="0"/>
              </a:rPr>
              <a:t>Toast is available to have at playtimes. If your child wishes to have toast, a payment can be made via </a:t>
            </a:r>
            <a:r>
              <a:rPr lang="en-GB" sz="2400" dirty="0" err="1">
                <a:latin typeface="Twinkl Cursive Looped" panose="02000000000000000000" pitchFamily="2" charset="0"/>
              </a:rPr>
              <a:t>Parentpay</a:t>
            </a:r>
            <a:r>
              <a:rPr lang="en-GB" sz="2400" dirty="0">
                <a:latin typeface="Twinkl Cursive Looped" panose="02000000000000000000" pitchFamily="2" charset="0"/>
              </a:rPr>
              <a:t>. </a:t>
            </a:r>
          </a:p>
          <a:p>
            <a:endParaRPr lang="en-GB" sz="2400" dirty="0">
              <a:latin typeface="Twinkl Cursive Looped" panose="02000000000000000000" pitchFamily="2" charset="0"/>
            </a:endParaRPr>
          </a:p>
          <a:p>
            <a:endParaRPr lang="en-GB" sz="2400" dirty="0">
              <a:latin typeface="Twinkl Cursive Looped" panose="02000000000000000000" pitchFamily="2" charset="0"/>
            </a:endParaRPr>
          </a:p>
          <a:p>
            <a:r>
              <a:rPr lang="en-GB" sz="2400" b="1" dirty="0">
                <a:latin typeface="Twinkl Cursive Looped" panose="02000000000000000000" pitchFamily="2" charset="0"/>
              </a:rPr>
              <a:t>Snacks and milk are taken outside and eaten during playtime. </a:t>
            </a:r>
          </a:p>
        </p:txBody>
      </p:sp>
    </p:spTree>
    <p:extLst>
      <p:ext uri="{BB962C8B-B14F-4D97-AF65-F5344CB8AC3E}">
        <p14:creationId xmlns:p14="http://schemas.microsoft.com/office/powerpoint/2010/main" val="9970927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551863" cy="994306"/>
          </a:xfrm>
        </p:spPr>
        <p:txBody>
          <a:bodyPr/>
          <a:lstStyle/>
          <a:p>
            <a:r>
              <a:rPr lang="en-GB" sz="3600" u="sng" dirty="0">
                <a:latin typeface="Twinkl Precursive" panose="02000000000000000000" pitchFamily="2" charset="0"/>
              </a:rPr>
              <a:t>Lunchtime</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3" y="850908"/>
            <a:ext cx="7941355" cy="1477328"/>
          </a:xfrm>
          <a:prstGeom prst="rect">
            <a:avLst/>
          </a:prstGeom>
          <a:noFill/>
        </p:spPr>
        <p:txBody>
          <a:bodyPr wrap="square" rtlCol="0">
            <a:spAutoFit/>
          </a:bodyPr>
          <a:lstStyle/>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sp>
        <p:nvSpPr>
          <p:cNvPr id="8" name="TextBox 7"/>
          <p:cNvSpPr txBox="1"/>
          <p:nvPr/>
        </p:nvSpPr>
        <p:spPr>
          <a:xfrm>
            <a:off x="827314" y="861855"/>
            <a:ext cx="7561036" cy="5632311"/>
          </a:xfrm>
          <a:prstGeom prst="rect">
            <a:avLst/>
          </a:prstGeom>
          <a:noFill/>
        </p:spPr>
        <p:txBody>
          <a:bodyPr wrap="square" rtlCol="0">
            <a:spAutoFit/>
          </a:bodyPr>
          <a:lstStyle/>
          <a:p>
            <a:r>
              <a:rPr lang="en-GB" sz="2000" dirty="0">
                <a:latin typeface="Twinkl Cursive Looped" panose="02000000000000000000" pitchFamily="2" charset="0"/>
              </a:rPr>
              <a:t>Children in Key Stage 1 can receive a free school meal should they wish to.</a:t>
            </a:r>
          </a:p>
          <a:p>
            <a:endParaRPr lang="en-GB" sz="2000" dirty="0">
              <a:latin typeface="Twinkl Cursive Looped" panose="02000000000000000000" pitchFamily="2" charset="0"/>
            </a:endParaRPr>
          </a:p>
          <a:p>
            <a:r>
              <a:rPr lang="en-GB" sz="2000" dirty="0">
                <a:latin typeface="Twinkl Cursive Looped" panose="02000000000000000000" pitchFamily="2" charset="0"/>
              </a:rPr>
              <a:t>Menus change every term. </a:t>
            </a:r>
          </a:p>
          <a:p>
            <a:r>
              <a:rPr lang="en-GB" sz="2000" dirty="0">
                <a:latin typeface="Twinkl Cursive Looped" panose="02000000000000000000" pitchFamily="2" charset="0"/>
              </a:rPr>
              <a:t>You choose the meals via School Spider. Please make sure this is done for the following day, as a child can only choose a sandwich on the day.</a:t>
            </a:r>
          </a:p>
          <a:p>
            <a:endParaRPr lang="en-GB" sz="2000" dirty="0">
              <a:latin typeface="Twinkl Cursive Looped" panose="02000000000000000000" pitchFamily="2" charset="0"/>
            </a:endParaRPr>
          </a:p>
          <a:p>
            <a:r>
              <a:rPr lang="en-GB" sz="2000" dirty="0">
                <a:latin typeface="Twinkl Cursive Looped" panose="02000000000000000000" pitchFamily="2" charset="0"/>
              </a:rPr>
              <a:t>We are aware of all dietary requirements but please feel free to let us know of anything that you feel relevant with regards to your child’s lunch choices. </a:t>
            </a:r>
          </a:p>
          <a:p>
            <a:endParaRPr lang="en-GB" sz="2000" dirty="0">
              <a:latin typeface="Twinkl Cursive Looped" panose="02000000000000000000" pitchFamily="2" charset="0"/>
            </a:endParaRPr>
          </a:p>
          <a:p>
            <a:endParaRPr lang="en-GB" sz="2000" dirty="0">
              <a:latin typeface="Twinkl Cursive Looped" panose="02000000000000000000" pitchFamily="2" charset="0"/>
            </a:endParaRPr>
          </a:p>
          <a:p>
            <a:r>
              <a:rPr lang="en-GB" sz="2000" dirty="0">
                <a:latin typeface="Twinkl Cursive Looped" panose="02000000000000000000" pitchFamily="2" charset="0"/>
              </a:rPr>
              <a:t>If your child is bringing a packed </a:t>
            </a:r>
          </a:p>
          <a:p>
            <a:r>
              <a:rPr lang="en-GB" sz="2000" dirty="0">
                <a:latin typeface="Twinkl Cursive Looped" panose="02000000000000000000" pitchFamily="2" charset="0"/>
              </a:rPr>
              <a:t>lunch, please support us in working </a:t>
            </a:r>
          </a:p>
          <a:p>
            <a:r>
              <a:rPr lang="en-GB" sz="2000" dirty="0">
                <a:latin typeface="Twinkl Cursive Looped" panose="02000000000000000000" pitchFamily="2" charset="0"/>
              </a:rPr>
              <a:t>towards our Healthy Schools </a:t>
            </a:r>
          </a:p>
          <a:p>
            <a:r>
              <a:rPr lang="en-GB" sz="2000" dirty="0">
                <a:latin typeface="Twinkl Cursive Looped" panose="02000000000000000000" pitchFamily="2" charset="0"/>
              </a:rPr>
              <a:t>Award by providing a balanced lunch. A reminder that we are a nut free school.</a:t>
            </a:r>
          </a:p>
        </p:txBody>
      </p:sp>
      <p:pic>
        <p:nvPicPr>
          <p:cNvPr id="2" name="Picture 1"/>
          <p:cNvPicPr>
            <a:picLocks noChangeAspect="1"/>
          </p:cNvPicPr>
          <p:nvPr/>
        </p:nvPicPr>
        <p:blipFill>
          <a:blip r:embed="rId3"/>
          <a:stretch>
            <a:fillRect/>
          </a:stretch>
        </p:blipFill>
        <p:spPr>
          <a:xfrm>
            <a:off x="6241709" y="4051079"/>
            <a:ext cx="1524000" cy="1581150"/>
          </a:xfrm>
          <a:prstGeom prst="rect">
            <a:avLst/>
          </a:prstGeom>
        </p:spPr>
      </p:pic>
    </p:spTree>
    <p:extLst>
      <p:ext uri="{BB962C8B-B14F-4D97-AF65-F5344CB8AC3E}">
        <p14:creationId xmlns:p14="http://schemas.microsoft.com/office/powerpoint/2010/main" val="2624153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551863" cy="994306"/>
          </a:xfrm>
        </p:spPr>
        <p:txBody>
          <a:bodyPr/>
          <a:lstStyle/>
          <a:p>
            <a:r>
              <a:rPr lang="en-GB" sz="3600" u="sng" dirty="0">
                <a:latin typeface="Twinkl Precursive" panose="02000000000000000000" pitchFamily="2" charset="0"/>
              </a:rPr>
              <a:t>Things to remember</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3" y="850908"/>
            <a:ext cx="7941355" cy="1477328"/>
          </a:xfrm>
          <a:prstGeom prst="rect">
            <a:avLst/>
          </a:prstGeom>
          <a:noFill/>
        </p:spPr>
        <p:txBody>
          <a:bodyPr wrap="square" rtlCol="0">
            <a:spAutoFit/>
          </a:bodyPr>
          <a:lstStyle/>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sp>
        <p:nvSpPr>
          <p:cNvPr id="8" name="TextBox 7"/>
          <p:cNvSpPr txBox="1"/>
          <p:nvPr/>
        </p:nvSpPr>
        <p:spPr>
          <a:xfrm>
            <a:off x="827314" y="861855"/>
            <a:ext cx="7561036" cy="5816977"/>
          </a:xfrm>
          <a:prstGeom prst="rect">
            <a:avLst/>
          </a:prstGeom>
          <a:noFill/>
        </p:spPr>
        <p:txBody>
          <a:bodyPr wrap="square" rtlCol="0">
            <a:spAutoFit/>
          </a:bodyPr>
          <a:lstStyle/>
          <a:p>
            <a:endParaRPr lang="en-GB" sz="2000" dirty="0">
              <a:latin typeface="Twinkl Precursive" panose="02000000000000000000" pitchFamily="2" charset="0"/>
            </a:endParaRPr>
          </a:p>
          <a:p>
            <a:r>
              <a:rPr lang="en-GB" sz="2400" dirty="0">
                <a:latin typeface="Twinkl Cursive Looped" panose="02000000000000000000" pitchFamily="2" charset="0"/>
              </a:rPr>
              <a:t>Label all items of clothing including P.E. kit.</a:t>
            </a:r>
          </a:p>
          <a:p>
            <a:endParaRPr lang="en-GB" sz="2400" dirty="0">
              <a:latin typeface="Twinkl Cursive Looped" panose="02000000000000000000" pitchFamily="2" charset="0"/>
            </a:endParaRPr>
          </a:p>
          <a:p>
            <a:r>
              <a:rPr lang="en-GB" sz="2400" dirty="0">
                <a:latin typeface="Twinkl Cursive Looped" panose="02000000000000000000" pitchFamily="2" charset="0"/>
              </a:rPr>
              <a:t>Ensure reading books are in school every day.</a:t>
            </a:r>
          </a:p>
          <a:p>
            <a:endParaRPr lang="en-GB" sz="2400" dirty="0">
              <a:latin typeface="Twinkl Cursive Looped" panose="02000000000000000000" pitchFamily="2" charset="0"/>
            </a:endParaRPr>
          </a:p>
          <a:p>
            <a:r>
              <a:rPr lang="en-GB" sz="2400" dirty="0">
                <a:latin typeface="Twinkl Cursive Looped" panose="02000000000000000000" pitchFamily="2" charset="0"/>
              </a:rPr>
              <a:t>Send a water bottled filled with fresh water </a:t>
            </a:r>
            <a:r>
              <a:rPr lang="en-GB" sz="2400" b="1" dirty="0">
                <a:latin typeface="Twinkl Cursive Looped" panose="02000000000000000000" pitchFamily="2" charset="0"/>
              </a:rPr>
              <a:t>(not juice) </a:t>
            </a:r>
            <a:r>
              <a:rPr lang="en-GB" sz="2400" dirty="0">
                <a:latin typeface="Twinkl Cursive Looped" panose="02000000000000000000" pitchFamily="2" charset="0"/>
              </a:rPr>
              <a:t>into school daily. Please clearly label water bottles with your child’s name. </a:t>
            </a:r>
          </a:p>
          <a:p>
            <a:endParaRPr lang="en-GB" sz="2400" dirty="0">
              <a:latin typeface="Twinkl Cursive Looped" panose="02000000000000000000" pitchFamily="2" charset="0"/>
            </a:endParaRPr>
          </a:p>
          <a:p>
            <a:r>
              <a:rPr lang="en-GB" sz="2400" dirty="0">
                <a:latin typeface="Twinkl Cursive Looped" panose="02000000000000000000" pitchFamily="2" charset="0"/>
              </a:rPr>
              <a:t>P.E. days – Tuesday and Wednesday</a:t>
            </a:r>
          </a:p>
          <a:p>
            <a:endParaRPr lang="en-GB" sz="2400" dirty="0">
              <a:latin typeface="Twinkl Cursive Looped" panose="02000000000000000000" pitchFamily="2" charset="0"/>
            </a:endParaRPr>
          </a:p>
          <a:p>
            <a:r>
              <a:rPr lang="en-GB" sz="2400" dirty="0">
                <a:latin typeface="Twinkl Cursive Looped" panose="02000000000000000000" pitchFamily="2" charset="0"/>
              </a:rPr>
              <a:t>Spellings – Friday</a:t>
            </a:r>
          </a:p>
          <a:p>
            <a:endParaRPr lang="en-GB" sz="2400" dirty="0">
              <a:latin typeface="Twinkl Cursive Looped" panose="02000000000000000000" pitchFamily="2" charset="0"/>
            </a:endParaRPr>
          </a:p>
          <a:p>
            <a:r>
              <a:rPr lang="en-GB" sz="2400" dirty="0">
                <a:latin typeface="Twinkl Cursive Looped" panose="02000000000000000000" pitchFamily="2" charset="0"/>
              </a:rPr>
              <a:t>Library day - Wednesday</a:t>
            </a:r>
          </a:p>
          <a:p>
            <a:endParaRPr lang="en-GB" sz="2000" dirty="0">
              <a:latin typeface="Twinkl Precursive" panose="02000000000000000000" pitchFamily="2" charset="0"/>
            </a:endParaRPr>
          </a:p>
          <a:p>
            <a:endParaRPr lang="en-GB" sz="2000" dirty="0">
              <a:latin typeface="Twinkl Precursive" panose="02000000000000000000" pitchFamily="2" charset="0"/>
            </a:endParaRPr>
          </a:p>
        </p:txBody>
      </p:sp>
      <p:pic>
        <p:nvPicPr>
          <p:cNvPr id="3" name="Picture 2"/>
          <p:cNvPicPr>
            <a:picLocks noChangeAspect="1"/>
          </p:cNvPicPr>
          <p:nvPr/>
        </p:nvPicPr>
        <p:blipFill>
          <a:blip r:embed="rId3"/>
          <a:stretch>
            <a:fillRect/>
          </a:stretch>
        </p:blipFill>
        <p:spPr>
          <a:xfrm>
            <a:off x="6596855" y="3916576"/>
            <a:ext cx="1791495" cy="2009970"/>
          </a:xfrm>
          <a:prstGeom prst="rect">
            <a:avLst/>
          </a:prstGeom>
        </p:spPr>
      </p:pic>
    </p:spTree>
    <p:extLst>
      <p:ext uri="{BB962C8B-B14F-4D97-AF65-F5344CB8AC3E}">
        <p14:creationId xmlns:p14="http://schemas.microsoft.com/office/powerpoint/2010/main" val="31929607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551863" cy="994306"/>
          </a:xfrm>
        </p:spPr>
        <p:txBody>
          <a:bodyPr/>
          <a:lstStyle/>
          <a:p>
            <a:r>
              <a:rPr lang="en-GB" sz="3600" u="sng" dirty="0">
                <a:latin typeface="Twinkl Precursive" panose="02000000000000000000" pitchFamily="2" charset="0"/>
              </a:rPr>
              <a:t>Parent Communication</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3" y="850908"/>
            <a:ext cx="7941355" cy="1477328"/>
          </a:xfrm>
          <a:prstGeom prst="rect">
            <a:avLst/>
          </a:prstGeom>
          <a:noFill/>
        </p:spPr>
        <p:txBody>
          <a:bodyPr wrap="square" rtlCol="0">
            <a:spAutoFit/>
          </a:bodyPr>
          <a:lstStyle/>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sp>
        <p:nvSpPr>
          <p:cNvPr id="8" name="TextBox 7"/>
          <p:cNvSpPr txBox="1"/>
          <p:nvPr/>
        </p:nvSpPr>
        <p:spPr>
          <a:xfrm>
            <a:off x="827314" y="861855"/>
            <a:ext cx="7561036" cy="707886"/>
          </a:xfrm>
          <a:prstGeom prst="rect">
            <a:avLst/>
          </a:prstGeom>
          <a:noFill/>
        </p:spPr>
        <p:txBody>
          <a:bodyPr wrap="square" rtlCol="0">
            <a:spAutoFit/>
          </a:bodyPr>
          <a:lstStyle/>
          <a:p>
            <a:endParaRPr lang="en-GB" sz="2000" dirty="0">
              <a:latin typeface="Twinkl Precursive" panose="02000000000000000000" pitchFamily="2" charset="0"/>
            </a:endParaRPr>
          </a:p>
          <a:p>
            <a:endParaRPr lang="en-GB" sz="2000" dirty="0">
              <a:latin typeface="Twinkl Precursive" panose="02000000000000000000" pitchFamily="2" charset="0"/>
            </a:endParaRPr>
          </a:p>
        </p:txBody>
      </p:sp>
      <p:sp>
        <p:nvSpPr>
          <p:cNvPr id="9" name="TextBox 8"/>
          <p:cNvSpPr txBox="1"/>
          <p:nvPr/>
        </p:nvSpPr>
        <p:spPr>
          <a:xfrm>
            <a:off x="446994" y="913667"/>
            <a:ext cx="8157256" cy="5355312"/>
          </a:xfrm>
          <a:prstGeom prst="rect">
            <a:avLst/>
          </a:prstGeom>
          <a:noFill/>
        </p:spPr>
        <p:txBody>
          <a:bodyPr wrap="square" rtlCol="0">
            <a:spAutoFit/>
          </a:bodyPr>
          <a:lstStyle/>
          <a:p>
            <a:r>
              <a:rPr lang="en-GB" b="1" dirty="0">
                <a:solidFill>
                  <a:srgbClr val="002060"/>
                </a:solidFill>
                <a:latin typeface="Twinkl Cursive Looped" panose="02000000000000000000" pitchFamily="2" charset="0"/>
              </a:rPr>
              <a:t>School Spider App: </a:t>
            </a:r>
          </a:p>
          <a:p>
            <a:endParaRPr lang="en-GB" b="1" dirty="0">
              <a:solidFill>
                <a:srgbClr val="002060"/>
              </a:solidFill>
              <a:latin typeface="Twinkl Cursive Looped" panose="02000000000000000000" pitchFamily="2" charset="0"/>
            </a:endParaRPr>
          </a:p>
          <a:p>
            <a:r>
              <a:rPr lang="en-GB" b="1" u="sng" dirty="0">
                <a:solidFill>
                  <a:srgbClr val="002060"/>
                </a:solidFill>
                <a:latin typeface="Twinkl Cursive Looped" panose="02000000000000000000" pitchFamily="2" charset="0"/>
              </a:rPr>
              <a:t>All</a:t>
            </a:r>
            <a:r>
              <a:rPr lang="en-GB" dirty="0">
                <a:solidFill>
                  <a:srgbClr val="002060"/>
                </a:solidFill>
                <a:latin typeface="Twinkl Cursive Looped" panose="02000000000000000000" pitchFamily="2" charset="0"/>
              </a:rPr>
              <a:t> communication from school will be sent through the school spider app, so parents must have downloaded and logged in to this, in order to receive all relevant and important information. All information will be received as a message on the app as well as via email.</a:t>
            </a:r>
          </a:p>
          <a:p>
            <a:endParaRPr lang="en-GB" dirty="0">
              <a:solidFill>
                <a:srgbClr val="002060"/>
              </a:solidFill>
              <a:latin typeface="Twinkl Cursive Looped" panose="02000000000000000000" pitchFamily="2" charset="0"/>
            </a:endParaRPr>
          </a:p>
          <a:p>
            <a:r>
              <a:rPr lang="en-GB" dirty="0">
                <a:solidFill>
                  <a:srgbClr val="002060"/>
                </a:solidFill>
                <a:latin typeface="Twinkl Cursive Looped" panose="02000000000000000000" pitchFamily="2" charset="0"/>
              </a:rPr>
              <a:t>The app will also be used to book parents evening appointments, complete surveys and complete permissions slips.</a:t>
            </a:r>
          </a:p>
          <a:p>
            <a:endParaRPr lang="en-GB" dirty="0">
              <a:solidFill>
                <a:srgbClr val="002060"/>
              </a:solidFill>
              <a:latin typeface="Twinkl Cursive Looped" panose="02000000000000000000" pitchFamily="2" charset="0"/>
            </a:endParaRPr>
          </a:p>
          <a:p>
            <a:r>
              <a:rPr lang="en-GB" b="1" dirty="0">
                <a:solidFill>
                  <a:srgbClr val="002060"/>
                </a:solidFill>
                <a:latin typeface="Twinkl Cursive Looped" panose="02000000000000000000" pitchFamily="2" charset="0"/>
              </a:rPr>
              <a:t>Newsletters- </a:t>
            </a:r>
            <a:r>
              <a:rPr lang="en-GB" dirty="0">
                <a:solidFill>
                  <a:srgbClr val="002060"/>
                </a:solidFill>
                <a:latin typeface="Twinkl Cursive Looped" panose="02000000000000000000" pitchFamily="2" charset="0"/>
              </a:rPr>
              <a:t>you will receive monthly newsletters from Mrs Stokes. Half-termly individual class newsletters can be found on the school website.</a:t>
            </a:r>
          </a:p>
          <a:p>
            <a:endParaRPr lang="en-GB" dirty="0">
              <a:solidFill>
                <a:srgbClr val="002060"/>
              </a:solidFill>
              <a:latin typeface="Twinkl Cursive Looped" panose="02000000000000000000" pitchFamily="2" charset="0"/>
            </a:endParaRPr>
          </a:p>
          <a:p>
            <a:r>
              <a:rPr lang="en-GB" dirty="0">
                <a:solidFill>
                  <a:srgbClr val="002060"/>
                </a:solidFill>
                <a:latin typeface="Twinkl Cursive Looped" panose="02000000000000000000" pitchFamily="2" charset="0"/>
              </a:rPr>
              <a:t>If you wish to speak to teachers about any issues/concerns please contact the office and teachers will get back to you to arrange a suitable time. </a:t>
            </a:r>
          </a:p>
          <a:p>
            <a:endParaRPr lang="en-GB" dirty="0">
              <a:solidFill>
                <a:srgbClr val="002060"/>
              </a:solidFill>
              <a:latin typeface="Twinkl Cursive Looped" panose="02000000000000000000" pitchFamily="2" charset="0"/>
            </a:endParaRPr>
          </a:p>
          <a:p>
            <a:r>
              <a:rPr lang="en-GB" b="1" dirty="0">
                <a:solidFill>
                  <a:srgbClr val="002060"/>
                </a:solidFill>
                <a:latin typeface="Twinkl Cursive Looped" panose="02000000000000000000" pitchFamily="2" charset="0"/>
              </a:rPr>
              <a:t>Group Conversations</a:t>
            </a:r>
          </a:p>
          <a:p>
            <a:r>
              <a:rPr lang="en-GB" dirty="0">
                <a:solidFill>
                  <a:srgbClr val="002060"/>
                </a:solidFill>
                <a:latin typeface="Twinkl Cursive Looped" panose="02000000000000000000" pitchFamily="2" charset="0"/>
              </a:rPr>
              <a:t>All of our class updates and photographs will be shared through School Spider.</a:t>
            </a:r>
          </a:p>
          <a:p>
            <a:r>
              <a:rPr lang="en-GB" dirty="0">
                <a:solidFill>
                  <a:srgbClr val="002060"/>
                </a:solidFill>
                <a:latin typeface="Twinkl Cursive Looped" panose="02000000000000000000" pitchFamily="2" charset="0"/>
              </a:rPr>
              <a:t>    </a:t>
            </a:r>
            <a:endParaRPr lang="en-GB" dirty="0">
              <a:solidFill>
                <a:srgbClr val="002060"/>
              </a:solidFill>
            </a:endParaRPr>
          </a:p>
        </p:txBody>
      </p:sp>
    </p:spTree>
    <p:extLst>
      <p:ext uri="{BB962C8B-B14F-4D97-AF65-F5344CB8AC3E}">
        <p14:creationId xmlns:p14="http://schemas.microsoft.com/office/powerpoint/2010/main" val="8001565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551863" cy="994306"/>
          </a:xfrm>
        </p:spPr>
        <p:txBody>
          <a:bodyPr/>
          <a:lstStyle/>
          <a:p>
            <a:r>
              <a:rPr lang="en-GB" sz="3600" u="sng" dirty="0">
                <a:latin typeface="Twinkl Precursive" panose="02000000000000000000" pitchFamily="2" charset="0"/>
              </a:rPr>
              <a:t>How can you help us?</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3" y="850908"/>
            <a:ext cx="7941355" cy="1477328"/>
          </a:xfrm>
          <a:prstGeom prst="rect">
            <a:avLst/>
          </a:prstGeom>
          <a:noFill/>
        </p:spPr>
        <p:txBody>
          <a:bodyPr wrap="square" rtlCol="0">
            <a:spAutoFit/>
          </a:bodyPr>
          <a:lstStyle/>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sp>
        <p:nvSpPr>
          <p:cNvPr id="8" name="TextBox 7"/>
          <p:cNvSpPr txBox="1"/>
          <p:nvPr/>
        </p:nvSpPr>
        <p:spPr>
          <a:xfrm>
            <a:off x="827314" y="861855"/>
            <a:ext cx="7561036" cy="5139869"/>
          </a:xfrm>
          <a:prstGeom prst="rect">
            <a:avLst/>
          </a:prstGeom>
          <a:noFill/>
        </p:spPr>
        <p:txBody>
          <a:bodyPr wrap="square" rtlCol="0">
            <a:spAutoFit/>
          </a:bodyPr>
          <a:lstStyle/>
          <a:p>
            <a:endParaRPr lang="en-GB" sz="2000" dirty="0">
              <a:latin typeface="Twinkl Precursive" panose="02000000000000000000" pitchFamily="2" charset="0"/>
            </a:endParaRPr>
          </a:p>
          <a:p>
            <a:r>
              <a:rPr lang="en-GB" sz="2400" dirty="0">
                <a:latin typeface="Twinkl Cursive Looped" panose="02000000000000000000" pitchFamily="2" charset="0"/>
              </a:rPr>
              <a:t>In Year 2 we do not ask for class funds like in Reception, however we’re always willing to accept donations of things you have at home that you may no longer use, such as:</a:t>
            </a:r>
          </a:p>
          <a:p>
            <a:endParaRPr lang="en-GB" sz="2400" dirty="0">
              <a:latin typeface="Twinkl Cursive Looped" panose="02000000000000000000" pitchFamily="2" charset="0"/>
            </a:endParaRPr>
          </a:p>
          <a:p>
            <a:pPr marL="342900" indent="-342900">
              <a:buFont typeface="Arial" panose="020B0604020202020204" pitchFamily="34" charset="0"/>
              <a:buChar char="•"/>
            </a:pPr>
            <a:r>
              <a:rPr lang="en-GB" sz="2400" dirty="0">
                <a:latin typeface="Twinkl Cursive Looped" panose="02000000000000000000" pitchFamily="2" charset="0"/>
              </a:rPr>
              <a:t>Books</a:t>
            </a:r>
          </a:p>
          <a:p>
            <a:pPr marL="342900" indent="-342900">
              <a:buFont typeface="Arial" panose="020B0604020202020204" pitchFamily="34" charset="0"/>
              <a:buChar char="•"/>
            </a:pPr>
            <a:r>
              <a:rPr lang="en-GB" sz="2400" dirty="0">
                <a:latin typeface="Twinkl Cursive Looped" panose="02000000000000000000" pitchFamily="2" charset="0"/>
              </a:rPr>
              <a:t>Board games</a:t>
            </a:r>
          </a:p>
          <a:p>
            <a:pPr marL="342900" indent="-342900">
              <a:buFont typeface="Arial" panose="020B0604020202020204" pitchFamily="34" charset="0"/>
              <a:buChar char="•"/>
            </a:pPr>
            <a:r>
              <a:rPr lang="en-GB" sz="2400" dirty="0">
                <a:latin typeface="Twinkl Cursive Looped" panose="02000000000000000000" pitchFamily="2" charset="0"/>
              </a:rPr>
              <a:t>Jigsaws</a:t>
            </a:r>
          </a:p>
          <a:p>
            <a:pPr marL="342900" indent="-342900">
              <a:buFont typeface="Arial" panose="020B0604020202020204" pitchFamily="34" charset="0"/>
              <a:buChar char="•"/>
            </a:pPr>
            <a:r>
              <a:rPr lang="en-GB" sz="2400" dirty="0">
                <a:latin typeface="Twinkl Cursive Looped" panose="02000000000000000000" pitchFamily="2" charset="0"/>
              </a:rPr>
              <a:t>Card games (</a:t>
            </a:r>
            <a:r>
              <a:rPr lang="en-GB" sz="2400" dirty="0" err="1">
                <a:latin typeface="Twinkl Cursive Looped" panose="02000000000000000000" pitchFamily="2" charset="0"/>
              </a:rPr>
              <a:t>Dobble</a:t>
            </a:r>
            <a:r>
              <a:rPr lang="en-GB" sz="2400" dirty="0">
                <a:latin typeface="Twinkl Cursive Looped" panose="02000000000000000000" pitchFamily="2" charset="0"/>
              </a:rPr>
              <a:t>, Top Trumps)</a:t>
            </a:r>
          </a:p>
          <a:p>
            <a:pPr marL="342900" indent="-342900">
              <a:buFont typeface="Arial" panose="020B0604020202020204" pitchFamily="34" charset="0"/>
              <a:buChar char="•"/>
            </a:pPr>
            <a:r>
              <a:rPr lang="en-GB" sz="2400" dirty="0">
                <a:latin typeface="Twinkl Cursive Looped" panose="02000000000000000000" pitchFamily="2" charset="0"/>
              </a:rPr>
              <a:t>Art and craft materials</a:t>
            </a:r>
          </a:p>
          <a:p>
            <a:endParaRPr lang="en-GB" sz="2400" dirty="0">
              <a:latin typeface="Twinkl Cursive Looped" panose="02000000000000000000" pitchFamily="2" charset="0"/>
            </a:endParaRPr>
          </a:p>
          <a:p>
            <a:pPr algn="ctr"/>
            <a:r>
              <a:rPr lang="en-GB" sz="2400" dirty="0">
                <a:latin typeface="Twinkl Cursive Looped" panose="02000000000000000000" pitchFamily="2" charset="0"/>
              </a:rPr>
              <a:t>We would also love boxes of tissues!</a:t>
            </a:r>
          </a:p>
          <a:p>
            <a:endParaRPr lang="en-GB" sz="2000" dirty="0">
              <a:latin typeface="Twinkl Precursive" panose="02000000000000000000" pitchFamily="2" charset="0"/>
            </a:endParaRPr>
          </a:p>
        </p:txBody>
      </p:sp>
    </p:spTree>
    <p:extLst>
      <p:ext uri="{BB962C8B-B14F-4D97-AF65-F5344CB8AC3E}">
        <p14:creationId xmlns:p14="http://schemas.microsoft.com/office/powerpoint/2010/main" val="3172162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46994" y="140480"/>
            <a:ext cx="8551863" cy="994306"/>
          </a:xfrm>
        </p:spPr>
        <p:txBody>
          <a:bodyPr/>
          <a:lstStyle/>
          <a:p>
            <a:pPr algn="ctr"/>
            <a:br>
              <a:rPr lang="en-GB" sz="3600" u="sng" dirty="0">
                <a:latin typeface="Twinkl Precursive" panose="02000000000000000000" pitchFamily="2" charset="0"/>
              </a:rPr>
            </a:br>
            <a:r>
              <a:rPr lang="en-GB" sz="3600" u="sng" dirty="0">
                <a:latin typeface="Twinkl Precursive" panose="02000000000000000000" pitchFamily="2" charset="0"/>
              </a:rPr>
              <a:t>How can you help your child at home?</a:t>
            </a:r>
          </a:p>
        </p:txBody>
      </p:sp>
      <p:sp>
        <p:nvSpPr>
          <p:cNvPr id="7" name="Rectangle 6">
            <a:hlinkClick r:id="rId2"/>
            <a:extLst>
              <a:ext uri="{FF2B5EF4-FFF2-40B4-BE49-F238E27FC236}">
                <a16:creationId xmlns:a16="http://schemas.microsoft.com/office/drawing/2014/main" id="{D863E6A5-257F-4C78-B55A-A701076C6D47}"/>
              </a:ext>
            </a:extLst>
          </p:cNvPr>
          <p:cNvSpPr/>
          <p:nvPr/>
        </p:nvSpPr>
        <p:spPr>
          <a:xfrm>
            <a:off x="8388350" y="648601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p:cNvSpPr txBox="1"/>
          <p:nvPr/>
        </p:nvSpPr>
        <p:spPr>
          <a:xfrm>
            <a:off x="725713" y="850908"/>
            <a:ext cx="7941355" cy="1477328"/>
          </a:xfrm>
          <a:prstGeom prst="rect">
            <a:avLst/>
          </a:prstGeom>
          <a:noFill/>
        </p:spPr>
        <p:txBody>
          <a:bodyPr wrap="square" rtlCol="0">
            <a:spAutoFit/>
          </a:bodyPr>
          <a:lstStyle/>
          <a:p>
            <a:endParaRPr lang="en-GB" sz="3000" dirty="0">
              <a:latin typeface="Twinkl Precursive" panose="02000000000000000000" pitchFamily="2" charset="0"/>
            </a:endParaRPr>
          </a:p>
          <a:p>
            <a:endParaRPr lang="en-GB" sz="3000" dirty="0">
              <a:latin typeface="Twinkl Precursive" panose="02000000000000000000" pitchFamily="2" charset="0"/>
            </a:endParaRPr>
          </a:p>
          <a:p>
            <a:endParaRPr lang="en-GB" sz="3000" dirty="0">
              <a:latin typeface="Twinkl Precursive" panose="02000000000000000000" pitchFamily="2" charset="0"/>
            </a:endParaRPr>
          </a:p>
        </p:txBody>
      </p:sp>
      <p:sp>
        <p:nvSpPr>
          <p:cNvPr id="5" name="TextBox 4"/>
          <p:cNvSpPr txBox="1"/>
          <p:nvPr/>
        </p:nvSpPr>
        <p:spPr>
          <a:xfrm>
            <a:off x="539751" y="1937826"/>
            <a:ext cx="8127318" cy="4093428"/>
          </a:xfrm>
          <a:prstGeom prst="rect">
            <a:avLst/>
          </a:prstGeom>
          <a:noFill/>
        </p:spPr>
        <p:txBody>
          <a:bodyPr wrap="square" rtlCol="0">
            <a:spAutoFit/>
          </a:bodyPr>
          <a:lstStyle/>
          <a:p>
            <a:r>
              <a:rPr lang="en-GB" sz="2000" dirty="0">
                <a:solidFill>
                  <a:srgbClr val="002060"/>
                </a:solidFill>
                <a:latin typeface="Twinkl Cursive Looped" panose="02000000000000000000" pitchFamily="2" charset="0"/>
              </a:rPr>
              <a:t>For the first half term, the expectation will be for all children to read at home every day. They will also be given specific phonics/spelling words to practice and learn. </a:t>
            </a:r>
          </a:p>
          <a:p>
            <a:endParaRPr lang="en-GB" sz="2000" dirty="0">
              <a:solidFill>
                <a:srgbClr val="002060"/>
              </a:solidFill>
              <a:latin typeface="Twinkl Cursive Looped" panose="02000000000000000000" pitchFamily="2" charset="0"/>
            </a:endParaRPr>
          </a:p>
          <a:p>
            <a:r>
              <a:rPr lang="en-GB" sz="2000" dirty="0">
                <a:solidFill>
                  <a:srgbClr val="002060"/>
                </a:solidFill>
                <a:latin typeface="Twinkl Cursive Looped" panose="02000000000000000000" pitchFamily="2" charset="0"/>
              </a:rPr>
              <a:t>A range of interactive games/opportunities will be shared on the class page directing children to independent learning with a focus on basic number and multiplications, alongside reading and grammar. </a:t>
            </a:r>
          </a:p>
          <a:p>
            <a:endParaRPr lang="en-GB" sz="2000" dirty="0">
              <a:solidFill>
                <a:srgbClr val="002060"/>
              </a:solidFill>
              <a:latin typeface="Twinkl Cursive Looped" panose="02000000000000000000" pitchFamily="2" charset="0"/>
            </a:endParaRPr>
          </a:p>
          <a:p>
            <a:endParaRPr lang="en-GB" sz="2000" dirty="0">
              <a:solidFill>
                <a:srgbClr val="002060"/>
              </a:solidFill>
              <a:latin typeface="Twinkl Cursive Looped" panose="02000000000000000000" pitchFamily="2" charset="0"/>
            </a:endParaRPr>
          </a:p>
          <a:p>
            <a:r>
              <a:rPr lang="en-GB" sz="2000" dirty="0">
                <a:solidFill>
                  <a:srgbClr val="002060"/>
                </a:solidFill>
                <a:latin typeface="Twinkl Cursive Looped" panose="02000000000000000000" pitchFamily="2" charset="0"/>
              </a:rPr>
              <a:t>We will be sending homework out after Christmas. This will consist of a Reading Comprehension task and an arithmetic task. Please allow your child to complete these independently so we can see how they are getting on.</a:t>
            </a:r>
            <a:endParaRPr lang="en-GB" dirty="0">
              <a:solidFill>
                <a:srgbClr val="002060"/>
              </a:solidFill>
            </a:endParaRPr>
          </a:p>
        </p:txBody>
      </p:sp>
    </p:spTree>
    <p:extLst>
      <p:ext uri="{BB962C8B-B14F-4D97-AF65-F5344CB8AC3E}">
        <p14:creationId xmlns:p14="http://schemas.microsoft.com/office/powerpoint/2010/main" val="4255864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hlinkClick r:id="rId2"/>
            <a:extLst>
              <a:ext uri="{FF2B5EF4-FFF2-40B4-BE49-F238E27FC236}">
                <a16:creationId xmlns:a16="http://schemas.microsoft.com/office/drawing/2014/main" id="{262FEBD4-B150-478F-92B8-6F26A854CDB1}"/>
              </a:ext>
            </a:extLst>
          </p:cNvPr>
          <p:cNvSpPr/>
          <p:nvPr/>
        </p:nvSpPr>
        <p:spPr>
          <a:xfrm>
            <a:off x="8171067" y="601523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hlinkClick r:id="rId2"/>
            <a:extLst>
              <a:ext uri="{FF2B5EF4-FFF2-40B4-BE49-F238E27FC236}">
                <a16:creationId xmlns:a16="http://schemas.microsoft.com/office/drawing/2014/main" id="{DD963DD0-30D0-4571-B953-C0DE2DA43853}"/>
              </a:ext>
            </a:extLst>
          </p:cNvPr>
          <p:cNvSpPr/>
          <p:nvPr/>
        </p:nvSpPr>
        <p:spPr>
          <a:xfrm>
            <a:off x="153594" y="6015231"/>
            <a:ext cx="1204111" cy="733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p:cNvSpPr/>
          <p:nvPr/>
        </p:nvSpPr>
        <p:spPr>
          <a:xfrm>
            <a:off x="893998" y="1505483"/>
            <a:ext cx="7629012" cy="2585323"/>
          </a:xfrm>
          <a:prstGeom prst="rect">
            <a:avLst/>
          </a:prstGeom>
          <a:solidFill>
            <a:srgbClr val="CCECFF"/>
          </a:solidFill>
        </p:spPr>
        <p:txBody>
          <a:bodyPr wrap="none" lIns="91440" tIns="45720" rIns="91440" bIns="45720">
            <a:spAutoFit/>
          </a:bodyPr>
          <a:lstStyle/>
          <a:p>
            <a:pPr algn="ctr"/>
            <a:r>
              <a:rPr lang="en-US" sz="5400" b="1" dirty="0">
                <a:ln w="9525">
                  <a:solidFill>
                    <a:schemeClr val="bg1"/>
                  </a:solidFill>
                  <a:prstDash val="solid"/>
                </a:ln>
                <a:effectLst>
                  <a:outerShdw blurRad="12700" dist="38100" dir="2700000" algn="tl" rotWithShape="0">
                    <a:schemeClr val="bg1">
                      <a:lumMod val="50000"/>
                    </a:schemeClr>
                  </a:outerShdw>
                </a:effectLst>
              </a:rPr>
              <a:t>Thank you for coming </a:t>
            </a:r>
            <a:r>
              <a:rPr lang="en-US" sz="5400" b="1" dirty="0">
                <a:ln w="9525">
                  <a:solidFill>
                    <a:schemeClr val="bg1"/>
                  </a:solidFill>
                  <a:prstDash val="solid"/>
                </a:ln>
                <a:effectLst>
                  <a:outerShdw blurRad="12700" dist="38100" dir="2700000" algn="tl" rotWithShape="0">
                    <a:schemeClr val="bg1">
                      <a:lumMod val="50000"/>
                    </a:schemeClr>
                  </a:outerShdw>
                </a:effectLst>
                <a:sym typeface="Wingdings" panose="05000000000000000000" pitchFamily="2" charset="2"/>
              </a:rPr>
              <a:t></a:t>
            </a:r>
          </a:p>
          <a:p>
            <a:pPr algn="ctr"/>
            <a:endParaRPr lang="en-US" sz="5400" b="1" dirty="0">
              <a:ln w="9525">
                <a:solidFill>
                  <a:schemeClr val="bg1"/>
                </a:solidFill>
                <a:prstDash val="solid"/>
              </a:ln>
              <a:effectLst>
                <a:outerShdw blurRad="12700" dist="38100" dir="2700000" algn="tl" rotWithShape="0">
                  <a:schemeClr val="bg1">
                    <a:lumMod val="50000"/>
                  </a:schemeClr>
                </a:outerShdw>
              </a:effectLst>
              <a:sym typeface="Wingdings" panose="05000000000000000000" pitchFamily="2" charset="2"/>
            </a:endParaRPr>
          </a:p>
          <a:p>
            <a:pPr algn="ctr"/>
            <a:r>
              <a:rPr lang="en-US" sz="5400" b="1" dirty="0">
                <a:ln w="9525">
                  <a:solidFill>
                    <a:schemeClr val="bg1"/>
                  </a:solidFill>
                  <a:prstDash val="solid"/>
                </a:ln>
                <a:effectLst>
                  <a:outerShdw blurRad="12700" dist="38100" dir="2700000" algn="tl" rotWithShape="0">
                    <a:schemeClr val="bg1">
                      <a:lumMod val="50000"/>
                    </a:schemeClr>
                  </a:outerShdw>
                </a:effectLst>
                <a:sym typeface="Wingdings" panose="05000000000000000000" pitchFamily="2" charset="2"/>
              </a:rPr>
              <a:t>Any questions?</a:t>
            </a:r>
            <a:endParaRPr lang="en-US" sz="5400" b="1" dirty="0">
              <a:ln w="9525">
                <a:solidFill>
                  <a:schemeClr val="bg1"/>
                </a:solidFill>
                <a:prstDash val="solid"/>
              </a:ln>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18080758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1589559"/>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owerPoint Guidance.pptx" id="{C62058F5-E99F-4F27-B9E9-05AC47688FF5}" vid="{052CBA24-7177-4CBD-BE8E-943201157C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1729</TotalTime>
  <Words>1241</Words>
  <Application>Microsoft Office PowerPoint</Application>
  <PresentationFormat>On-screen Show (4:3)</PresentationFormat>
  <Paragraphs>153</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Calibri</vt:lpstr>
      <vt:lpstr>Twinkl Precursive</vt:lpstr>
      <vt:lpstr>Twinkl</vt:lpstr>
      <vt:lpstr>Twinkl Cursive Looped</vt:lpstr>
      <vt:lpstr>Arial</vt:lpstr>
      <vt:lpstr>Office Theme</vt:lpstr>
      <vt:lpstr>PowerPoint Presentation</vt:lpstr>
      <vt:lpstr>The Year 2 Team</vt:lpstr>
      <vt:lpstr>Routine of the day</vt:lpstr>
      <vt:lpstr>PowerPoint Presentation</vt:lpstr>
      <vt:lpstr>Weekly Timetable</vt:lpstr>
      <vt:lpstr>Curriculum </vt:lpstr>
      <vt:lpstr>Curriculum </vt:lpstr>
      <vt:lpstr>Phonics and Reading</vt:lpstr>
      <vt:lpstr>Phonics and Reading</vt:lpstr>
      <vt:lpstr>Behaviour Expectations </vt:lpstr>
      <vt:lpstr>Whole School Rewards</vt:lpstr>
      <vt:lpstr>Fruit, Toast and Milk</vt:lpstr>
      <vt:lpstr>Lunchtime</vt:lpstr>
      <vt:lpstr>Things to remember</vt:lpstr>
      <vt:lpstr>Parent Communication</vt:lpstr>
      <vt:lpstr>How can you help us?</vt:lpstr>
      <vt:lpstr> How can you help your child at home?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Sophie Beasley</dc:creator>
  <cp:lastModifiedBy>Holt, Helen</cp:lastModifiedBy>
  <cp:revision>33</cp:revision>
  <dcterms:created xsi:type="dcterms:W3CDTF">2020-11-03T14:51:32Z</dcterms:created>
  <dcterms:modified xsi:type="dcterms:W3CDTF">2026-09-14T12:07:06Z</dcterms:modified>
</cp:coreProperties>
</file>