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58" r:id="rId2"/>
    <p:sldId id="264" r:id="rId3"/>
    <p:sldId id="289" r:id="rId4"/>
    <p:sldId id="273" r:id="rId5"/>
    <p:sldId id="274" r:id="rId6"/>
    <p:sldId id="284" r:id="rId7"/>
    <p:sldId id="288" r:id="rId8"/>
    <p:sldId id="279" r:id="rId9"/>
    <p:sldId id="281" r:id="rId10"/>
    <p:sldId id="290" r:id="rId11"/>
    <p:sldId id="286" r:id="rId12"/>
    <p:sldId id="291" r:id="rId13"/>
    <p:sldId id="275" r:id="rId14"/>
    <p:sldId id="276" r:id="rId15"/>
    <p:sldId id="277" r:id="rId16"/>
    <p:sldId id="292" r:id="rId17"/>
    <p:sldId id="280" r:id="rId18"/>
    <p:sldId id="278" r:id="rId19"/>
    <p:sldId id="282" r:id="rId20"/>
    <p:sldId id="287" r:id="rId21"/>
    <p:sldId id="283" r:id="rId22"/>
    <p:sldId id="26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Twinkl" panose="020B0604020202020204" charset="0"/>
      <p:regular r:id="rId30"/>
      <p:bold r:id="rId31"/>
    </p:embeddedFont>
    <p:embeddedFont>
      <p:font typeface="Twinkl Cursive Looped" panose="02000000000000000000" pitchFamily="2" charset="0"/>
      <p:regular r:id="rId32"/>
      <p:bold r:id="rId33"/>
    </p:embeddedFont>
    <p:embeddedFont>
      <p:font typeface="Twinkl Precursive" panose="02000000000000000000" pitchFamily="2" charset="0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1E5A"/>
    <a:srgbClr val="BC0105"/>
    <a:srgbClr val="21A6F9"/>
    <a:srgbClr val="1C1C1C"/>
    <a:srgbClr val="18A0DB"/>
    <a:srgbClr val="4DB1E3"/>
    <a:srgbClr val="80C1EB"/>
    <a:srgbClr val="ACDDFC"/>
    <a:srgbClr val="FFFFFF"/>
    <a:srgbClr val="4AA1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16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988" y="36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 userDrawn="1"/>
        </p:nvSpPr>
        <p:spPr>
          <a:xfrm>
            <a:off x="4137660" y="5561814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3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A0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winkl.co.uk/resources/australian-resources-3---4/australian-resources-3---4-classroom-management/australian-resources-3---4-classroom-management-class-organisatio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winkl.co.uk/resources/australian-resources-3---4/australian-resources-3---4-classroom-management/australian-resources-3---4-classroom-management-class-organisation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winkl.co.uk/resources/australian-resources-3---4/australian-resources-3---4-classroom-management/australian-resources-3---4-classroom-management-class-organisation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twinkl.co.uk/resources/australian-resources-3---4/australian-resources-3---4-classroom-management/australian-resources-3---4-classroom-management-class-organisation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twinkl.co.uk/resources/australian-resources-3---4/australian-resources-3---4-classroom-management/australian-resources-3---4-classroom-management-class-organisation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twinkl.co.uk/resources/australian-resources-3---4/australian-resources-3---4-classroom-management/australian-resources-3---4-classroom-management-class-organisation" TargetMode="Externa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twinkl.co.uk/resources/australian-resources-3---4/australian-resources-3---4-classroom-management/australian-resources-3---4-classroom-management-class-organisation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twinkl.co.uk/resources/australian-resources-3---4/australian-resources-3---4-classroom-management/australian-resources-3---4-classroom-management-class-organisation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winkl.co.uk/resources/australian-resources-3---4/australian-resources-3---4-classroom-management/australian-resources-3---4-classroom-management-class-organisation" TargetMode="Externa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winkl.co.uk/resources/australian-resources-3---4/australian-resources-3---4-classroom-management/australian-resources-3---4-classroom-management-class-organisation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twinkl.co.uk/resources/australian-resources-3---4/australian-resources-3---4-classroom-management/australian-resources-3---4-classroom-management-class-organisation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winkl.co.uk/resources/australian-resources-3---4/australian-resources-3---4-classroom-management/australian-resources-3---4-classroom-management-class-organisation" TargetMode="Externa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twinkl.co.uk/resources/australian-resources-3---4/australian-resources-3---4-classroom-management/australian-resources-3---4-classroom-management-class-organisation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twinkl.co.uk/resources/australian-resources-3---4/australian-resources-3---4-classroom-management/australian-resources-3---4-classroom-management-class-organisation" TargetMode="Externa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twinkl.co.uk/resources/australian-resources-3---4/australian-resources-3---4-classroom-management/australian-resources-3---4-classroom-management-class-organisation" TargetMode="Externa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www.twinkl.co.uk/resources/australian-resources-3---4/australian-resources-3---4-classroom-management/australian-resources-3---4-classroom-management-class-organisation" TargetMode="Externa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winkl.co.uk/resources/australian-resources-3---4/australian-resources-3---4-classroom-management/australian-resources-3---4-classroom-management-class-organisation" TargetMode="Externa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winkl.co.uk/resources/australian-resources-3---4/australian-resources-3---4-classroom-management/australian-resources-3---4-classroom-management-class-organisation" TargetMode="Externa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winkl.co.uk/resources/australian-resources-3---4/australian-resources-3---4-classroom-management/australian-resources-3---4-classroom-management-class-organisation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547446" y="450166"/>
            <a:ext cx="6035040" cy="6006905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8000" dirty="0">
                <a:latin typeface="Twinkl Precursive" panose="02000000000000000000" pitchFamily="2" charset="0"/>
              </a:rPr>
              <a:t>Welcome to Year 1</a:t>
            </a:r>
          </a:p>
        </p:txBody>
      </p:sp>
      <p:sp>
        <p:nvSpPr>
          <p:cNvPr id="5" name="Rectangle 4">
            <a:hlinkClick r:id="rId2"/>
            <a:extLst>
              <a:ext uri="{FF2B5EF4-FFF2-40B4-BE49-F238E27FC236}">
                <a16:creationId xmlns:a16="http://schemas.microsoft.com/office/drawing/2014/main" id="{A8797D1F-CD8D-4782-B1AA-3A85DA2F949F}"/>
              </a:ext>
            </a:extLst>
          </p:cNvPr>
          <p:cNvSpPr/>
          <p:nvPr/>
        </p:nvSpPr>
        <p:spPr>
          <a:xfrm>
            <a:off x="90535" y="5984341"/>
            <a:ext cx="1204111" cy="73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hlinkClick r:id="rId2"/>
            <a:extLst>
              <a:ext uri="{FF2B5EF4-FFF2-40B4-BE49-F238E27FC236}">
                <a16:creationId xmlns:a16="http://schemas.microsoft.com/office/drawing/2014/main" id="{5ABDDB77-24B9-4B2F-8BD3-31941E5FAD16}"/>
              </a:ext>
            </a:extLst>
          </p:cNvPr>
          <p:cNvSpPr/>
          <p:nvPr/>
        </p:nvSpPr>
        <p:spPr>
          <a:xfrm>
            <a:off x="8074182" y="6090406"/>
            <a:ext cx="1204111" cy="73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86227" y="478895"/>
            <a:ext cx="8220075" cy="994306"/>
          </a:xfrm>
        </p:spPr>
        <p:txBody>
          <a:bodyPr/>
          <a:lstStyle/>
          <a:p>
            <a:r>
              <a:rPr lang="en-GB" sz="3600" u="sng" dirty="0">
                <a:latin typeface="Twinkl Precursive" panose="02000000000000000000" pitchFamily="2" charset="0"/>
              </a:rPr>
              <a:t>The Year 1 Team</a:t>
            </a:r>
          </a:p>
        </p:txBody>
      </p:sp>
      <p:sp>
        <p:nvSpPr>
          <p:cNvPr id="7" name="Rectangle 6">
            <a:hlinkClick r:id="rId2"/>
            <a:extLst>
              <a:ext uri="{FF2B5EF4-FFF2-40B4-BE49-F238E27FC236}">
                <a16:creationId xmlns:a16="http://schemas.microsoft.com/office/drawing/2014/main" id="{D863E6A5-257F-4C78-B55A-A701076C6D47}"/>
              </a:ext>
            </a:extLst>
          </p:cNvPr>
          <p:cNvSpPr/>
          <p:nvPr/>
        </p:nvSpPr>
        <p:spPr>
          <a:xfrm>
            <a:off x="8388350" y="6486011"/>
            <a:ext cx="1204111" cy="73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725714" y="1770743"/>
            <a:ext cx="766263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>
                <a:latin typeface="Twinkl Precursive" panose="02000000000000000000" pitchFamily="2" charset="0"/>
              </a:rPr>
              <a:t>Mrs Sharrock – class teacher</a:t>
            </a:r>
          </a:p>
          <a:p>
            <a:endParaRPr lang="en-GB" sz="3000" dirty="0">
              <a:latin typeface="Twinkl Precursive" panose="02000000000000000000" pitchFamily="2" charset="0"/>
            </a:endParaRPr>
          </a:p>
          <a:p>
            <a:r>
              <a:rPr lang="en-GB" sz="3000" dirty="0">
                <a:latin typeface="Twinkl Precursive" panose="02000000000000000000" pitchFamily="2" charset="0"/>
              </a:rPr>
              <a:t>Mrs Smethurst – HLTA</a:t>
            </a:r>
          </a:p>
          <a:p>
            <a:endParaRPr lang="en-GB" sz="3000" dirty="0">
              <a:latin typeface="Twinkl Precursive" panose="02000000000000000000" pitchFamily="2" charset="0"/>
            </a:endParaRPr>
          </a:p>
          <a:p>
            <a:r>
              <a:rPr lang="en-GB" sz="3000" dirty="0">
                <a:latin typeface="Twinkl Precursive" panose="02000000000000000000" pitchFamily="2" charset="0"/>
              </a:rPr>
              <a:t>Miss Jervis – HLTA</a:t>
            </a:r>
          </a:p>
          <a:p>
            <a:endParaRPr lang="en-GB" sz="3000" dirty="0">
              <a:latin typeface="Twinkl Precursive" panose="02000000000000000000" pitchFamily="2" charset="0"/>
            </a:endParaRPr>
          </a:p>
          <a:p>
            <a:r>
              <a:rPr lang="en-GB" sz="3000" dirty="0">
                <a:latin typeface="Twinkl Precursive" panose="02000000000000000000" pitchFamily="2" charset="0"/>
              </a:rPr>
              <a:t>Mrs Gibson – TA</a:t>
            </a:r>
          </a:p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FB300-8567-44F9-BDD6-371D1FD96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64EFC0-B829-48DA-B2C7-2AEFAF0B7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403" y="478894"/>
            <a:ext cx="5627193" cy="5900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408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46994" y="140480"/>
            <a:ext cx="8220075" cy="994306"/>
          </a:xfrm>
        </p:spPr>
        <p:txBody>
          <a:bodyPr/>
          <a:lstStyle/>
          <a:p>
            <a:r>
              <a:rPr lang="en-GB" sz="3600" u="sng" dirty="0">
                <a:latin typeface="Twinkl Precursive" panose="02000000000000000000" pitchFamily="2" charset="0"/>
              </a:rPr>
              <a:t>Routine of the day</a:t>
            </a:r>
          </a:p>
        </p:txBody>
      </p:sp>
      <p:sp>
        <p:nvSpPr>
          <p:cNvPr id="7" name="Rectangle 6">
            <a:hlinkClick r:id="rId2"/>
            <a:extLst>
              <a:ext uri="{FF2B5EF4-FFF2-40B4-BE49-F238E27FC236}">
                <a16:creationId xmlns:a16="http://schemas.microsoft.com/office/drawing/2014/main" id="{D863E6A5-257F-4C78-B55A-A701076C6D47}"/>
              </a:ext>
            </a:extLst>
          </p:cNvPr>
          <p:cNvSpPr/>
          <p:nvPr/>
        </p:nvSpPr>
        <p:spPr>
          <a:xfrm>
            <a:off x="8388350" y="6486011"/>
            <a:ext cx="1204111" cy="73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725713" y="850908"/>
            <a:ext cx="7941355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>
                <a:latin typeface="Twinkl Precursive" panose="02000000000000000000" pitchFamily="2" charset="0"/>
              </a:rPr>
              <a:t>8.40am – </a:t>
            </a:r>
            <a:r>
              <a:rPr lang="en-GB" sz="2600" dirty="0">
                <a:solidFill>
                  <a:srgbClr val="21A6F9"/>
                </a:solidFill>
                <a:latin typeface="Twinkl Precursive" panose="02000000000000000000" pitchFamily="2" charset="0"/>
              </a:rPr>
              <a:t>doors open</a:t>
            </a:r>
          </a:p>
          <a:p>
            <a:r>
              <a:rPr lang="en-GB" sz="2600" b="1" dirty="0">
                <a:latin typeface="Twinkl Precursive" panose="02000000000000000000" pitchFamily="2" charset="0"/>
              </a:rPr>
              <a:t>8.50am – </a:t>
            </a:r>
            <a:r>
              <a:rPr lang="en-GB" sz="2600" dirty="0">
                <a:solidFill>
                  <a:srgbClr val="21A6F9"/>
                </a:solidFill>
                <a:latin typeface="Twinkl Precursive" panose="02000000000000000000" pitchFamily="2" charset="0"/>
              </a:rPr>
              <a:t>registration</a:t>
            </a:r>
          </a:p>
          <a:p>
            <a:r>
              <a:rPr lang="en-GB" sz="2600" b="1" dirty="0">
                <a:latin typeface="Twinkl Precursive" panose="02000000000000000000" pitchFamily="2" charset="0"/>
              </a:rPr>
              <a:t>9.00am – </a:t>
            </a:r>
            <a:r>
              <a:rPr lang="en-GB" sz="2600" dirty="0">
                <a:solidFill>
                  <a:srgbClr val="21A6F9"/>
                </a:solidFill>
                <a:latin typeface="Twinkl Precursive" panose="02000000000000000000" pitchFamily="2" charset="0"/>
              </a:rPr>
              <a:t>Phonics</a:t>
            </a:r>
          </a:p>
          <a:p>
            <a:r>
              <a:rPr lang="en-GB" sz="2600" b="1" dirty="0">
                <a:latin typeface="Twinkl Precursive" panose="02000000000000000000" pitchFamily="2" charset="0"/>
              </a:rPr>
              <a:t>9.30am – </a:t>
            </a:r>
            <a:r>
              <a:rPr lang="en-GB" sz="2600" dirty="0">
                <a:solidFill>
                  <a:srgbClr val="21A6F9"/>
                </a:solidFill>
                <a:latin typeface="Twinkl Precursive" panose="02000000000000000000" pitchFamily="2" charset="0"/>
              </a:rPr>
              <a:t>maths</a:t>
            </a:r>
          </a:p>
          <a:p>
            <a:r>
              <a:rPr lang="en-GB" sz="2600" b="1" dirty="0">
                <a:latin typeface="Twinkl Precursive" panose="02000000000000000000" pitchFamily="2" charset="0"/>
              </a:rPr>
              <a:t>10.30am – </a:t>
            </a:r>
            <a:r>
              <a:rPr lang="en-GB" sz="2600" dirty="0">
                <a:solidFill>
                  <a:srgbClr val="21A6F9"/>
                </a:solidFill>
                <a:latin typeface="Twinkl Precursive" panose="02000000000000000000" pitchFamily="2" charset="0"/>
              </a:rPr>
              <a:t>playtime (milk and fruit)</a:t>
            </a:r>
          </a:p>
          <a:p>
            <a:r>
              <a:rPr lang="en-GB" sz="2600" b="1" dirty="0">
                <a:latin typeface="Twinkl Precursive" panose="02000000000000000000" pitchFamily="2" charset="0"/>
              </a:rPr>
              <a:t>10.45am – </a:t>
            </a:r>
            <a:r>
              <a:rPr lang="en-GB" sz="2600" dirty="0">
                <a:solidFill>
                  <a:srgbClr val="21A6F9"/>
                </a:solidFill>
                <a:latin typeface="Twinkl Precursive" panose="02000000000000000000" pitchFamily="2" charset="0"/>
              </a:rPr>
              <a:t>English</a:t>
            </a:r>
          </a:p>
          <a:p>
            <a:r>
              <a:rPr lang="en-GB" sz="2600" b="1" dirty="0">
                <a:latin typeface="Twinkl Precursive" panose="02000000000000000000" pitchFamily="2" charset="0"/>
              </a:rPr>
              <a:t>12.00pm – </a:t>
            </a:r>
            <a:r>
              <a:rPr lang="en-GB" sz="2600" dirty="0">
                <a:solidFill>
                  <a:srgbClr val="21A6F9"/>
                </a:solidFill>
                <a:latin typeface="Twinkl Precursive" panose="02000000000000000000" pitchFamily="2" charset="0"/>
              </a:rPr>
              <a:t>lunchtime</a:t>
            </a:r>
          </a:p>
          <a:p>
            <a:r>
              <a:rPr lang="en-GB" sz="2600" b="1" dirty="0">
                <a:latin typeface="Twinkl Precursive" panose="02000000000000000000" pitchFamily="2" charset="0"/>
              </a:rPr>
              <a:t>1.00pm – </a:t>
            </a:r>
            <a:r>
              <a:rPr lang="en-GB" sz="2600" dirty="0">
                <a:solidFill>
                  <a:srgbClr val="21A6F9"/>
                </a:solidFill>
                <a:latin typeface="Twinkl Precursive" panose="02000000000000000000" pitchFamily="2" charset="0"/>
              </a:rPr>
              <a:t>afternoon registration</a:t>
            </a:r>
          </a:p>
          <a:p>
            <a:r>
              <a:rPr lang="en-GB" sz="2600" dirty="0">
                <a:solidFill>
                  <a:srgbClr val="21A6F9"/>
                </a:solidFill>
                <a:latin typeface="Twinkl Precursive" panose="02000000000000000000" pitchFamily="2" charset="0"/>
              </a:rPr>
              <a:t>                Guided Reading</a:t>
            </a:r>
          </a:p>
          <a:p>
            <a:r>
              <a:rPr lang="en-GB" sz="2600" b="1" dirty="0">
                <a:latin typeface="Twinkl Precursive" panose="02000000000000000000" pitchFamily="2" charset="0"/>
              </a:rPr>
              <a:t>1.30pm – </a:t>
            </a:r>
            <a:r>
              <a:rPr lang="en-GB" sz="2600" dirty="0">
                <a:solidFill>
                  <a:srgbClr val="21A6F9"/>
                </a:solidFill>
                <a:latin typeface="Twinkl Precursive" panose="02000000000000000000" pitchFamily="2" charset="0"/>
              </a:rPr>
              <a:t>afternoon session</a:t>
            </a:r>
          </a:p>
          <a:p>
            <a:r>
              <a:rPr lang="en-GB" sz="2600" dirty="0">
                <a:solidFill>
                  <a:srgbClr val="21A6F9"/>
                </a:solidFill>
                <a:latin typeface="Twinkl Precursive" panose="02000000000000000000" pitchFamily="2" charset="0"/>
              </a:rPr>
              <a:t>                History/Science/Art/Music </a:t>
            </a:r>
            <a:r>
              <a:rPr lang="en-GB" sz="2600" dirty="0" err="1">
                <a:solidFill>
                  <a:srgbClr val="21A6F9"/>
                </a:solidFill>
                <a:latin typeface="Twinkl Precursive" panose="02000000000000000000" pitchFamily="2" charset="0"/>
              </a:rPr>
              <a:t>etc</a:t>
            </a:r>
            <a:endParaRPr lang="en-GB" sz="2600" dirty="0">
              <a:solidFill>
                <a:srgbClr val="21A6F9"/>
              </a:solidFill>
              <a:latin typeface="Twinkl Precursive" panose="02000000000000000000" pitchFamily="2" charset="0"/>
            </a:endParaRPr>
          </a:p>
          <a:p>
            <a:r>
              <a:rPr lang="en-GB" sz="2600" b="1" dirty="0">
                <a:latin typeface="Twinkl Precursive" panose="02000000000000000000" pitchFamily="2" charset="0"/>
              </a:rPr>
              <a:t>2.45pm – </a:t>
            </a:r>
            <a:r>
              <a:rPr lang="en-GB" sz="2600" dirty="0">
                <a:solidFill>
                  <a:srgbClr val="21A6F9"/>
                </a:solidFill>
                <a:latin typeface="Twinkl Precursive" panose="02000000000000000000" pitchFamily="2" charset="0"/>
              </a:rPr>
              <a:t>Assembly</a:t>
            </a:r>
          </a:p>
          <a:p>
            <a:r>
              <a:rPr lang="en-GB" sz="2600" b="1" dirty="0">
                <a:latin typeface="Twinkl Precursive" panose="02000000000000000000" pitchFamily="2" charset="0"/>
              </a:rPr>
              <a:t>3.15pm – </a:t>
            </a:r>
            <a:r>
              <a:rPr lang="en-GB" sz="2600" dirty="0" err="1">
                <a:solidFill>
                  <a:srgbClr val="21A6F9"/>
                </a:solidFill>
                <a:latin typeface="Twinkl Precursive" panose="02000000000000000000" pitchFamily="2" charset="0"/>
              </a:rPr>
              <a:t>Hometime</a:t>
            </a:r>
            <a:r>
              <a:rPr lang="en-GB" sz="2600" dirty="0">
                <a:solidFill>
                  <a:srgbClr val="21A6F9"/>
                </a:solidFill>
                <a:latin typeface="Twinkl Precursive" panose="02000000000000000000" pitchFamily="2" charset="0"/>
              </a:rPr>
              <a:t>!</a:t>
            </a:r>
          </a:p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468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46994" y="140480"/>
            <a:ext cx="8220075" cy="994306"/>
          </a:xfrm>
        </p:spPr>
        <p:txBody>
          <a:bodyPr/>
          <a:lstStyle/>
          <a:p>
            <a:r>
              <a:rPr lang="en-GB" sz="3600" u="sng" dirty="0">
                <a:latin typeface="Twinkl Precursive" panose="02000000000000000000" pitchFamily="2" charset="0"/>
              </a:rPr>
              <a:t>Weekly Timetable</a:t>
            </a:r>
          </a:p>
        </p:txBody>
      </p:sp>
      <p:sp>
        <p:nvSpPr>
          <p:cNvPr id="7" name="Rectangle 6">
            <a:hlinkClick r:id="rId2"/>
            <a:extLst>
              <a:ext uri="{FF2B5EF4-FFF2-40B4-BE49-F238E27FC236}">
                <a16:creationId xmlns:a16="http://schemas.microsoft.com/office/drawing/2014/main" id="{D863E6A5-257F-4C78-B55A-A701076C6D47}"/>
              </a:ext>
            </a:extLst>
          </p:cNvPr>
          <p:cNvSpPr/>
          <p:nvPr/>
        </p:nvSpPr>
        <p:spPr>
          <a:xfrm>
            <a:off x="8388350" y="6486011"/>
            <a:ext cx="1204111" cy="73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725713" y="850908"/>
            <a:ext cx="79413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887E462-0064-4597-B279-5A53FDAD06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128" y="1134786"/>
            <a:ext cx="7933744" cy="485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709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46994" y="140480"/>
            <a:ext cx="8220075" cy="994306"/>
          </a:xfrm>
        </p:spPr>
        <p:txBody>
          <a:bodyPr/>
          <a:lstStyle/>
          <a:p>
            <a:r>
              <a:rPr lang="en-GB" sz="3600" u="sng" dirty="0">
                <a:latin typeface="Twinkl Precursive" panose="02000000000000000000" pitchFamily="2" charset="0"/>
              </a:rPr>
              <a:t>Curriculum </a:t>
            </a:r>
          </a:p>
        </p:txBody>
      </p:sp>
      <p:sp>
        <p:nvSpPr>
          <p:cNvPr id="7" name="Rectangle 6">
            <a:hlinkClick r:id="rId2"/>
            <a:extLst>
              <a:ext uri="{FF2B5EF4-FFF2-40B4-BE49-F238E27FC236}">
                <a16:creationId xmlns:a16="http://schemas.microsoft.com/office/drawing/2014/main" id="{D863E6A5-257F-4C78-B55A-A701076C6D47}"/>
              </a:ext>
            </a:extLst>
          </p:cNvPr>
          <p:cNvSpPr/>
          <p:nvPr/>
        </p:nvSpPr>
        <p:spPr>
          <a:xfrm>
            <a:off x="8388350" y="6486011"/>
            <a:ext cx="1204111" cy="73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725714" y="850908"/>
            <a:ext cx="79413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E44C9A8-107A-456B-AF86-1738C4682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134" y="953134"/>
            <a:ext cx="8103794" cy="5714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627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46994" y="140480"/>
            <a:ext cx="8220075" cy="994306"/>
          </a:xfrm>
        </p:spPr>
        <p:txBody>
          <a:bodyPr/>
          <a:lstStyle/>
          <a:p>
            <a:r>
              <a:rPr lang="en-GB" sz="3600" u="sng" dirty="0">
                <a:latin typeface="Twinkl Precursive" panose="02000000000000000000" pitchFamily="2" charset="0"/>
              </a:rPr>
              <a:t>Curriculum </a:t>
            </a:r>
          </a:p>
        </p:txBody>
      </p:sp>
      <p:sp>
        <p:nvSpPr>
          <p:cNvPr id="7" name="Rectangle 6">
            <a:hlinkClick r:id="rId2"/>
            <a:extLst>
              <a:ext uri="{FF2B5EF4-FFF2-40B4-BE49-F238E27FC236}">
                <a16:creationId xmlns:a16="http://schemas.microsoft.com/office/drawing/2014/main" id="{D863E6A5-257F-4C78-B55A-A701076C6D47}"/>
              </a:ext>
            </a:extLst>
          </p:cNvPr>
          <p:cNvSpPr/>
          <p:nvPr/>
        </p:nvSpPr>
        <p:spPr>
          <a:xfrm>
            <a:off x="8388350" y="6486011"/>
            <a:ext cx="1204111" cy="73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725714" y="850908"/>
            <a:ext cx="79413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BB1918E-7E46-4A72-8473-8A839AAA03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94" y="850909"/>
            <a:ext cx="8153975" cy="554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096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46994" y="140480"/>
            <a:ext cx="8551863" cy="994306"/>
          </a:xfrm>
        </p:spPr>
        <p:txBody>
          <a:bodyPr/>
          <a:lstStyle/>
          <a:p>
            <a:r>
              <a:rPr lang="en-GB" sz="3600" u="sng" dirty="0">
                <a:latin typeface="Twinkl Precursive" panose="02000000000000000000" pitchFamily="2" charset="0"/>
              </a:rPr>
              <a:t>Phonics and Reading</a:t>
            </a:r>
          </a:p>
        </p:txBody>
      </p:sp>
      <p:sp>
        <p:nvSpPr>
          <p:cNvPr id="7" name="Rectangle 6">
            <a:hlinkClick r:id="rId2"/>
            <a:extLst>
              <a:ext uri="{FF2B5EF4-FFF2-40B4-BE49-F238E27FC236}">
                <a16:creationId xmlns:a16="http://schemas.microsoft.com/office/drawing/2014/main" id="{D863E6A5-257F-4C78-B55A-A701076C6D47}"/>
              </a:ext>
            </a:extLst>
          </p:cNvPr>
          <p:cNvSpPr/>
          <p:nvPr/>
        </p:nvSpPr>
        <p:spPr>
          <a:xfrm>
            <a:off x="8388350" y="6486011"/>
            <a:ext cx="1204111" cy="73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725713" y="850908"/>
            <a:ext cx="79413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7314" y="861855"/>
            <a:ext cx="7561036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dirty="0">
              <a:latin typeface="Twinkl Precursive" panose="02000000000000000000" pitchFamily="2" charset="0"/>
            </a:endParaRPr>
          </a:p>
          <a:p>
            <a:r>
              <a:rPr lang="en-GB" sz="2000" dirty="0">
                <a:solidFill>
                  <a:schemeClr val="accent6">
                    <a:lumMod val="75000"/>
                  </a:schemeClr>
                </a:solidFill>
                <a:latin typeface="Twinkl Precursive" panose="02000000000000000000" pitchFamily="2" charset="0"/>
              </a:rPr>
              <a:t>Phonics sessions take place </a:t>
            </a:r>
          </a:p>
          <a:p>
            <a:r>
              <a:rPr lang="en-GB" sz="2000" dirty="0">
                <a:solidFill>
                  <a:schemeClr val="accent6">
                    <a:lumMod val="75000"/>
                  </a:schemeClr>
                </a:solidFill>
                <a:latin typeface="Twinkl Precursive" panose="02000000000000000000" pitchFamily="2" charset="0"/>
              </a:rPr>
              <a:t>daily from 9am in streamed </a:t>
            </a:r>
          </a:p>
          <a:p>
            <a:r>
              <a:rPr lang="en-GB" sz="2000" dirty="0">
                <a:solidFill>
                  <a:schemeClr val="accent6">
                    <a:lumMod val="75000"/>
                  </a:schemeClr>
                </a:solidFill>
                <a:latin typeface="Twinkl Precursive" panose="02000000000000000000" pitchFamily="2" charset="0"/>
              </a:rPr>
              <a:t>groups.</a:t>
            </a:r>
          </a:p>
          <a:p>
            <a:endParaRPr lang="en-GB" sz="2000" dirty="0">
              <a:solidFill>
                <a:schemeClr val="accent6">
                  <a:lumMod val="75000"/>
                </a:schemeClr>
              </a:solidFill>
              <a:latin typeface="Twinkl Precursive" panose="02000000000000000000" pitchFamily="2" charset="0"/>
            </a:endParaRPr>
          </a:p>
          <a:p>
            <a:r>
              <a:rPr lang="en-GB" sz="2000" dirty="0">
                <a:solidFill>
                  <a:schemeClr val="accent6">
                    <a:lumMod val="75000"/>
                  </a:schemeClr>
                </a:solidFill>
                <a:latin typeface="Twinkl Precursive" panose="02000000000000000000" pitchFamily="2" charset="0"/>
              </a:rPr>
              <a:t>Weekly spellings and your child’s reading books will link directly to their learning in Phonics.</a:t>
            </a:r>
          </a:p>
          <a:p>
            <a:endParaRPr lang="en-GB" sz="2000" dirty="0">
              <a:solidFill>
                <a:schemeClr val="accent6">
                  <a:lumMod val="75000"/>
                </a:schemeClr>
              </a:solidFill>
              <a:latin typeface="Twinkl Precursive" panose="02000000000000000000" pitchFamily="2" charset="0"/>
            </a:endParaRPr>
          </a:p>
          <a:p>
            <a:r>
              <a:rPr lang="en-GB" sz="2000" dirty="0">
                <a:solidFill>
                  <a:schemeClr val="accent6">
                    <a:lumMod val="75000"/>
                  </a:schemeClr>
                </a:solidFill>
                <a:latin typeface="Twinkl Precursive" panose="02000000000000000000" pitchFamily="2" charset="0"/>
              </a:rPr>
              <a:t>All children will have a tricky word bookmark in their reading books of words they need to learn how to read and spell.</a:t>
            </a:r>
          </a:p>
          <a:p>
            <a:endParaRPr lang="en-GB" sz="2000" dirty="0">
              <a:solidFill>
                <a:schemeClr val="accent6">
                  <a:lumMod val="75000"/>
                </a:schemeClr>
              </a:solidFill>
              <a:latin typeface="Twinkl Precursive" panose="02000000000000000000" pitchFamily="2" charset="0"/>
            </a:endParaRPr>
          </a:p>
          <a:p>
            <a:r>
              <a:rPr lang="en-GB" sz="2000" dirty="0">
                <a:solidFill>
                  <a:schemeClr val="accent6">
                    <a:lumMod val="75000"/>
                  </a:schemeClr>
                </a:solidFill>
                <a:latin typeface="Twinkl Precursive" panose="02000000000000000000" pitchFamily="2" charset="0"/>
              </a:rPr>
              <a:t>Phonics newsletters will be sent home when your child begins to learn a new set of sounds. </a:t>
            </a:r>
          </a:p>
          <a:p>
            <a:endParaRPr lang="en-GB" sz="2000" dirty="0">
              <a:latin typeface="Twinkl Precursive" panose="02000000000000000000" pitchFamily="2" charset="0"/>
            </a:endParaRPr>
          </a:p>
          <a:p>
            <a:r>
              <a:rPr lang="en-GB" sz="2000" b="1" dirty="0">
                <a:latin typeface="Twinkl Precursive" panose="02000000000000000000" pitchFamily="2" charset="0"/>
              </a:rPr>
              <a:t>Please note, your child will take a statutory Phonics Screening Assessment in June 2027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7834" y="861855"/>
            <a:ext cx="2809875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517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46994" y="140480"/>
            <a:ext cx="8551863" cy="994306"/>
          </a:xfrm>
        </p:spPr>
        <p:txBody>
          <a:bodyPr/>
          <a:lstStyle/>
          <a:p>
            <a:r>
              <a:rPr lang="en-GB" sz="3600" u="sng" dirty="0">
                <a:latin typeface="Twinkl Precursive" panose="02000000000000000000" pitchFamily="2" charset="0"/>
              </a:rPr>
              <a:t>Phonics and Reading</a:t>
            </a:r>
          </a:p>
        </p:txBody>
      </p:sp>
      <p:sp>
        <p:nvSpPr>
          <p:cNvPr id="7" name="Rectangle 6">
            <a:hlinkClick r:id="rId2"/>
            <a:extLst>
              <a:ext uri="{FF2B5EF4-FFF2-40B4-BE49-F238E27FC236}">
                <a16:creationId xmlns:a16="http://schemas.microsoft.com/office/drawing/2014/main" id="{D863E6A5-257F-4C78-B55A-A701076C6D47}"/>
              </a:ext>
            </a:extLst>
          </p:cNvPr>
          <p:cNvSpPr/>
          <p:nvPr/>
        </p:nvSpPr>
        <p:spPr>
          <a:xfrm>
            <a:off x="8388350" y="6486011"/>
            <a:ext cx="1204111" cy="73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725713" y="850908"/>
            <a:ext cx="79413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7314" y="861855"/>
            <a:ext cx="756103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dirty="0">
              <a:latin typeface="Twinkl Precursive" panose="02000000000000000000" pitchFamily="2" charset="0"/>
            </a:endParaRPr>
          </a:p>
          <a:p>
            <a:r>
              <a:rPr lang="en-GB" sz="2000" dirty="0">
                <a:solidFill>
                  <a:srgbClr val="7030A0"/>
                </a:solidFill>
                <a:latin typeface="Twinkl Precursive" panose="02000000000000000000" pitchFamily="2" charset="0"/>
              </a:rPr>
              <a:t>Phonics and reading are central to our learning in Year 1. </a:t>
            </a:r>
          </a:p>
          <a:p>
            <a:endParaRPr lang="en-GB" sz="2000" dirty="0">
              <a:solidFill>
                <a:srgbClr val="7030A0"/>
              </a:solidFill>
              <a:latin typeface="Twinkl Precursive" panose="02000000000000000000" pitchFamily="2" charset="0"/>
            </a:endParaRPr>
          </a:p>
          <a:p>
            <a:r>
              <a:rPr lang="en-GB" sz="2000" dirty="0">
                <a:solidFill>
                  <a:srgbClr val="7030A0"/>
                </a:solidFill>
                <a:latin typeface="Twinkl Precursive" panose="02000000000000000000" pitchFamily="2" charset="0"/>
              </a:rPr>
              <a:t>Please support your child in reading at home 4 times each week.</a:t>
            </a:r>
          </a:p>
          <a:p>
            <a:endParaRPr lang="en-GB" sz="2000" dirty="0">
              <a:solidFill>
                <a:srgbClr val="7030A0"/>
              </a:solidFill>
              <a:latin typeface="Twinkl Precursive" panose="02000000000000000000" pitchFamily="2" charset="0"/>
            </a:endParaRPr>
          </a:p>
          <a:p>
            <a:r>
              <a:rPr lang="en-GB" sz="2000" dirty="0">
                <a:solidFill>
                  <a:srgbClr val="7030A0"/>
                </a:solidFill>
                <a:latin typeface="Twinkl Precursive" panose="02000000000000000000" pitchFamily="2" charset="0"/>
              </a:rPr>
              <a:t>Encourage your child to read widely and for pleasure. </a:t>
            </a:r>
          </a:p>
          <a:p>
            <a:endParaRPr lang="en-GB" sz="2000" dirty="0">
              <a:latin typeface="Twinkl Precursive" panose="02000000000000000000" pitchFamily="2" charset="0"/>
            </a:endParaRPr>
          </a:p>
          <a:p>
            <a:pPr algn="ctr"/>
            <a:r>
              <a:rPr lang="en-GB" sz="2000" b="1" u="sng" dirty="0">
                <a:latin typeface="Twinkl Precursive" panose="02000000000000000000" pitchFamily="2" charset="0"/>
              </a:rPr>
              <a:t>* Top Tips*</a:t>
            </a:r>
          </a:p>
          <a:p>
            <a:r>
              <a:rPr lang="en-GB" sz="2000" dirty="0">
                <a:solidFill>
                  <a:srgbClr val="BC0105"/>
                </a:solidFill>
                <a:latin typeface="Twinkl Precursive" panose="02000000000000000000" pitchFamily="2" charset="0"/>
              </a:rPr>
              <a:t>Read anything and everything!</a:t>
            </a:r>
          </a:p>
          <a:p>
            <a:r>
              <a:rPr lang="en-GB" sz="2000" dirty="0">
                <a:solidFill>
                  <a:srgbClr val="BC0105"/>
                </a:solidFill>
                <a:latin typeface="Twinkl Precursive" panose="02000000000000000000" pitchFamily="2" charset="0"/>
              </a:rPr>
              <a:t>Read out loud to them.  </a:t>
            </a:r>
          </a:p>
          <a:p>
            <a:r>
              <a:rPr lang="en-GB" sz="2000" dirty="0">
                <a:solidFill>
                  <a:srgbClr val="BC0105"/>
                </a:solidFill>
                <a:latin typeface="Twinkl Precursive" panose="02000000000000000000" pitchFamily="2" charset="0"/>
              </a:rPr>
              <a:t>Let them read out loud to you.       </a:t>
            </a:r>
          </a:p>
          <a:p>
            <a:r>
              <a:rPr lang="en-GB" sz="2000" dirty="0">
                <a:solidFill>
                  <a:srgbClr val="BC0105"/>
                </a:solidFill>
                <a:latin typeface="Twinkl Precursive" panose="02000000000000000000" pitchFamily="2" charset="0"/>
              </a:rPr>
              <a:t>Read a range of books from different authors and genres.</a:t>
            </a:r>
          </a:p>
          <a:p>
            <a:r>
              <a:rPr lang="en-GB" sz="2000" dirty="0">
                <a:solidFill>
                  <a:srgbClr val="BC0105"/>
                </a:solidFill>
                <a:latin typeface="Twinkl Precursive" panose="02000000000000000000" pitchFamily="2" charset="0"/>
              </a:rPr>
              <a:t>Let them see you read. </a:t>
            </a:r>
          </a:p>
          <a:p>
            <a:r>
              <a:rPr lang="en-GB" sz="2000" dirty="0">
                <a:solidFill>
                  <a:srgbClr val="BC0105"/>
                </a:solidFill>
                <a:latin typeface="Twinkl Precursive" panose="02000000000000000000" pitchFamily="2" charset="0"/>
              </a:rPr>
              <a:t>Help them to foster a love for reading.</a:t>
            </a:r>
          </a:p>
          <a:p>
            <a:endParaRPr lang="en-GB" sz="2000" dirty="0">
              <a:latin typeface="Twinkl Precursive" panose="02000000000000000000" pitchFamily="2" charset="0"/>
            </a:endParaRPr>
          </a:p>
          <a:p>
            <a:endParaRPr lang="en-GB" sz="2000" dirty="0">
              <a:latin typeface="Twinkl Precursive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3932" y="3535056"/>
            <a:ext cx="1399268" cy="153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721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74AB7-4243-4CF3-9735-679632A42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506185"/>
            <a:ext cx="8220075" cy="489857"/>
          </a:xfrm>
        </p:spPr>
        <p:txBody>
          <a:bodyPr/>
          <a:lstStyle/>
          <a:p>
            <a:r>
              <a:rPr lang="en-GB" dirty="0">
                <a:latin typeface="Twinkl Precursive" panose="02000000000000000000" pitchFamily="2" charset="0"/>
              </a:rPr>
              <a:t>Behaviour and Expectations</a:t>
            </a:r>
            <a:br>
              <a:rPr lang="en-GB" dirty="0"/>
            </a:b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3AFBD0-1AF1-4655-94CF-C00089C37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114" y="1192184"/>
            <a:ext cx="2848027" cy="55004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193F12-374B-43FF-9D42-5E4600A20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62" y="1157409"/>
            <a:ext cx="3641795" cy="553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116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46994" y="140480"/>
            <a:ext cx="8220075" cy="994306"/>
          </a:xfrm>
        </p:spPr>
        <p:txBody>
          <a:bodyPr/>
          <a:lstStyle/>
          <a:p>
            <a:pPr algn="ctr"/>
            <a:br>
              <a:rPr lang="en-GB" sz="3600" dirty="0"/>
            </a:br>
            <a:br>
              <a:rPr lang="en-GB" sz="3600" dirty="0"/>
            </a:br>
            <a:r>
              <a:rPr lang="en-GB" sz="3600" dirty="0">
                <a:latin typeface="Twinkl Precursive" panose="02000000000000000000" pitchFamily="2" charset="0"/>
              </a:rPr>
              <a:t>Celebrating Our Values and Achievements</a:t>
            </a:r>
            <a:br>
              <a:rPr lang="en-GB" sz="3600" dirty="0"/>
            </a:br>
            <a:endParaRPr lang="en-GB" sz="3600" u="sng" dirty="0">
              <a:latin typeface="Twinkl Precursive" panose="02000000000000000000" pitchFamily="2" charset="0"/>
            </a:endParaRPr>
          </a:p>
        </p:txBody>
      </p:sp>
      <p:sp>
        <p:nvSpPr>
          <p:cNvPr id="7" name="Rectangle 6">
            <a:hlinkClick r:id="rId2"/>
            <a:extLst>
              <a:ext uri="{FF2B5EF4-FFF2-40B4-BE49-F238E27FC236}">
                <a16:creationId xmlns:a16="http://schemas.microsoft.com/office/drawing/2014/main" id="{D863E6A5-257F-4C78-B55A-A701076C6D47}"/>
              </a:ext>
            </a:extLst>
          </p:cNvPr>
          <p:cNvSpPr/>
          <p:nvPr/>
        </p:nvSpPr>
        <p:spPr>
          <a:xfrm>
            <a:off x="8388350" y="6486011"/>
            <a:ext cx="1204111" cy="73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725713" y="850908"/>
            <a:ext cx="79413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6931" y="1016000"/>
            <a:ext cx="8220075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endParaRPr lang="en-GB" dirty="0"/>
          </a:p>
          <a:p>
            <a:r>
              <a:rPr lang="en-GB" sz="1600" dirty="0">
                <a:latin typeface="Twinkl Precursive" panose="02000000000000000000" pitchFamily="2" charset="0"/>
              </a:rPr>
              <a:t>This year, our weekly </a:t>
            </a:r>
            <a:r>
              <a:rPr lang="en-GB" sz="1600" b="1" dirty="0">
                <a:latin typeface="Twinkl Precursive" panose="02000000000000000000" pitchFamily="2" charset="0"/>
              </a:rPr>
              <a:t>Celebration Assembly</a:t>
            </a:r>
            <a:r>
              <a:rPr lang="en-GB" sz="1600" dirty="0">
                <a:latin typeface="Twinkl Precursive" panose="02000000000000000000" pitchFamily="2" charset="0"/>
              </a:rPr>
              <a:t> will have an even stronger focus on our school values: </a:t>
            </a:r>
            <a:r>
              <a:rPr lang="en-GB" sz="1600" b="1" dirty="0">
                <a:latin typeface="Twinkl Precursive" panose="02000000000000000000" pitchFamily="2" charset="0"/>
              </a:rPr>
              <a:t>Respect, Responsibility, Resilience, Motivation, Aspiration and Collaboration</a:t>
            </a:r>
            <a:r>
              <a:rPr lang="en-GB" sz="1600" dirty="0">
                <a:latin typeface="Twinkl Precursive" panose="02000000000000000000" pitchFamily="2" charset="0"/>
              </a:rPr>
              <a:t>.</a:t>
            </a:r>
          </a:p>
          <a:p>
            <a:endParaRPr lang="en-GB" sz="1600" dirty="0">
              <a:latin typeface="Twinkl Precursive" panose="02000000000000000000" pitchFamily="2" charset="0"/>
            </a:endParaRPr>
          </a:p>
          <a:p>
            <a:r>
              <a:rPr lang="en-GB" sz="1600" dirty="0">
                <a:latin typeface="Twinkl Precursive" panose="02000000000000000000" pitchFamily="2" charset="0"/>
              </a:rPr>
              <a:t>Each week, we will shine a spotlight on one value and celebrate children who have been </a:t>
            </a:r>
            <a:r>
              <a:rPr lang="en-GB" sz="1600" b="1" dirty="0">
                <a:latin typeface="Twinkl Precursive" panose="02000000000000000000" pitchFamily="2" charset="0"/>
              </a:rPr>
              <a:t>‘living our value of the week’</a:t>
            </a:r>
            <a:r>
              <a:rPr lang="en-GB" sz="1600" dirty="0">
                <a:latin typeface="Twinkl Precursive" panose="02000000000000000000" pitchFamily="2" charset="0"/>
              </a:rPr>
              <a:t> through their learning, behaviour, relationships and contribution to school life. Children selected for this special recognition will receive our </a:t>
            </a:r>
            <a:r>
              <a:rPr lang="en-GB" sz="1600" b="1" dirty="0">
                <a:latin typeface="Twinkl Precursive" panose="02000000000000000000" pitchFamily="2" charset="0"/>
              </a:rPr>
              <a:t>Golden Award</a:t>
            </a:r>
            <a:r>
              <a:rPr lang="en-GB" sz="1600" dirty="0">
                <a:latin typeface="Twinkl Precursive" panose="02000000000000000000" pitchFamily="2" charset="0"/>
              </a:rPr>
              <a:t>. We will also celebrate the important contribution made by our pupil representatives across school, recognising the responsibility they take for helping to make our school community the best it can be.</a:t>
            </a:r>
          </a:p>
          <a:p>
            <a:endParaRPr lang="en-GB" sz="1600" dirty="0">
              <a:latin typeface="Twinkl Precursive" panose="02000000000000000000" pitchFamily="2" charset="0"/>
            </a:endParaRPr>
          </a:p>
          <a:p>
            <a:r>
              <a:rPr lang="en-GB" sz="1600" dirty="0">
                <a:latin typeface="Twinkl Precursive" panose="02000000000000000000" pitchFamily="2" charset="0"/>
              </a:rPr>
              <a:t>Our </a:t>
            </a:r>
            <a:r>
              <a:rPr lang="en-GB" sz="1600" b="1" dirty="0">
                <a:latin typeface="Twinkl Precursive" panose="02000000000000000000" pitchFamily="2" charset="0"/>
              </a:rPr>
              <a:t>Award of Merit</a:t>
            </a:r>
            <a:r>
              <a:rPr lang="en-GB" sz="1600" dirty="0">
                <a:latin typeface="Twinkl Precursive" panose="02000000000000000000" pitchFamily="2" charset="0"/>
              </a:rPr>
              <a:t> will continue and will recognise excellent learning, progress and pieces of work that children and staff are particularly proud of. This means our assemblies celebrate both </a:t>
            </a:r>
            <a:r>
              <a:rPr lang="en-GB" sz="1600" b="1" dirty="0">
                <a:latin typeface="Twinkl Precursive" panose="02000000000000000000" pitchFamily="2" charset="0"/>
              </a:rPr>
              <a:t>what children achieve and the values and attitudes that help them achieve it</a:t>
            </a:r>
            <a:r>
              <a:rPr lang="en-GB" sz="1600" dirty="0">
                <a:latin typeface="Twinkl Precursive" panose="02000000000000000000" pitchFamily="2" charset="0"/>
              </a:rPr>
              <a:t>.</a:t>
            </a:r>
          </a:p>
          <a:p>
            <a:endParaRPr lang="en-GB" sz="16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1730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46994" y="140480"/>
            <a:ext cx="8220075" cy="994306"/>
          </a:xfrm>
        </p:spPr>
        <p:txBody>
          <a:bodyPr/>
          <a:lstStyle/>
          <a:p>
            <a:pPr algn="ctr"/>
            <a:br>
              <a:rPr lang="en-GB" sz="3600" dirty="0"/>
            </a:br>
            <a:br>
              <a:rPr lang="en-GB" sz="3600" dirty="0"/>
            </a:br>
            <a:r>
              <a:rPr lang="en-GB" sz="3600" dirty="0">
                <a:latin typeface="Twinkl Precursive" panose="02000000000000000000" pitchFamily="2" charset="0"/>
              </a:rPr>
              <a:t>Celebrating Our Values and Achievements</a:t>
            </a:r>
            <a:br>
              <a:rPr lang="en-GB" sz="3600" dirty="0"/>
            </a:br>
            <a:endParaRPr lang="en-GB" sz="3600" u="sng" dirty="0">
              <a:latin typeface="Twinkl Precursive" panose="02000000000000000000" pitchFamily="2" charset="0"/>
            </a:endParaRPr>
          </a:p>
        </p:txBody>
      </p:sp>
      <p:sp>
        <p:nvSpPr>
          <p:cNvPr id="7" name="Rectangle 6">
            <a:hlinkClick r:id="rId2"/>
            <a:extLst>
              <a:ext uri="{FF2B5EF4-FFF2-40B4-BE49-F238E27FC236}">
                <a16:creationId xmlns:a16="http://schemas.microsoft.com/office/drawing/2014/main" id="{D863E6A5-257F-4C78-B55A-A701076C6D47}"/>
              </a:ext>
            </a:extLst>
          </p:cNvPr>
          <p:cNvSpPr/>
          <p:nvPr/>
        </p:nvSpPr>
        <p:spPr>
          <a:xfrm>
            <a:off x="8388350" y="6486011"/>
            <a:ext cx="1204111" cy="73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725713" y="850908"/>
            <a:ext cx="79413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6931" y="1016000"/>
            <a:ext cx="822007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endParaRPr lang="en-GB" dirty="0"/>
          </a:p>
          <a:p>
            <a:r>
              <a:rPr lang="en-GB" dirty="0">
                <a:latin typeface="Twinkl Precursive" panose="02000000000000000000" pitchFamily="2" charset="0"/>
              </a:rPr>
              <a:t>Our </a:t>
            </a:r>
            <a:r>
              <a:rPr lang="en-GB" b="1" dirty="0">
                <a:latin typeface="Twinkl Precursive" panose="02000000000000000000" pitchFamily="2" charset="0"/>
              </a:rPr>
              <a:t>House Teams</a:t>
            </a:r>
            <a:r>
              <a:rPr lang="en-GB" dirty="0">
                <a:latin typeface="Twinkl Precursive" panose="02000000000000000000" pitchFamily="2" charset="0"/>
              </a:rPr>
              <a:t> are also an important part of school life. Every child from Reception to Year 6 belongs to a house and can earn </a:t>
            </a:r>
            <a:r>
              <a:rPr lang="en-GB" b="1" dirty="0">
                <a:latin typeface="Twinkl Precursive" panose="02000000000000000000" pitchFamily="2" charset="0"/>
              </a:rPr>
              <a:t>House Points</a:t>
            </a:r>
            <a:r>
              <a:rPr lang="en-GB" dirty="0">
                <a:latin typeface="Twinkl Precursive" panose="02000000000000000000" pitchFamily="2" charset="0"/>
              </a:rPr>
              <a:t> for demonstrating our school values and consistently following our behaviour expectations. House Points will be collected across the school and celebrated throughout each half term.</a:t>
            </a:r>
          </a:p>
          <a:p>
            <a:endParaRPr lang="en-GB" dirty="0">
              <a:latin typeface="Twinkl Precursive" panose="02000000000000000000" pitchFamily="2" charset="0"/>
            </a:endParaRPr>
          </a:p>
          <a:p>
            <a:r>
              <a:rPr lang="en-GB" dirty="0">
                <a:latin typeface="Twinkl Precursive" panose="02000000000000000000" pitchFamily="2" charset="0"/>
              </a:rPr>
              <a:t>At the end of each half term, the </a:t>
            </a:r>
            <a:r>
              <a:rPr lang="en-GB" b="1" dirty="0">
                <a:latin typeface="Twinkl Precursive" panose="02000000000000000000" pitchFamily="2" charset="0"/>
              </a:rPr>
              <a:t>winning House Team</a:t>
            </a:r>
            <a:r>
              <a:rPr lang="en-GB" dirty="0">
                <a:latin typeface="Twinkl Precursive" panose="02000000000000000000" pitchFamily="2" charset="0"/>
              </a:rPr>
              <a:t> will enjoy a special </a:t>
            </a:r>
            <a:r>
              <a:rPr lang="en-GB" b="1" dirty="0">
                <a:latin typeface="Twinkl Precursive" panose="02000000000000000000" pitchFamily="2" charset="0"/>
              </a:rPr>
              <a:t>House Day</a:t>
            </a:r>
            <a:r>
              <a:rPr lang="en-GB" dirty="0">
                <a:latin typeface="Twinkl Precursive" panose="02000000000000000000" pitchFamily="2" charset="0"/>
              </a:rPr>
              <a:t> to celebrate their collective achievement, where they will be invited to come to school in non-uniform. </a:t>
            </a:r>
          </a:p>
          <a:p>
            <a:endParaRPr lang="en-GB" dirty="0">
              <a:latin typeface="Twinkl Precursive" panose="02000000000000000000" pitchFamily="2" charset="0"/>
            </a:endParaRPr>
          </a:p>
          <a:p>
            <a:r>
              <a:rPr lang="en-GB" dirty="0">
                <a:latin typeface="Twinkl Precursive" panose="02000000000000000000" pitchFamily="2" charset="0"/>
              </a:rPr>
              <a:t>Together, these approaches help us make our values something that children don't just know, but </a:t>
            </a:r>
            <a:r>
              <a:rPr lang="en-GB" b="1" dirty="0">
                <a:latin typeface="Twinkl Precursive" panose="02000000000000000000" pitchFamily="2" charset="0"/>
              </a:rPr>
              <a:t>live every day</a:t>
            </a:r>
            <a:r>
              <a:rPr lang="en-GB" dirty="0">
                <a:latin typeface="Twinkl Precursive" panose="02000000000000000000" pitchFamily="2" charset="0"/>
              </a:rPr>
              <a:t> – reinforcing our school motto, </a:t>
            </a:r>
            <a:r>
              <a:rPr lang="en-GB" b="1" dirty="0">
                <a:latin typeface="Twinkl Precursive" panose="02000000000000000000" pitchFamily="2" charset="0"/>
              </a:rPr>
              <a:t>‘Working Together to Fulfil Potential.’</a:t>
            </a:r>
            <a:endParaRPr lang="en-GB" dirty="0">
              <a:latin typeface="Twinkl Precursive" panose="02000000000000000000" pitchFamily="2" charset="0"/>
            </a:endParaRPr>
          </a:p>
          <a:p>
            <a:r>
              <a:rPr lang="en-GB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223249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46994" y="140480"/>
            <a:ext cx="8220075" cy="994306"/>
          </a:xfrm>
        </p:spPr>
        <p:txBody>
          <a:bodyPr/>
          <a:lstStyle/>
          <a:p>
            <a:r>
              <a:rPr lang="en-GB" sz="3600" u="sng" dirty="0">
                <a:latin typeface="Twinkl Precursive" panose="02000000000000000000" pitchFamily="2" charset="0"/>
              </a:rPr>
              <a:t>Fruit, Toast and Milk</a:t>
            </a:r>
          </a:p>
        </p:txBody>
      </p:sp>
      <p:sp>
        <p:nvSpPr>
          <p:cNvPr id="7" name="Rectangle 6">
            <a:hlinkClick r:id="rId2"/>
            <a:extLst>
              <a:ext uri="{FF2B5EF4-FFF2-40B4-BE49-F238E27FC236}">
                <a16:creationId xmlns:a16="http://schemas.microsoft.com/office/drawing/2014/main" id="{D863E6A5-257F-4C78-B55A-A701076C6D47}"/>
              </a:ext>
            </a:extLst>
          </p:cNvPr>
          <p:cNvSpPr/>
          <p:nvPr/>
        </p:nvSpPr>
        <p:spPr>
          <a:xfrm>
            <a:off x="8388350" y="6486011"/>
            <a:ext cx="1204111" cy="73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725713" y="850908"/>
            <a:ext cx="79413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712" y="736382"/>
            <a:ext cx="1016002" cy="16703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712" y="2679787"/>
            <a:ext cx="1466408" cy="13842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712" y="4342902"/>
            <a:ext cx="1162050" cy="12382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38400" y="1134786"/>
            <a:ext cx="594995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B050"/>
                </a:solidFill>
                <a:latin typeface="Twinkl Precursive" panose="02000000000000000000" pitchFamily="2" charset="0"/>
              </a:rPr>
              <a:t>If you child wishes to have milk, payment is required. Information is available from the school office.</a:t>
            </a:r>
          </a:p>
          <a:p>
            <a:endParaRPr lang="en-GB" sz="2000" dirty="0">
              <a:latin typeface="Twinkl Precursive" panose="02000000000000000000" pitchFamily="2" charset="0"/>
            </a:endParaRPr>
          </a:p>
          <a:p>
            <a:endParaRPr lang="en-GB" sz="2000" dirty="0">
              <a:latin typeface="Twinkl Precursive" panose="02000000000000000000" pitchFamily="2" charset="0"/>
            </a:endParaRPr>
          </a:p>
          <a:p>
            <a:r>
              <a:rPr lang="en-GB" sz="2000" dirty="0">
                <a:solidFill>
                  <a:schemeClr val="accent6"/>
                </a:solidFill>
                <a:latin typeface="Twinkl Precursive" panose="02000000000000000000" pitchFamily="2" charset="0"/>
              </a:rPr>
              <a:t>Fruit is available daily and is free for the children. The selection varies each day. </a:t>
            </a:r>
          </a:p>
          <a:p>
            <a:endParaRPr lang="en-GB" sz="2000" dirty="0">
              <a:latin typeface="Twinkl Precursive" panose="02000000000000000000" pitchFamily="2" charset="0"/>
            </a:endParaRPr>
          </a:p>
          <a:p>
            <a:endParaRPr lang="en-GB" sz="2000" dirty="0">
              <a:latin typeface="Twinkl Precursive" panose="02000000000000000000" pitchFamily="2" charset="0"/>
            </a:endParaRPr>
          </a:p>
          <a:p>
            <a:r>
              <a:rPr lang="en-GB" sz="2000" dirty="0">
                <a:solidFill>
                  <a:srgbClr val="FF0000"/>
                </a:solidFill>
                <a:latin typeface="Twinkl Precursive" panose="02000000000000000000" pitchFamily="2" charset="0"/>
              </a:rPr>
              <a:t>Toast is available to have at playtimes. If your child wishes to have toast, a payment can be made via School Spider. </a:t>
            </a:r>
          </a:p>
          <a:p>
            <a:endParaRPr lang="en-GB" sz="2000" dirty="0">
              <a:latin typeface="Twinkl Precursive" panose="02000000000000000000" pitchFamily="2" charset="0"/>
            </a:endParaRPr>
          </a:p>
          <a:p>
            <a:r>
              <a:rPr lang="en-GB" sz="2000" b="1" dirty="0">
                <a:latin typeface="Twinkl Precursive" panose="02000000000000000000" pitchFamily="2" charset="0"/>
              </a:rPr>
              <a:t>Snacks and milk are taken outside and eaten during playtime. </a:t>
            </a:r>
          </a:p>
        </p:txBody>
      </p:sp>
    </p:spTree>
    <p:extLst>
      <p:ext uri="{BB962C8B-B14F-4D97-AF65-F5344CB8AC3E}">
        <p14:creationId xmlns:p14="http://schemas.microsoft.com/office/powerpoint/2010/main" val="997092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46994" y="140480"/>
            <a:ext cx="8551863" cy="994306"/>
          </a:xfrm>
        </p:spPr>
        <p:txBody>
          <a:bodyPr/>
          <a:lstStyle/>
          <a:p>
            <a:r>
              <a:rPr lang="en-GB" sz="3600" u="sng" dirty="0">
                <a:latin typeface="Twinkl Precursive" panose="02000000000000000000" pitchFamily="2" charset="0"/>
              </a:rPr>
              <a:t>Lunchtimes and Playtimes</a:t>
            </a:r>
          </a:p>
        </p:txBody>
      </p:sp>
      <p:sp>
        <p:nvSpPr>
          <p:cNvPr id="7" name="Rectangle 6">
            <a:hlinkClick r:id="rId2"/>
            <a:extLst>
              <a:ext uri="{FF2B5EF4-FFF2-40B4-BE49-F238E27FC236}">
                <a16:creationId xmlns:a16="http://schemas.microsoft.com/office/drawing/2014/main" id="{D863E6A5-257F-4C78-B55A-A701076C6D47}"/>
              </a:ext>
            </a:extLst>
          </p:cNvPr>
          <p:cNvSpPr/>
          <p:nvPr/>
        </p:nvSpPr>
        <p:spPr>
          <a:xfrm>
            <a:off x="8388350" y="6486011"/>
            <a:ext cx="1204111" cy="73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725713" y="850908"/>
            <a:ext cx="79413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7314" y="1134786"/>
            <a:ext cx="756103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Twinkl Precursive" panose="02000000000000000000" pitchFamily="2" charset="0"/>
              </a:rPr>
              <a:t>Year 1 will play on the big playgrounds during playtimes and lunchtimes. They are allowed to use the scooters, the outdoor play equipment and the gym equipment. </a:t>
            </a:r>
          </a:p>
          <a:p>
            <a:endParaRPr lang="en-GB" sz="2000" dirty="0">
              <a:latin typeface="Twinkl Precursive" panose="02000000000000000000" pitchFamily="2" charset="0"/>
            </a:endParaRPr>
          </a:p>
          <a:p>
            <a:endParaRPr lang="en-GB" sz="2000" dirty="0">
              <a:latin typeface="Twinkl Precursive" panose="02000000000000000000" pitchFamily="2" charset="0"/>
            </a:endParaRPr>
          </a:p>
          <a:p>
            <a:r>
              <a:rPr lang="en-GB" sz="2000" dirty="0">
                <a:solidFill>
                  <a:schemeClr val="accent6"/>
                </a:solidFill>
                <a:latin typeface="Twinkl Precursive" panose="02000000000000000000" pitchFamily="2" charset="0"/>
              </a:rPr>
              <a:t>Please ensure that your child always has a coat in school and if they can’t already, help them to learn how to fasten their zip or buttons.</a:t>
            </a:r>
          </a:p>
          <a:p>
            <a:endParaRPr lang="en-GB" sz="2000" dirty="0">
              <a:latin typeface="Twinkl Precursive" panose="02000000000000000000" pitchFamily="2" charset="0"/>
            </a:endParaRPr>
          </a:p>
          <a:p>
            <a:r>
              <a:rPr lang="en-GB" sz="2000" b="1" dirty="0">
                <a:latin typeface="Twinkl Precursive" panose="02000000000000000000" pitchFamily="2" charset="0"/>
              </a:rPr>
              <a:t>Please put your child’s name in their coat, hat, scarf, gloves etc. </a:t>
            </a:r>
            <a:r>
              <a:rPr lang="en-GB" sz="2000" b="1" dirty="0">
                <a:latin typeface="Twinkl Precursive" panose="02000000000000000000" pitchFamily="2" charset="0"/>
                <a:sym typeface="Wingdings" panose="05000000000000000000" pitchFamily="2" charset="2"/>
              </a:rPr>
              <a:t> </a:t>
            </a:r>
            <a:endParaRPr lang="en-GB" sz="2000" b="1" dirty="0">
              <a:latin typeface="Twinkl Precursive" panose="02000000000000000000" pitchFamily="2" charset="0"/>
            </a:endParaRPr>
          </a:p>
          <a:p>
            <a:endParaRPr lang="en-GB" sz="2000" dirty="0">
              <a:latin typeface="Twinkl Precursive" panose="02000000000000000000" pitchFamily="2" charset="0"/>
            </a:endParaRPr>
          </a:p>
          <a:p>
            <a:endParaRPr lang="en-GB" sz="2000" dirty="0">
              <a:latin typeface="Twinkl Precursiv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4026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46994" y="140480"/>
            <a:ext cx="8551863" cy="994306"/>
          </a:xfrm>
        </p:spPr>
        <p:txBody>
          <a:bodyPr/>
          <a:lstStyle/>
          <a:p>
            <a:r>
              <a:rPr lang="en-GB" sz="3600" u="sng" dirty="0">
                <a:latin typeface="Twinkl Precursive" panose="02000000000000000000" pitchFamily="2" charset="0"/>
              </a:rPr>
              <a:t>Lunchtime</a:t>
            </a:r>
          </a:p>
        </p:txBody>
      </p:sp>
      <p:sp>
        <p:nvSpPr>
          <p:cNvPr id="7" name="Rectangle 6">
            <a:hlinkClick r:id="rId2"/>
            <a:extLst>
              <a:ext uri="{FF2B5EF4-FFF2-40B4-BE49-F238E27FC236}">
                <a16:creationId xmlns:a16="http://schemas.microsoft.com/office/drawing/2014/main" id="{D863E6A5-257F-4C78-B55A-A701076C6D47}"/>
              </a:ext>
            </a:extLst>
          </p:cNvPr>
          <p:cNvSpPr/>
          <p:nvPr/>
        </p:nvSpPr>
        <p:spPr>
          <a:xfrm>
            <a:off x="8388350" y="6486011"/>
            <a:ext cx="1204111" cy="73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725713" y="850908"/>
            <a:ext cx="79413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7314" y="861855"/>
            <a:ext cx="756103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Twinkl Precursive" panose="02000000000000000000" pitchFamily="2" charset="0"/>
              </a:rPr>
              <a:t>Children in Key Stage 1 can receive a free school meal should they wish to.</a:t>
            </a:r>
          </a:p>
          <a:p>
            <a:endParaRPr lang="en-GB" sz="2000" dirty="0">
              <a:latin typeface="Twinkl Precursive" panose="02000000000000000000" pitchFamily="2" charset="0"/>
            </a:endParaRPr>
          </a:p>
          <a:p>
            <a:pPr algn="ctr"/>
            <a:r>
              <a:rPr lang="en-GB" sz="2000" b="1" dirty="0">
                <a:solidFill>
                  <a:srgbClr val="FF0000"/>
                </a:solidFill>
                <a:latin typeface="Twinkl Precursive" panose="02000000000000000000" pitchFamily="2" charset="0"/>
              </a:rPr>
              <a:t>Please pre order lunches via School Spider. </a:t>
            </a:r>
          </a:p>
          <a:p>
            <a:endParaRPr lang="en-GB" sz="2000" dirty="0">
              <a:latin typeface="Twinkl Precursive" panose="02000000000000000000" pitchFamily="2" charset="0"/>
            </a:endParaRPr>
          </a:p>
          <a:p>
            <a:endParaRPr lang="en-GB" sz="2000" dirty="0">
              <a:latin typeface="Twinkl Precursive" panose="02000000000000000000" pitchFamily="2" charset="0"/>
            </a:endParaRPr>
          </a:p>
          <a:p>
            <a:r>
              <a:rPr lang="en-GB" sz="2000" dirty="0">
                <a:latin typeface="Twinkl Precursive" panose="02000000000000000000" pitchFamily="2" charset="0"/>
              </a:rPr>
              <a:t>We are aware of all dietary requirements but please feel free to let us know of anything that you feel relevant with regards to your child’s lunch choices. </a:t>
            </a:r>
          </a:p>
          <a:p>
            <a:endParaRPr lang="en-GB" sz="2000" dirty="0">
              <a:latin typeface="Twinkl Precursive" panose="02000000000000000000" pitchFamily="2" charset="0"/>
            </a:endParaRPr>
          </a:p>
          <a:p>
            <a:endParaRPr lang="en-GB" sz="2000" dirty="0">
              <a:latin typeface="Twinkl Precursive" panose="02000000000000000000" pitchFamily="2" charset="0"/>
            </a:endParaRPr>
          </a:p>
          <a:p>
            <a:r>
              <a:rPr lang="en-GB" sz="2000" dirty="0">
                <a:latin typeface="Twinkl Precursive" panose="02000000000000000000" pitchFamily="2" charset="0"/>
              </a:rPr>
              <a:t>If your child is bringing a packed </a:t>
            </a:r>
          </a:p>
          <a:p>
            <a:r>
              <a:rPr lang="en-GB" sz="2000" dirty="0">
                <a:latin typeface="Twinkl Precursive" panose="02000000000000000000" pitchFamily="2" charset="0"/>
              </a:rPr>
              <a:t>lunch, please ensure it is a healthy, balanced lunch.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068" y="4821403"/>
            <a:ext cx="152400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1531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9D744-84C5-4537-AFAE-168B1C05D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B83067-3B68-45DA-8DBF-11713401F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0939" y="391887"/>
            <a:ext cx="5890027" cy="608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8441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46994" y="140480"/>
            <a:ext cx="8551863" cy="994306"/>
          </a:xfrm>
        </p:spPr>
        <p:txBody>
          <a:bodyPr/>
          <a:lstStyle/>
          <a:p>
            <a:r>
              <a:rPr lang="en-GB" sz="3600" u="sng" dirty="0">
                <a:latin typeface="Twinkl Precursive" panose="02000000000000000000" pitchFamily="2" charset="0"/>
              </a:rPr>
              <a:t>Toilet</a:t>
            </a:r>
          </a:p>
        </p:txBody>
      </p:sp>
      <p:sp>
        <p:nvSpPr>
          <p:cNvPr id="7" name="Rectangle 6">
            <a:hlinkClick r:id="rId2"/>
            <a:extLst>
              <a:ext uri="{FF2B5EF4-FFF2-40B4-BE49-F238E27FC236}">
                <a16:creationId xmlns:a16="http://schemas.microsoft.com/office/drawing/2014/main" id="{D863E6A5-257F-4C78-B55A-A701076C6D47}"/>
              </a:ext>
            </a:extLst>
          </p:cNvPr>
          <p:cNvSpPr/>
          <p:nvPr/>
        </p:nvSpPr>
        <p:spPr>
          <a:xfrm>
            <a:off x="8388350" y="6486011"/>
            <a:ext cx="1204111" cy="73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725713" y="850908"/>
            <a:ext cx="79413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7314" y="861855"/>
            <a:ext cx="756103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dirty="0">
              <a:latin typeface="Twinkl Precursive" panose="02000000000000000000" pitchFamily="2" charset="0"/>
            </a:endParaRPr>
          </a:p>
          <a:p>
            <a:r>
              <a:rPr lang="en-GB" sz="2000" dirty="0">
                <a:latin typeface="Twinkl Precursive" panose="02000000000000000000" pitchFamily="2" charset="0"/>
              </a:rPr>
              <a:t>The toilets for Year 1, unlike in Reception are based outside of the classroom. </a:t>
            </a:r>
          </a:p>
          <a:p>
            <a:endParaRPr lang="en-GB" sz="2000" dirty="0">
              <a:latin typeface="Twinkl Precursive" panose="02000000000000000000" pitchFamily="2" charset="0"/>
            </a:endParaRPr>
          </a:p>
          <a:p>
            <a:r>
              <a:rPr lang="en-GB" sz="2000" dirty="0">
                <a:latin typeface="Twinkl Precursive" panose="02000000000000000000" pitchFamily="2" charset="0"/>
              </a:rPr>
              <a:t>Over the coming weeks and months we’ll be trying to train the children as much as possible to use them during playtimes and lunchtimes, although we know this isn’t easy!!</a:t>
            </a:r>
          </a:p>
          <a:p>
            <a:endParaRPr lang="en-GB" sz="2000" dirty="0">
              <a:latin typeface="Twinkl Precursive" panose="02000000000000000000" pitchFamily="2" charset="0"/>
            </a:endParaRPr>
          </a:p>
          <a:p>
            <a:endParaRPr lang="en-GB" sz="2000" dirty="0">
              <a:latin typeface="Twinkl Precursive" panose="02000000000000000000" pitchFamily="2" charset="0"/>
            </a:endParaRPr>
          </a:p>
          <a:p>
            <a:r>
              <a:rPr lang="en-GB" sz="2000" dirty="0">
                <a:latin typeface="Twinkl Precursive" panose="02000000000000000000" pitchFamily="2" charset="0"/>
              </a:rPr>
              <a:t>Please note we would never, </a:t>
            </a:r>
          </a:p>
          <a:p>
            <a:r>
              <a:rPr lang="en-GB" sz="2000" dirty="0">
                <a:latin typeface="Twinkl Precursive" panose="02000000000000000000" pitchFamily="2" charset="0"/>
              </a:rPr>
              <a:t>ever not allow a child to use </a:t>
            </a:r>
          </a:p>
          <a:p>
            <a:r>
              <a:rPr lang="en-GB" sz="2000" dirty="0">
                <a:latin typeface="Twinkl Precursive" panose="02000000000000000000" pitchFamily="2" charset="0"/>
              </a:rPr>
              <a:t>the toilet during lesson times, </a:t>
            </a:r>
          </a:p>
          <a:p>
            <a:r>
              <a:rPr lang="en-GB" sz="2000" dirty="0">
                <a:latin typeface="Twinkl Precursive" panose="02000000000000000000" pitchFamily="2" charset="0"/>
              </a:rPr>
              <a:t>we just try to reduce it as much </a:t>
            </a:r>
          </a:p>
          <a:p>
            <a:r>
              <a:rPr lang="en-GB" sz="2000" dirty="0">
                <a:latin typeface="Twinkl Precursive" panose="02000000000000000000" pitchFamily="2" charset="0"/>
              </a:rPr>
              <a:t>as possible.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1565" y="4071754"/>
            <a:ext cx="1762125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7303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46994" y="140480"/>
            <a:ext cx="8551863" cy="994306"/>
          </a:xfrm>
        </p:spPr>
        <p:txBody>
          <a:bodyPr/>
          <a:lstStyle/>
          <a:p>
            <a:r>
              <a:rPr lang="en-GB" sz="3600" u="sng" dirty="0">
                <a:latin typeface="Twinkl Precursive" panose="02000000000000000000" pitchFamily="2" charset="0"/>
              </a:rPr>
              <a:t>Things to remember</a:t>
            </a:r>
          </a:p>
        </p:txBody>
      </p:sp>
      <p:sp>
        <p:nvSpPr>
          <p:cNvPr id="7" name="Rectangle 6">
            <a:hlinkClick r:id="rId2"/>
            <a:extLst>
              <a:ext uri="{FF2B5EF4-FFF2-40B4-BE49-F238E27FC236}">
                <a16:creationId xmlns:a16="http://schemas.microsoft.com/office/drawing/2014/main" id="{D863E6A5-257F-4C78-B55A-A701076C6D47}"/>
              </a:ext>
            </a:extLst>
          </p:cNvPr>
          <p:cNvSpPr/>
          <p:nvPr/>
        </p:nvSpPr>
        <p:spPr>
          <a:xfrm>
            <a:off x="8388350" y="6486011"/>
            <a:ext cx="1204111" cy="73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725713" y="850908"/>
            <a:ext cx="79413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7314" y="861855"/>
            <a:ext cx="756103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dirty="0">
              <a:latin typeface="Twinkl Precursive" panose="02000000000000000000" pitchFamily="2" charset="0"/>
            </a:endParaRPr>
          </a:p>
          <a:p>
            <a:r>
              <a:rPr lang="en-GB" sz="2000" dirty="0">
                <a:latin typeface="Twinkl Precursive" panose="02000000000000000000" pitchFamily="2" charset="0"/>
              </a:rPr>
              <a:t>Label all items of clothing including P.E. kit.</a:t>
            </a:r>
          </a:p>
          <a:p>
            <a:endParaRPr lang="en-GB" sz="2000" dirty="0">
              <a:latin typeface="Twinkl Precursive" panose="02000000000000000000" pitchFamily="2" charset="0"/>
            </a:endParaRPr>
          </a:p>
          <a:p>
            <a:r>
              <a:rPr lang="en-GB" sz="2000" dirty="0">
                <a:latin typeface="Twinkl Precursive" panose="02000000000000000000" pitchFamily="2" charset="0"/>
              </a:rPr>
              <a:t>Ensure reading books are in school every day.</a:t>
            </a:r>
          </a:p>
          <a:p>
            <a:endParaRPr lang="en-GB" sz="2000" dirty="0">
              <a:latin typeface="Twinkl Precursive" panose="02000000000000000000" pitchFamily="2" charset="0"/>
            </a:endParaRPr>
          </a:p>
          <a:p>
            <a:r>
              <a:rPr lang="en-GB" sz="2000" dirty="0">
                <a:latin typeface="Twinkl Precursive" panose="02000000000000000000" pitchFamily="2" charset="0"/>
              </a:rPr>
              <a:t>Send a water bottled filled with fresh water </a:t>
            </a:r>
            <a:r>
              <a:rPr lang="en-GB" sz="2000" b="1" dirty="0">
                <a:latin typeface="Twinkl Precursive" panose="02000000000000000000" pitchFamily="2" charset="0"/>
              </a:rPr>
              <a:t>(not juice) </a:t>
            </a:r>
            <a:r>
              <a:rPr lang="en-GB" sz="2000" dirty="0">
                <a:latin typeface="Twinkl Precursive" panose="02000000000000000000" pitchFamily="2" charset="0"/>
              </a:rPr>
              <a:t>into school daily. Please clearly label water bottles with your child’s name. </a:t>
            </a:r>
          </a:p>
          <a:p>
            <a:endParaRPr lang="en-GB" sz="2000" dirty="0">
              <a:latin typeface="Twinkl Precursive" panose="02000000000000000000" pitchFamily="2" charset="0"/>
            </a:endParaRPr>
          </a:p>
          <a:p>
            <a:r>
              <a:rPr lang="en-GB" sz="2000" dirty="0">
                <a:latin typeface="Twinkl Precursive" panose="02000000000000000000" pitchFamily="2" charset="0"/>
              </a:rPr>
              <a:t>P.E. days – Wednesday and Friday.</a:t>
            </a:r>
          </a:p>
          <a:p>
            <a:endParaRPr lang="en-GB" sz="2000" dirty="0">
              <a:latin typeface="Twinkl Precursive" panose="02000000000000000000" pitchFamily="2" charset="0"/>
            </a:endParaRPr>
          </a:p>
          <a:p>
            <a:r>
              <a:rPr lang="en-GB" sz="2000" dirty="0">
                <a:latin typeface="Twinkl Precursive" panose="02000000000000000000" pitchFamily="2" charset="0"/>
              </a:rPr>
              <a:t>Spellings – Friday</a:t>
            </a:r>
          </a:p>
          <a:p>
            <a:endParaRPr lang="en-GB" sz="2000" dirty="0">
              <a:latin typeface="Twinkl Precursive" panose="02000000000000000000" pitchFamily="2" charset="0"/>
            </a:endParaRPr>
          </a:p>
          <a:p>
            <a:r>
              <a:rPr lang="en-GB" sz="2000" dirty="0">
                <a:latin typeface="Twinkl Precursive" panose="02000000000000000000" pitchFamily="2" charset="0"/>
              </a:rPr>
              <a:t>Class library - Friday</a:t>
            </a:r>
          </a:p>
          <a:p>
            <a:endParaRPr lang="en-GB" sz="2000" dirty="0">
              <a:latin typeface="Twinkl Precursive" panose="02000000000000000000" pitchFamily="2" charset="0"/>
            </a:endParaRPr>
          </a:p>
          <a:p>
            <a:endParaRPr lang="en-GB" sz="2000" dirty="0">
              <a:latin typeface="Twinkl Precursive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904" y="4008016"/>
            <a:ext cx="1791495" cy="2009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9607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46994" y="140480"/>
            <a:ext cx="8551863" cy="994306"/>
          </a:xfrm>
        </p:spPr>
        <p:txBody>
          <a:bodyPr/>
          <a:lstStyle/>
          <a:p>
            <a:r>
              <a:rPr lang="en-GB" sz="3600" u="sng" dirty="0">
                <a:latin typeface="Twinkl Precursive" panose="02000000000000000000" pitchFamily="2" charset="0"/>
              </a:rPr>
              <a:t>Parent Communication</a:t>
            </a:r>
          </a:p>
        </p:txBody>
      </p:sp>
      <p:sp>
        <p:nvSpPr>
          <p:cNvPr id="7" name="Rectangle 6">
            <a:hlinkClick r:id="rId2"/>
            <a:extLst>
              <a:ext uri="{FF2B5EF4-FFF2-40B4-BE49-F238E27FC236}">
                <a16:creationId xmlns:a16="http://schemas.microsoft.com/office/drawing/2014/main" id="{D863E6A5-257F-4C78-B55A-A701076C6D47}"/>
              </a:ext>
            </a:extLst>
          </p:cNvPr>
          <p:cNvSpPr/>
          <p:nvPr/>
        </p:nvSpPr>
        <p:spPr>
          <a:xfrm>
            <a:off x="8388350" y="6486011"/>
            <a:ext cx="1204111" cy="73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725713" y="850908"/>
            <a:ext cx="79413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7314" y="861855"/>
            <a:ext cx="75610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dirty="0">
              <a:latin typeface="Twinkl Precursive" panose="02000000000000000000" pitchFamily="2" charset="0"/>
            </a:endParaRPr>
          </a:p>
          <a:p>
            <a:endParaRPr lang="en-GB" sz="2000" dirty="0">
              <a:latin typeface="Twinkl Precursive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2866" y="1599677"/>
            <a:ext cx="832993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1C1C1C"/>
                </a:solidFill>
                <a:latin typeface="Twinkl Precursive" panose="02000000000000000000" pitchFamily="2" charset="0"/>
              </a:rPr>
              <a:t>School Spider App: </a:t>
            </a:r>
          </a:p>
          <a:p>
            <a:endParaRPr lang="en-GB" b="1" dirty="0">
              <a:solidFill>
                <a:srgbClr val="1C1C1C"/>
              </a:solidFill>
              <a:latin typeface="Twinkl Precursive" panose="02000000000000000000" pitchFamily="2" charset="0"/>
            </a:endParaRPr>
          </a:p>
          <a:p>
            <a:r>
              <a:rPr lang="en-GB" b="1" u="sng" dirty="0">
                <a:solidFill>
                  <a:srgbClr val="1C1C1C"/>
                </a:solidFill>
                <a:latin typeface="Twinkl Precursive" panose="02000000000000000000" pitchFamily="2" charset="0"/>
              </a:rPr>
              <a:t>All</a:t>
            </a:r>
            <a:r>
              <a:rPr lang="en-GB" dirty="0">
                <a:solidFill>
                  <a:srgbClr val="1C1C1C"/>
                </a:solidFill>
                <a:latin typeface="Twinkl Precursive" panose="02000000000000000000" pitchFamily="2" charset="0"/>
              </a:rPr>
              <a:t> communication from school is sent through the school spider app. All information will be received as a message on the app as well as via email.</a:t>
            </a:r>
          </a:p>
          <a:p>
            <a:endParaRPr lang="en-GB" dirty="0">
              <a:solidFill>
                <a:srgbClr val="1C1C1C"/>
              </a:solidFill>
              <a:latin typeface="Twinkl Precursive" panose="02000000000000000000" pitchFamily="2" charset="0"/>
            </a:endParaRPr>
          </a:p>
          <a:p>
            <a:r>
              <a:rPr lang="en-GB" dirty="0">
                <a:solidFill>
                  <a:srgbClr val="1C1C1C"/>
                </a:solidFill>
                <a:latin typeface="Twinkl Precursive" panose="02000000000000000000" pitchFamily="2" charset="0"/>
              </a:rPr>
              <a:t>The app will also be used to book parents evening appointments, complete surveys and complete permissions slips.</a:t>
            </a:r>
          </a:p>
          <a:p>
            <a:endParaRPr lang="en-GB" dirty="0">
              <a:solidFill>
                <a:srgbClr val="1C1C1C"/>
              </a:solidFill>
              <a:latin typeface="Twinkl Cursive Looped" panose="02000000000000000000" pitchFamily="2" charset="0"/>
            </a:endParaRPr>
          </a:p>
          <a:p>
            <a:r>
              <a:rPr lang="en-GB" b="1" dirty="0">
                <a:solidFill>
                  <a:srgbClr val="1C1C1C"/>
                </a:solidFill>
                <a:latin typeface="Twinkl Precursive" panose="02000000000000000000" pitchFamily="2" charset="0"/>
              </a:rPr>
              <a:t>Newsletters- </a:t>
            </a:r>
            <a:r>
              <a:rPr lang="en-GB" dirty="0">
                <a:solidFill>
                  <a:srgbClr val="1C1C1C"/>
                </a:solidFill>
                <a:latin typeface="Twinkl Precursive" panose="02000000000000000000" pitchFamily="2" charset="0"/>
              </a:rPr>
              <a:t>you will receive monthly newsletters from Mrs Stokes, along with half-termly individual class newsletters. These can all also be found on the school website.</a:t>
            </a:r>
          </a:p>
          <a:p>
            <a:endParaRPr lang="en-GB" dirty="0">
              <a:solidFill>
                <a:srgbClr val="002060"/>
              </a:solidFill>
              <a:latin typeface="Twinkl Cursive Looped" panose="02000000000000000000" pitchFamily="2" charset="0"/>
            </a:endParaRPr>
          </a:p>
          <a:p>
            <a:r>
              <a:rPr lang="en-GB" dirty="0">
                <a:solidFill>
                  <a:srgbClr val="002060"/>
                </a:solidFill>
                <a:latin typeface="Twinkl Cursive Looped" panose="02000000000000000000" pitchFamily="2" charset="0"/>
              </a:rPr>
              <a:t>    </a:t>
            </a:r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9340" y="897861"/>
            <a:ext cx="1552576" cy="1293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1565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46994" y="140480"/>
            <a:ext cx="8551863" cy="994306"/>
          </a:xfrm>
        </p:spPr>
        <p:txBody>
          <a:bodyPr/>
          <a:lstStyle/>
          <a:p>
            <a:r>
              <a:rPr lang="en-GB" sz="3600" u="sng" dirty="0">
                <a:latin typeface="Twinkl Precursive" panose="02000000000000000000" pitchFamily="2" charset="0"/>
              </a:rPr>
              <a:t>How can you help us?</a:t>
            </a:r>
          </a:p>
        </p:txBody>
      </p:sp>
      <p:sp>
        <p:nvSpPr>
          <p:cNvPr id="7" name="Rectangle 6">
            <a:hlinkClick r:id="rId2"/>
            <a:extLst>
              <a:ext uri="{FF2B5EF4-FFF2-40B4-BE49-F238E27FC236}">
                <a16:creationId xmlns:a16="http://schemas.microsoft.com/office/drawing/2014/main" id="{D863E6A5-257F-4C78-B55A-A701076C6D47}"/>
              </a:ext>
            </a:extLst>
          </p:cNvPr>
          <p:cNvSpPr/>
          <p:nvPr/>
        </p:nvSpPr>
        <p:spPr>
          <a:xfrm>
            <a:off x="8388350" y="6486011"/>
            <a:ext cx="1204111" cy="73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725713" y="850908"/>
            <a:ext cx="79413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7251" y="1294563"/>
            <a:ext cx="756103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dirty="0">
              <a:latin typeface="Twinkl Precursive" panose="02000000000000000000" pitchFamily="2" charset="0"/>
            </a:endParaRPr>
          </a:p>
          <a:p>
            <a:r>
              <a:rPr lang="en-GB" sz="2000" dirty="0">
                <a:latin typeface="Twinkl Precursive" panose="02000000000000000000" pitchFamily="2" charset="0"/>
              </a:rPr>
              <a:t>We’re always willing to accept donations of things you have at home that you may no longer use, such as:</a:t>
            </a:r>
          </a:p>
          <a:p>
            <a:endParaRPr lang="en-GB" sz="2000" dirty="0">
              <a:latin typeface="Twinkl Precursive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Twinkl Precursive" panose="02000000000000000000" pitchFamily="2" charset="0"/>
              </a:rPr>
              <a:t>Books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Twinkl Precursive" panose="02000000000000000000" pitchFamily="2" charset="0"/>
              </a:rPr>
              <a:t>Board games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Twinkl Precursive" panose="02000000000000000000" pitchFamily="2" charset="0"/>
              </a:rPr>
              <a:t>Jigsaws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Twinkl Precursive" panose="02000000000000000000" pitchFamily="2" charset="0"/>
              </a:rPr>
              <a:t>Card games (</a:t>
            </a:r>
            <a:r>
              <a:rPr lang="en-GB" sz="2000" dirty="0" err="1">
                <a:latin typeface="Twinkl Precursive" panose="02000000000000000000" pitchFamily="2" charset="0"/>
              </a:rPr>
              <a:t>Dobble</a:t>
            </a:r>
            <a:r>
              <a:rPr lang="en-GB" sz="2000" dirty="0">
                <a:latin typeface="Twinkl Precursive" panose="02000000000000000000" pitchFamily="2" charset="0"/>
              </a:rPr>
              <a:t>, Top Trumps)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Twinkl Precursive" panose="02000000000000000000" pitchFamily="2" charset="0"/>
              </a:rPr>
              <a:t>Art and craft materials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Twinkl Precursive" panose="02000000000000000000" pitchFamily="2" charset="0"/>
              </a:rPr>
              <a:t>Tissues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Twinkl Precursive" panose="02000000000000000000" pitchFamily="2" charset="0"/>
            </a:endParaRPr>
          </a:p>
          <a:p>
            <a:endParaRPr lang="en-GB" sz="2000" dirty="0">
              <a:latin typeface="Twinkl Precursiv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1621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46994" y="140480"/>
            <a:ext cx="8551863" cy="994306"/>
          </a:xfrm>
        </p:spPr>
        <p:txBody>
          <a:bodyPr/>
          <a:lstStyle/>
          <a:p>
            <a:pPr algn="ctr"/>
            <a:br>
              <a:rPr lang="en-GB" sz="3600" u="sng" dirty="0">
                <a:latin typeface="Twinkl Precursive" panose="02000000000000000000" pitchFamily="2" charset="0"/>
              </a:rPr>
            </a:br>
            <a:r>
              <a:rPr lang="en-GB" sz="3600" u="sng" dirty="0">
                <a:latin typeface="Twinkl Precursive" panose="02000000000000000000" pitchFamily="2" charset="0"/>
              </a:rPr>
              <a:t>How can you help your child at home?</a:t>
            </a:r>
          </a:p>
        </p:txBody>
      </p:sp>
      <p:sp>
        <p:nvSpPr>
          <p:cNvPr id="7" name="Rectangle 6">
            <a:hlinkClick r:id="rId2"/>
            <a:extLst>
              <a:ext uri="{FF2B5EF4-FFF2-40B4-BE49-F238E27FC236}">
                <a16:creationId xmlns:a16="http://schemas.microsoft.com/office/drawing/2014/main" id="{D863E6A5-257F-4C78-B55A-A701076C6D47}"/>
              </a:ext>
            </a:extLst>
          </p:cNvPr>
          <p:cNvSpPr/>
          <p:nvPr/>
        </p:nvSpPr>
        <p:spPr>
          <a:xfrm>
            <a:off x="8388350" y="6486011"/>
            <a:ext cx="1204111" cy="73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725713" y="850908"/>
            <a:ext cx="79413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  <a:p>
            <a:endParaRPr lang="en-GB" sz="3000" dirty="0">
              <a:latin typeface="Twinkl Precursive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4264" y="1589572"/>
            <a:ext cx="872453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1C1C1C"/>
                </a:solidFill>
                <a:latin typeface="Twinkl Precursive" panose="02000000000000000000" pitchFamily="2" charset="0"/>
              </a:rPr>
              <a:t>Read at home every day.</a:t>
            </a:r>
          </a:p>
          <a:p>
            <a:endParaRPr lang="en-GB" dirty="0">
              <a:solidFill>
                <a:srgbClr val="1C1C1C"/>
              </a:solidFill>
              <a:latin typeface="Twinkl Precursive" panose="02000000000000000000" pitchFamily="2" charset="0"/>
            </a:endParaRPr>
          </a:p>
          <a:p>
            <a:r>
              <a:rPr lang="en-GB" dirty="0">
                <a:solidFill>
                  <a:srgbClr val="1C1C1C"/>
                </a:solidFill>
                <a:latin typeface="Twinkl Precursive" panose="02000000000000000000" pitchFamily="2" charset="0"/>
              </a:rPr>
              <a:t>Help your child to learn any additional phonics or spellings that come home. </a:t>
            </a:r>
          </a:p>
          <a:p>
            <a:endParaRPr lang="en-GB" dirty="0">
              <a:solidFill>
                <a:srgbClr val="1C1C1C"/>
              </a:solidFill>
              <a:latin typeface="Twinkl Precursive" panose="02000000000000000000" pitchFamily="2" charset="0"/>
            </a:endParaRPr>
          </a:p>
          <a:p>
            <a:r>
              <a:rPr lang="en-GB" dirty="0">
                <a:solidFill>
                  <a:srgbClr val="1C1C1C"/>
                </a:solidFill>
                <a:latin typeface="Twinkl Precursive" panose="02000000000000000000" pitchFamily="2" charset="0"/>
              </a:rPr>
              <a:t>Practise cursive letter formation and support your child in learning how to spell their first and last names correctly. </a:t>
            </a:r>
          </a:p>
          <a:p>
            <a:endParaRPr lang="en-GB" dirty="0">
              <a:solidFill>
                <a:srgbClr val="1C1C1C"/>
              </a:solidFill>
              <a:latin typeface="Twinkl Precursive" panose="02000000000000000000" pitchFamily="2" charset="0"/>
            </a:endParaRPr>
          </a:p>
          <a:p>
            <a:r>
              <a:rPr lang="en-GB" dirty="0">
                <a:solidFill>
                  <a:srgbClr val="1C1C1C"/>
                </a:solidFill>
                <a:latin typeface="Twinkl Precursive" panose="02000000000000000000" pitchFamily="2" charset="0"/>
              </a:rPr>
              <a:t>Practise counting forwards and backwards to 20 ensuring they can record all numbers accurately. </a:t>
            </a:r>
          </a:p>
          <a:p>
            <a:endParaRPr lang="en-GB" dirty="0">
              <a:solidFill>
                <a:srgbClr val="1C1C1C"/>
              </a:solidFill>
              <a:latin typeface="Twinkl Precursive" panose="02000000000000000000" pitchFamily="2" charset="0"/>
            </a:endParaRPr>
          </a:p>
          <a:p>
            <a:r>
              <a:rPr lang="en-GB" dirty="0">
                <a:solidFill>
                  <a:srgbClr val="1C1C1C"/>
                </a:solidFill>
                <a:latin typeface="Twinkl Precursive" panose="02000000000000000000" pitchFamily="2" charset="0"/>
              </a:rPr>
              <a:t>Practise number bonds to 10. </a:t>
            </a:r>
          </a:p>
          <a:p>
            <a:endParaRPr lang="en-GB" dirty="0">
              <a:solidFill>
                <a:srgbClr val="1C1C1C"/>
              </a:solidFill>
              <a:latin typeface="Twinkl Precursiv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864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2"/>
            <a:extLst>
              <a:ext uri="{FF2B5EF4-FFF2-40B4-BE49-F238E27FC236}">
                <a16:creationId xmlns:a16="http://schemas.microsoft.com/office/drawing/2014/main" id="{262FEBD4-B150-478F-92B8-6F26A854CDB1}"/>
              </a:ext>
            </a:extLst>
          </p:cNvPr>
          <p:cNvSpPr/>
          <p:nvPr/>
        </p:nvSpPr>
        <p:spPr>
          <a:xfrm>
            <a:off x="8171067" y="6015231"/>
            <a:ext cx="1204111" cy="73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hlinkClick r:id="rId2"/>
            <a:extLst>
              <a:ext uri="{FF2B5EF4-FFF2-40B4-BE49-F238E27FC236}">
                <a16:creationId xmlns:a16="http://schemas.microsoft.com/office/drawing/2014/main" id="{DD963DD0-30D0-4571-B953-C0DE2DA43853}"/>
              </a:ext>
            </a:extLst>
          </p:cNvPr>
          <p:cNvSpPr/>
          <p:nvPr/>
        </p:nvSpPr>
        <p:spPr>
          <a:xfrm>
            <a:off x="153594" y="6015231"/>
            <a:ext cx="1204111" cy="73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Guidance.pptx" id="{C62058F5-E99F-4F27-B9E9-05AC47688FF5}" vid="{052CBA24-7177-4CBD-BE8E-943201157C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618</TotalTime>
  <Words>1140</Words>
  <Application>Microsoft Office PowerPoint</Application>
  <PresentationFormat>On-screen Show (4:3)</PresentationFormat>
  <Paragraphs>172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Twinkl</vt:lpstr>
      <vt:lpstr>Calibri</vt:lpstr>
      <vt:lpstr>Arial</vt:lpstr>
      <vt:lpstr>Wingdings</vt:lpstr>
      <vt:lpstr>Twinkl Precursive</vt:lpstr>
      <vt:lpstr>Twinkl Cursive Looped</vt:lpstr>
      <vt:lpstr>Office Theme</vt:lpstr>
      <vt:lpstr>PowerPoint Presentation</vt:lpstr>
      <vt:lpstr>The Year 1 Team</vt:lpstr>
      <vt:lpstr>PowerPoint Presentation</vt:lpstr>
      <vt:lpstr>Routine of the day</vt:lpstr>
      <vt:lpstr>Weekly Timetable</vt:lpstr>
      <vt:lpstr>Curriculum </vt:lpstr>
      <vt:lpstr>Curriculum </vt:lpstr>
      <vt:lpstr>Phonics and Reading</vt:lpstr>
      <vt:lpstr>Phonics and Reading</vt:lpstr>
      <vt:lpstr>Behaviour and Expectations </vt:lpstr>
      <vt:lpstr>  Celebrating Our Values and Achievements </vt:lpstr>
      <vt:lpstr>  Celebrating Our Values and Achievements </vt:lpstr>
      <vt:lpstr>Fruit, Toast and Milk</vt:lpstr>
      <vt:lpstr>Lunchtimes and Playtimes</vt:lpstr>
      <vt:lpstr>Lunchtime</vt:lpstr>
      <vt:lpstr>PowerPoint Presentation</vt:lpstr>
      <vt:lpstr>Toilet</vt:lpstr>
      <vt:lpstr>Things to remember</vt:lpstr>
      <vt:lpstr>Parent Communication</vt:lpstr>
      <vt:lpstr>How can you help us?</vt:lpstr>
      <vt:lpstr> How can you help your child at home?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Sophie Beasley</dc:creator>
  <cp:lastModifiedBy>Laura Sharrock</cp:lastModifiedBy>
  <cp:revision>37</cp:revision>
  <dcterms:created xsi:type="dcterms:W3CDTF">2020-11-03T14:51:32Z</dcterms:created>
  <dcterms:modified xsi:type="dcterms:W3CDTF">2026-09-14T15:46:15Z</dcterms:modified>
</cp:coreProperties>
</file>