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3"/>
  </p:notesMasterIdLst>
  <p:handoutMasterIdLst>
    <p:handoutMasterId r:id="rId24"/>
  </p:handoutMasterIdLst>
  <p:sldIdLst>
    <p:sldId id="258" r:id="rId2"/>
    <p:sldId id="264" r:id="rId3"/>
    <p:sldId id="273" r:id="rId4"/>
    <p:sldId id="274" r:id="rId5"/>
    <p:sldId id="290" r:id="rId6"/>
    <p:sldId id="284" r:id="rId7"/>
    <p:sldId id="295" r:id="rId8"/>
    <p:sldId id="296" r:id="rId9"/>
    <p:sldId id="288" r:id="rId10"/>
    <p:sldId id="293" r:id="rId11"/>
    <p:sldId id="294" r:id="rId12"/>
    <p:sldId id="291" r:id="rId13"/>
    <p:sldId id="289" r:id="rId14"/>
    <p:sldId id="279" r:id="rId15"/>
    <p:sldId id="283" r:id="rId16"/>
    <p:sldId id="285" r:id="rId17"/>
    <p:sldId id="286" r:id="rId18"/>
    <p:sldId id="278" r:id="rId19"/>
    <p:sldId id="275" r:id="rId20"/>
    <p:sldId id="282" r:id="rId21"/>
    <p:sldId id="297" r:id="rId22"/>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Twinkl" panose="020B0604020202020204" charset="0"/>
      <p:regular r:id="rId29"/>
      <p:bold r:id="rId30"/>
    </p:embeddedFont>
    <p:embeddedFont>
      <p:font typeface="Twinkl Cursive Looped" panose="02000000000000000000" pitchFamily="2" charset="0"/>
      <p:regular r:id="rId31"/>
      <p:bold r:id="rId32"/>
    </p:embeddedFont>
    <p:embeddedFont>
      <p:font typeface="Twinkl Precursive"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A0DB"/>
    <a:srgbClr val="DE1E5A"/>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showGuides="1">
      <p:cViewPr varScale="1">
        <p:scale>
          <a:sx n="84" d="100"/>
          <a:sy n="84" d="100"/>
        </p:scale>
        <p:origin x="1044" y="-9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07/09/2025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07/09/2025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hyperlink" Target="https://www.twinkl.co.uk/resources/australian-resources-3---4/australian-resources-3---4-classroom-management/australian-resources-3---4-classroom-management-class-organisation"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47446" y="450166"/>
            <a:ext cx="6035040" cy="6006905"/>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8000" dirty="0">
                <a:solidFill>
                  <a:schemeClr val="accent5">
                    <a:lumMod val="75000"/>
                  </a:schemeClr>
                </a:solidFill>
                <a:latin typeface="Twinkl Precursive" panose="02000000000000000000" pitchFamily="2" charset="0"/>
              </a:rPr>
              <a:t>Welcome to Year 6</a:t>
            </a:r>
          </a:p>
        </p:txBody>
      </p:sp>
      <p:sp>
        <p:nvSpPr>
          <p:cNvPr id="5" name="Rectangle 4">
            <a:hlinkClick r:id="rId2"/>
            <a:extLst>
              <a:ext uri="{FF2B5EF4-FFF2-40B4-BE49-F238E27FC236}">
                <a16:creationId xmlns:a16="http://schemas.microsoft.com/office/drawing/2014/main" id="{A8797D1F-CD8D-4782-B1AA-3A85DA2F949F}"/>
              </a:ext>
            </a:extLst>
          </p:cNvPr>
          <p:cNvSpPr/>
          <p:nvPr/>
        </p:nvSpPr>
        <p:spPr>
          <a:xfrm>
            <a:off x="90535" y="598434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2"/>
            <a:extLst>
              <a:ext uri="{FF2B5EF4-FFF2-40B4-BE49-F238E27FC236}">
                <a16:creationId xmlns:a16="http://schemas.microsoft.com/office/drawing/2014/main" id="{5ABDDB77-24B9-4B2F-8BD3-31941E5FAD16}"/>
              </a:ext>
            </a:extLst>
          </p:cNvPr>
          <p:cNvSpPr/>
          <p:nvPr/>
        </p:nvSpPr>
        <p:spPr>
          <a:xfrm>
            <a:off x="8074182" y="6090406"/>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457585"/>
            <a:ext cx="8220075" cy="466341"/>
          </a:xfrm>
        </p:spPr>
        <p:txBody>
          <a:bodyPr/>
          <a:lstStyle/>
          <a:p>
            <a:r>
              <a:rPr lang="en-GB" sz="3600" u="sng" dirty="0">
                <a:solidFill>
                  <a:schemeClr val="accent5">
                    <a:lumMod val="75000"/>
                  </a:schemeClr>
                </a:solidFill>
                <a:latin typeface="Twinkl Precursive" panose="02000000000000000000" pitchFamily="2" charset="0"/>
              </a:rPr>
              <a:t>Year 6 expectation </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46993" y="959346"/>
            <a:ext cx="8220075" cy="646331"/>
          </a:xfrm>
          <a:prstGeom prst="rect">
            <a:avLst/>
          </a:prstGeom>
          <a:noFill/>
        </p:spPr>
        <p:txBody>
          <a:bodyPr wrap="square" rtlCol="0">
            <a:spAutoFit/>
          </a:bodyPr>
          <a:lstStyle/>
          <a:p>
            <a:pPr algn="ctr"/>
            <a:r>
              <a:rPr lang="en-GB" b="1" u="sng" dirty="0">
                <a:solidFill>
                  <a:schemeClr val="accent5">
                    <a:lumMod val="75000"/>
                  </a:schemeClr>
                </a:solidFill>
                <a:latin typeface="Twinkl Cursive Looped" panose="02000000000000000000" pitchFamily="2" charset="0"/>
              </a:rPr>
              <a:t>English</a:t>
            </a:r>
          </a:p>
          <a:p>
            <a:endParaRPr lang="en-GB" dirty="0">
              <a:solidFill>
                <a:srgbClr val="002060"/>
              </a:solidFill>
              <a:latin typeface="Twinkl Cursive Looped" panose="02000000000000000000" pitchFamily="2" charset="0"/>
            </a:endParaRPr>
          </a:p>
        </p:txBody>
      </p:sp>
      <p:pic>
        <p:nvPicPr>
          <p:cNvPr id="2" name="Picture 1"/>
          <p:cNvPicPr>
            <a:picLocks noChangeAspect="1"/>
          </p:cNvPicPr>
          <p:nvPr/>
        </p:nvPicPr>
        <p:blipFill>
          <a:blip r:embed="rId3"/>
          <a:stretch>
            <a:fillRect/>
          </a:stretch>
        </p:blipFill>
        <p:spPr>
          <a:xfrm>
            <a:off x="2809195" y="1264235"/>
            <a:ext cx="3889272" cy="1947788"/>
          </a:xfrm>
          <a:prstGeom prst="rect">
            <a:avLst/>
          </a:prstGeom>
        </p:spPr>
      </p:pic>
      <p:pic>
        <p:nvPicPr>
          <p:cNvPr id="5" name="Picture 4"/>
          <p:cNvPicPr>
            <a:picLocks noChangeAspect="1"/>
          </p:cNvPicPr>
          <p:nvPr/>
        </p:nvPicPr>
        <p:blipFill>
          <a:blip r:embed="rId4"/>
          <a:stretch>
            <a:fillRect/>
          </a:stretch>
        </p:blipFill>
        <p:spPr>
          <a:xfrm>
            <a:off x="498585" y="3212023"/>
            <a:ext cx="4126006" cy="3039156"/>
          </a:xfrm>
          <a:prstGeom prst="rect">
            <a:avLst/>
          </a:prstGeom>
        </p:spPr>
      </p:pic>
      <p:pic>
        <p:nvPicPr>
          <p:cNvPr id="9" name="Picture 8"/>
          <p:cNvPicPr>
            <a:picLocks noChangeAspect="1"/>
          </p:cNvPicPr>
          <p:nvPr/>
        </p:nvPicPr>
        <p:blipFill>
          <a:blip r:embed="rId5"/>
          <a:stretch>
            <a:fillRect/>
          </a:stretch>
        </p:blipFill>
        <p:spPr>
          <a:xfrm>
            <a:off x="4624591" y="3632570"/>
            <a:ext cx="4042478" cy="2136269"/>
          </a:xfrm>
          <a:prstGeom prst="rect">
            <a:avLst/>
          </a:prstGeom>
        </p:spPr>
      </p:pic>
    </p:spTree>
    <p:extLst>
      <p:ext uri="{BB962C8B-B14F-4D97-AF65-F5344CB8AC3E}">
        <p14:creationId xmlns:p14="http://schemas.microsoft.com/office/powerpoint/2010/main" val="192589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220075" cy="994306"/>
          </a:xfrm>
        </p:spPr>
        <p:txBody>
          <a:bodyPr/>
          <a:lstStyle/>
          <a:p>
            <a:r>
              <a:rPr lang="en-GB" sz="3600" u="sng" dirty="0">
                <a:solidFill>
                  <a:schemeClr val="accent5">
                    <a:lumMod val="75000"/>
                  </a:schemeClr>
                </a:solidFill>
                <a:latin typeface="Twinkl Precursive" panose="02000000000000000000" pitchFamily="2" charset="0"/>
              </a:rPr>
              <a:t>Year 6 expectation </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76931" y="933013"/>
            <a:ext cx="8190138" cy="923330"/>
          </a:xfrm>
          <a:prstGeom prst="rect">
            <a:avLst/>
          </a:prstGeom>
          <a:noFill/>
        </p:spPr>
        <p:txBody>
          <a:bodyPr wrap="square" rtlCol="0">
            <a:spAutoFit/>
          </a:bodyPr>
          <a:lstStyle/>
          <a:p>
            <a:pPr algn="ctr"/>
            <a:r>
              <a:rPr lang="en-GB" b="1" u="sng" dirty="0">
                <a:solidFill>
                  <a:schemeClr val="accent5">
                    <a:lumMod val="75000"/>
                  </a:schemeClr>
                </a:solidFill>
                <a:latin typeface="Twinkl Cursive Looped" panose="02000000000000000000" pitchFamily="2" charset="0"/>
              </a:rPr>
              <a:t>Maths</a:t>
            </a:r>
            <a:r>
              <a:rPr lang="en-GB" b="1" u="sng" dirty="0">
                <a:solidFill>
                  <a:srgbClr val="002060"/>
                </a:solidFill>
                <a:latin typeface="Twinkl Cursive Looped" panose="02000000000000000000" pitchFamily="2" charset="0"/>
              </a:rPr>
              <a:t> </a:t>
            </a:r>
          </a:p>
          <a:p>
            <a:endParaRPr lang="en-GB" b="1" u="sng" dirty="0">
              <a:solidFill>
                <a:srgbClr val="002060"/>
              </a:solidFill>
              <a:latin typeface="Twinkl Cursive Looped" panose="02000000000000000000" pitchFamily="2" charset="0"/>
            </a:endParaRPr>
          </a:p>
          <a:p>
            <a:endParaRPr lang="en-GB" dirty="0">
              <a:solidFill>
                <a:srgbClr val="002060"/>
              </a:solidFill>
              <a:latin typeface="Twinkl Cursive Looped" panose="02000000000000000000" pitchFamily="2" charset="0"/>
            </a:endParaRPr>
          </a:p>
        </p:txBody>
      </p:sp>
      <p:pic>
        <p:nvPicPr>
          <p:cNvPr id="3" name="Picture 2"/>
          <p:cNvPicPr>
            <a:picLocks noChangeAspect="1"/>
          </p:cNvPicPr>
          <p:nvPr/>
        </p:nvPicPr>
        <p:blipFill>
          <a:blip r:embed="rId3"/>
          <a:stretch>
            <a:fillRect/>
          </a:stretch>
        </p:blipFill>
        <p:spPr>
          <a:xfrm>
            <a:off x="2128941" y="1376412"/>
            <a:ext cx="4742710" cy="1792266"/>
          </a:xfrm>
          <a:prstGeom prst="rect">
            <a:avLst/>
          </a:prstGeom>
        </p:spPr>
      </p:pic>
      <p:pic>
        <p:nvPicPr>
          <p:cNvPr id="4" name="Picture 3"/>
          <p:cNvPicPr>
            <a:picLocks noChangeAspect="1"/>
          </p:cNvPicPr>
          <p:nvPr/>
        </p:nvPicPr>
        <p:blipFill>
          <a:blip r:embed="rId4"/>
          <a:stretch>
            <a:fillRect/>
          </a:stretch>
        </p:blipFill>
        <p:spPr>
          <a:xfrm>
            <a:off x="2128941" y="3168678"/>
            <a:ext cx="4856179" cy="3683998"/>
          </a:xfrm>
          <a:prstGeom prst="rect">
            <a:avLst/>
          </a:prstGeom>
        </p:spPr>
      </p:pic>
    </p:spTree>
    <p:extLst>
      <p:ext uri="{BB962C8B-B14F-4D97-AF65-F5344CB8AC3E}">
        <p14:creationId xmlns:p14="http://schemas.microsoft.com/office/powerpoint/2010/main" val="775996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220075" cy="994306"/>
          </a:xfrm>
        </p:spPr>
        <p:txBody>
          <a:bodyPr/>
          <a:lstStyle/>
          <a:p>
            <a:r>
              <a:rPr lang="en-GB" sz="3600" u="sng" dirty="0">
                <a:solidFill>
                  <a:schemeClr val="accent5">
                    <a:lumMod val="75000"/>
                  </a:schemeClr>
                </a:solidFill>
                <a:latin typeface="Twinkl Precursive" panose="02000000000000000000" pitchFamily="2" charset="0"/>
              </a:rPr>
              <a:t>Website</a:t>
            </a:r>
            <a:r>
              <a:rPr lang="en-GB" sz="3600" u="sng" dirty="0">
                <a:latin typeface="Twinkl Precursive" panose="02000000000000000000" pitchFamily="2" charset="0"/>
              </a:rPr>
              <a:t> </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71204" y="1012764"/>
            <a:ext cx="12389740" cy="3046988"/>
          </a:xfrm>
          <a:prstGeom prst="rect">
            <a:avLst/>
          </a:prstGeom>
          <a:noFill/>
        </p:spPr>
        <p:txBody>
          <a:bodyPr wrap="square" rtlCol="0">
            <a:spAutoFit/>
          </a:bodyPr>
          <a:lstStyle/>
          <a:p>
            <a:r>
              <a:rPr lang="en-GB" sz="2400" b="1" u="sng" dirty="0">
                <a:solidFill>
                  <a:schemeClr val="accent5">
                    <a:lumMod val="75000"/>
                  </a:schemeClr>
                </a:solidFill>
                <a:latin typeface="Twinkl Cursive Looped" panose="02000000000000000000" pitchFamily="2" charset="0"/>
              </a:rPr>
              <a:t>News</a:t>
            </a:r>
          </a:p>
          <a:p>
            <a:r>
              <a:rPr lang="en-GB" sz="2400" b="1" u="sng" dirty="0">
                <a:solidFill>
                  <a:schemeClr val="accent5">
                    <a:lumMod val="75000"/>
                  </a:schemeClr>
                </a:solidFill>
                <a:latin typeface="Twinkl Cursive Looped" panose="02000000000000000000" pitchFamily="2" charset="0"/>
              </a:rPr>
              <a:t>Blog</a:t>
            </a:r>
          </a:p>
          <a:p>
            <a:r>
              <a:rPr lang="en-GB" sz="2400" b="1" u="sng" dirty="0">
                <a:solidFill>
                  <a:schemeClr val="accent5">
                    <a:lumMod val="75000"/>
                  </a:schemeClr>
                </a:solidFill>
                <a:latin typeface="Twinkl Cursive Looped" panose="02000000000000000000" pitchFamily="2" charset="0"/>
              </a:rPr>
              <a:t>Calendar</a:t>
            </a:r>
          </a:p>
          <a:p>
            <a:endParaRPr lang="en-GB" sz="2400" b="1" u="sng" dirty="0">
              <a:solidFill>
                <a:schemeClr val="accent5">
                  <a:lumMod val="75000"/>
                </a:schemeClr>
              </a:solidFill>
              <a:latin typeface="Twinkl Cursive Looped" panose="02000000000000000000" pitchFamily="2" charset="0"/>
            </a:endParaRPr>
          </a:p>
          <a:p>
            <a:r>
              <a:rPr lang="en-GB" sz="2400" b="1" u="sng" dirty="0">
                <a:solidFill>
                  <a:schemeClr val="accent5">
                    <a:lumMod val="75000"/>
                  </a:schemeClr>
                </a:solidFill>
                <a:latin typeface="Twinkl Cursive Looped" panose="02000000000000000000" pitchFamily="2" charset="0"/>
              </a:rPr>
              <a:t>Group Conversation </a:t>
            </a:r>
          </a:p>
          <a:p>
            <a:r>
              <a:rPr lang="en-GB" b="1" u="sng" dirty="0">
                <a:solidFill>
                  <a:srgbClr val="002060"/>
                </a:solidFill>
                <a:latin typeface="Twinkl Cursive Looped" panose="02000000000000000000" pitchFamily="2" charset="0"/>
              </a:rPr>
              <a:t> </a:t>
            </a:r>
          </a:p>
          <a:p>
            <a:endParaRPr lang="en-GB" b="1" u="sng" dirty="0">
              <a:solidFill>
                <a:srgbClr val="002060"/>
              </a:solidFill>
              <a:latin typeface="Twinkl Cursive Looped" panose="02000000000000000000" pitchFamily="2" charset="0"/>
            </a:endParaRPr>
          </a:p>
          <a:p>
            <a:endParaRPr lang="en-GB" b="1" u="sng" dirty="0">
              <a:solidFill>
                <a:srgbClr val="002060"/>
              </a:solidFill>
              <a:latin typeface="Twinkl Cursive Looped" panose="02000000000000000000" pitchFamily="2" charset="0"/>
            </a:endParaRPr>
          </a:p>
          <a:p>
            <a:endParaRPr lang="en-GB" dirty="0">
              <a:solidFill>
                <a:srgbClr val="002060"/>
              </a:solidFill>
              <a:latin typeface="Twinkl Cursive Looped" panose="02000000000000000000" pitchFamily="2" charset="0"/>
            </a:endParaRPr>
          </a:p>
        </p:txBody>
      </p:sp>
    </p:spTree>
    <p:extLst>
      <p:ext uri="{BB962C8B-B14F-4D97-AF65-F5344CB8AC3E}">
        <p14:creationId xmlns:p14="http://schemas.microsoft.com/office/powerpoint/2010/main" val="1675479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220075" cy="994306"/>
          </a:xfrm>
        </p:spPr>
        <p:txBody>
          <a:bodyPr/>
          <a:lstStyle/>
          <a:p>
            <a:r>
              <a:rPr lang="en-GB" sz="3600" u="sng" dirty="0">
                <a:solidFill>
                  <a:schemeClr val="accent5">
                    <a:lumMod val="75000"/>
                  </a:schemeClr>
                </a:solidFill>
                <a:latin typeface="Twinkl Precursive" panose="02000000000000000000" pitchFamily="2" charset="0"/>
              </a:rPr>
              <a:t>SATs</a:t>
            </a:r>
            <a:r>
              <a:rPr lang="en-GB" sz="3600" u="sng" dirty="0">
                <a:latin typeface="Twinkl Precursive" panose="02000000000000000000" pitchFamily="2" charset="0"/>
              </a:rPr>
              <a:t> </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02541" y="1134786"/>
            <a:ext cx="8094465" cy="5078313"/>
          </a:xfrm>
          <a:prstGeom prst="rect">
            <a:avLst/>
          </a:prstGeom>
          <a:noFill/>
        </p:spPr>
        <p:txBody>
          <a:bodyPr wrap="square" rtlCol="0">
            <a:spAutoFit/>
          </a:bodyPr>
          <a:lstStyle/>
          <a:p>
            <a:r>
              <a:rPr lang="en-GB" b="1" u="sng" dirty="0">
                <a:solidFill>
                  <a:schemeClr val="accent5">
                    <a:lumMod val="75000"/>
                  </a:schemeClr>
                </a:solidFill>
                <a:latin typeface="Twinkl Cursive Looped" panose="02000000000000000000" pitchFamily="2" charset="0"/>
              </a:rPr>
              <a:t>SATS Week </a:t>
            </a:r>
          </a:p>
          <a:p>
            <a:endParaRPr lang="en-GB" b="1" u="sng" dirty="0">
              <a:solidFill>
                <a:schemeClr val="accent5">
                  <a:lumMod val="75000"/>
                </a:schemeClr>
              </a:solidFill>
              <a:latin typeface="Twinkl Cursive Looped" panose="02000000000000000000" pitchFamily="2" charset="0"/>
            </a:endParaRPr>
          </a:p>
          <a:p>
            <a:r>
              <a:rPr lang="en-GB" dirty="0">
                <a:solidFill>
                  <a:schemeClr val="accent5">
                    <a:lumMod val="75000"/>
                  </a:schemeClr>
                </a:solidFill>
                <a:latin typeface="Twinkl Cursive Looped" panose="02000000000000000000" pitchFamily="2" charset="0"/>
              </a:rPr>
              <a:t>Monday 11</a:t>
            </a:r>
            <a:r>
              <a:rPr lang="en-GB" baseline="30000" dirty="0">
                <a:solidFill>
                  <a:schemeClr val="accent5">
                    <a:lumMod val="75000"/>
                  </a:schemeClr>
                </a:solidFill>
                <a:latin typeface="Twinkl Cursive Looped" panose="02000000000000000000" pitchFamily="2" charset="0"/>
              </a:rPr>
              <a:t>th</a:t>
            </a:r>
            <a:r>
              <a:rPr lang="en-GB" dirty="0">
                <a:solidFill>
                  <a:schemeClr val="accent5">
                    <a:lumMod val="75000"/>
                  </a:schemeClr>
                </a:solidFill>
                <a:latin typeface="Twinkl Cursive Looped" panose="02000000000000000000" pitchFamily="2" charset="0"/>
              </a:rPr>
              <a:t> – Thursday 14</a:t>
            </a:r>
            <a:r>
              <a:rPr lang="en-GB" baseline="30000" dirty="0">
                <a:solidFill>
                  <a:schemeClr val="accent5">
                    <a:lumMod val="75000"/>
                  </a:schemeClr>
                </a:solidFill>
                <a:latin typeface="Twinkl Cursive Looped" panose="02000000000000000000" pitchFamily="2" charset="0"/>
              </a:rPr>
              <a:t>th </a:t>
            </a:r>
            <a:r>
              <a:rPr lang="en-GB" dirty="0">
                <a:solidFill>
                  <a:schemeClr val="accent5">
                    <a:lumMod val="75000"/>
                  </a:schemeClr>
                </a:solidFill>
                <a:latin typeface="Twinkl Cursive Looped" panose="02000000000000000000" pitchFamily="2" charset="0"/>
              </a:rPr>
              <a:t>May</a:t>
            </a:r>
          </a:p>
          <a:p>
            <a:endParaRPr lang="en-GB" b="1" u="sng" dirty="0">
              <a:solidFill>
                <a:schemeClr val="accent5">
                  <a:lumMod val="75000"/>
                </a:schemeClr>
              </a:solidFill>
              <a:latin typeface="Twinkl Cursive Looped" panose="02000000000000000000" pitchFamily="2" charset="0"/>
            </a:endParaRPr>
          </a:p>
          <a:p>
            <a:r>
              <a:rPr lang="en-GB" b="1" u="sng" dirty="0">
                <a:solidFill>
                  <a:schemeClr val="accent5">
                    <a:lumMod val="75000"/>
                  </a:schemeClr>
                </a:solidFill>
                <a:latin typeface="Twinkl Cursive Looped" panose="02000000000000000000" pitchFamily="2" charset="0"/>
              </a:rPr>
              <a:t>Papers</a:t>
            </a:r>
          </a:p>
          <a:p>
            <a:endParaRPr lang="en-GB" dirty="0">
              <a:solidFill>
                <a:schemeClr val="accent5">
                  <a:lumMod val="75000"/>
                </a:schemeClr>
              </a:solidFill>
              <a:latin typeface="Twinkl Cursive Looped" panose="02000000000000000000" pitchFamily="2" charset="0"/>
            </a:endParaRPr>
          </a:p>
          <a:p>
            <a:r>
              <a:rPr lang="en-GB" dirty="0">
                <a:solidFill>
                  <a:schemeClr val="accent5">
                    <a:lumMod val="75000"/>
                  </a:schemeClr>
                </a:solidFill>
                <a:latin typeface="Twinkl Cursive Looped" panose="02000000000000000000" pitchFamily="2" charset="0"/>
              </a:rPr>
              <a:t>Maths – P1, P2 and P3 </a:t>
            </a:r>
          </a:p>
          <a:p>
            <a:r>
              <a:rPr lang="en-GB" dirty="0">
                <a:solidFill>
                  <a:schemeClr val="accent5">
                    <a:lumMod val="75000"/>
                  </a:schemeClr>
                </a:solidFill>
                <a:latin typeface="Twinkl Cursive Looped" panose="02000000000000000000" pitchFamily="2" charset="0"/>
              </a:rPr>
              <a:t>Spelling and Grammar &amp; Punctuation </a:t>
            </a:r>
          </a:p>
          <a:p>
            <a:r>
              <a:rPr lang="en-GB" dirty="0">
                <a:solidFill>
                  <a:schemeClr val="accent5">
                    <a:lumMod val="75000"/>
                  </a:schemeClr>
                </a:solidFill>
                <a:latin typeface="Twinkl Cursive Looped" panose="02000000000000000000" pitchFamily="2" charset="0"/>
              </a:rPr>
              <a:t>Reading </a:t>
            </a:r>
          </a:p>
          <a:p>
            <a:endParaRPr lang="en-GB" dirty="0">
              <a:solidFill>
                <a:schemeClr val="accent5">
                  <a:lumMod val="75000"/>
                </a:schemeClr>
              </a:solidFill>
              <a:latin typeface="Twinkl Cursive Looped" panose="02000000000000000000" pitchFamily="2" charset="0"/>
            </a:endParaRPr>
          </a:p>
          <a:p>
            <a:r>
              <a:rPr lang="en-GB" dirty="0">
                <a:solidFill>
                  <a:schemeClr val="accent5">
                    <a:lumMod val="75000"/>
                  </a:schemeClr>
                </a:solidFill>
                <a:latin typeface="Twinkl Cursive Looped" panose="02000000000000000000" pitchFamily="2" charset="0"/>
              </a:rPr>
              <a:t>Writing – teacher judgement </a:t>
            </a:r>
          </a:p>
          <a:p>
            <a:endParaRPr lang="en-GB" dirty="0">
              <a:solidFill>
                <a:schemeClr val="accent5">
                  <a:lumMod val="75000"/>
                </a:schemeClr>
              </a:solidFill>
              <a:latin typeface="Twinkl Cursive Looped" panose="02000000000000000000" pitchFamily="2" charset="0"/>
            </a:endParaRPr>
          </a:p>
          <a:p>
            <a:r>
              <a:rPr lang="en-GB" b="1" u="sng" dirty="0">
                <a:solidFill>
                  <a:schemeClr val="accent5">
                    <a:lumMod val="75000"/>
                  </a:schemeClr>
                </a:solidFill>
                <a:latin typeface="Twinkl Cursive Looped" panose="02000000000000000000" pitchFamily="2" charset="0"/>
              </a:rPr>
              <a:t>SATs Meeting</a:t>
            </a:r>
          </a:p>
          <a:p>
            <a:endParaRPr lang="en-GB" b="1" u="sng" dirty="0">
              <a:solidFill>
                <a:schemeClr val="accent5">
                  <a:lumMod val="75000"/>
                </a:schemeClr>
              </a:solidFill>
              <a:latin typeface="Twinkl Cursive Looped" panose="02000000000000000000" pitchFamily="2" charset="0"/>
            </a:endParaRPr>
          </a:p>
          <a:p>
            <a:r>
              <a:rPr lang="en-GB" dirty="0">
                <a:solidFill>
                  <a:schemeClr val="accent5">
                    <a:lumMod val="75000"/>
                  </a:schemeClr>
                </a:solidFill>
                <a:latin typeface="Twinkl Cursive Looped" panose="02000000000000000000" pitchFamily="2" charset="0"/>
              </a:rPr>
              <a:t>~February </a:t>
            </a:r>
          </a:p>
          <a:p>
            <a:endParaRPr lang="en-GB" dirty="0">
              <a:solidFill>
                <a:srgbClr val="002060"/>
              </a:solidFill>
              <a:latin typeface="Twinkl Cursive Looped" panose="02000000000000000000" pitchFamily="2" charset="0"/>
            </a:endParaRPr>
          </a:p>
          <a:p>
            <a:endParaRPr lang="en-GB" b="1" u="sng" dirty="0">
              <a:solidFill>
                <a:srgbClr val="002060"/>
              </a:solidFill>
              <a:latin typeface="Twinkl Cursive Looped" panose="02000000000000000000" pitchFamily="2" charset="0"/>
            </a:endParaRPr>
          </a:p>
          <a:p>
            <a:endParaRPr lang="en-GB" dirty="0">
              <a:solidFill>
                <a:srgbClr val="002060"/>
              </a:solidFill>
              <a:latin typeface="Twinkl Cursive Looped" panose="02000000000000000000" pitchFamily="2" charset="0"/>
            </a:endParaRPr>
          </a:p>
        </p:txBody>
      </p:sp>
    </p:spTree>
    <p:extLst>
      <p:ext uri="{BB962C8B-B14F-4D97-AF65-F5344CB8AC3E}">
        <p14:creationId xmlns:p14="http://schemas.microsoft.com/office/powerpoint/2010/main" val="3796471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551863" cy="994306"/>
          </a:xfrm>
        </p:spPr>
        <p:txBody>
          <a:bodyPr/>
          <a:lstStyle/>
          <a:p>
            <a:r>
              <a:rPr lang="en-GB" sz="3600" u="sng" dirty="0">
                <a:solidFill>
                  <a:schemeClr val="accent5">
                    <a:lumMod val="75000"/>
                  </a:schemeClr>
                </a:solidFill>
                <a:latin typeface="Twinkl Precursive" panose="02000000000000000000" pitchFamily="2" charset="0"/>
              </a:rPr>
              <a:t>Spellings and Reading</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sp>
        <p:nvSpPr>
          <p:cNvPr id="8" name="TextBox 7"/>
          <p:cNvSpPr txBox="1"/>
          <p:nvPr/>
        </p:nvSpPr>
        <p:spPr>
          <a:xfrm>
            <a:off x="725713" y="1845214"/>
            <a:ext cx="7561036" cy="3477875"/>
          </a:xfrm>
          <a:prstGeom prst="rect">
            <a:avLst/>
          </a:prstGeom>
          <a:noFill/>
        </p:spPr>
        <p:txBody>
          <a:bodyPr wrap="square" rtlCol="0">
            <a:spAutoFit/>
          </a:bodyPr>
          <a:lstStyle/>
          <a:p>
            <a:endParaRPr lang="en-GB" sz="2000" dirty="0">
              <a:latin typeface="Twinkl Precursive" panose="02000000000000000000" pitchFamily="2" charset="0"/>
            </a:endParaRPr>
          </a:p>
          <a:p>
            <a:r>
              <a:rPr lang="en-GB" sz="2000" dirty="0">
                <a:solidFill>
                  <a:schemeClr val="accent5">
                    <a:lumMod val="75000"/>
                  </a:schemeClr>
                </a:solidFill>
                <a:latin typeface="Twinkl Cursive Looped" panose="02000000000000000000" pitchFamily="2" charset="0"/>
              </a:rPr>
              <a:t>Spelling lessons 3x week – reviewing KS2 rules </a:t>
            </a:r>
          </a:p>
          <a:p>
            <a:r>
              <a:rPr lang="en-GB" sz="2000" dirty="0">
                <a:solidFill>
                  <a:schemeClr val="accent5">
                    <a:lumMod val="75000"/>
                  </a:schemeClr>
                </a:solidFill>
                <a:latin typeface="Twinkl Cursive Looped" panose="02000000000000000000" pitchFamily="2" charset="0"/>
              </a:rPr>
              <a:t>Spelling test every Friday</a:t>
            </a:r>
          </a:p>
          <a:p>
            <a:r>
              <a:rPr lang="en-GB" sz="2000" dirty="0">
                <a:solidFill>
                  <a:schemeClr val="accent5">
                    <a:lumMod val="75000"/>
                  </a:schemeClr>
                </a:solidFill>
                <a:latin typeface="Twinkl Cursive Looped" panose="02000000000000000000" pitchFamily="2" charset="0"/>
              </a:rPr>
              <a:t>New spellings out on a Friday </a:t>
            </a:r>
          </a:p>
          <a:p>
            <a:endParaRPr lang="en-GB" sz="2000" dirty="0">
              <a:latin typeface="Twinkl Cursive Looped" panose="02000000000000000000" pitchFamily="2" charset="0"/>
            </a:endParaRPr>
          </a:p>
          <a:p>
            <a:endParaRPr lang="en-GB" sz="2000" dirty="0">
              <a:latin typeface="Twinkl Cursive Looped" panose="02000000000000000000" pitchFamily="2" charset="0"/>
            </a:endParaRPr>
          </a:p>
          <a:p>
            <a:endParaRPr lang="en-GB" sz="2000" dirty="0">
              <a:latin typeface="Twinkl Cursive Looped" panose="02000000000000000000" pitchFamily="2" charset="0"/>
            </a:endParaRPr>
          </a:p>
          <a:p>
            <a:endParaRPr lang="en-GB" sz="2000" dirty="0">
              <a:latin typeface="Twinkl Cursive Looped" panose="02000000000000000000" pitchFamily="2" charset="0"/>
            </a:endParaRPr>
          </a:p>
          <a:p>
            <a:r>
              <a:rPr lang="en-GB" sz="2000" b="1" u="sng" dirty="0">
                <a:solidFill>
                  <a:schemeClr val="accent5">
                    <a:lumMod val="75000"/>
                  </a:schemeClr>
                </a:solidFill>
                <a:latin typeface="Twinkl Cursive Looped" panose="02000000000000000000" pitchFamily="2" charset="0"/>
              </a:rPr>
              <a:t>Reading</a:t>
            </a:r>
          </a:p>
          <a:p>
            <a:r>
              <a:rPr lang="en-GB" sz="2000" dirty="0">
                <a:solidFill>
                  <a:schemeClr val="accent5">
                    <a:lumMod val="75000"/>
                  </a:schemeClr>
                </a:solidFill>
                <a:latin typeface="Twinkl Cursive Looped" panose="02000000000000000000" pitchFamily="2" charset="0"/>
              </a:rPr>
              <a:t>4x per week (planner signed and checked each Friday)</a:t>
            </a:r>
          </a:p>
          <a:p>
            <a:r>
              <a:rPr lang="en-GB" sz="2000" dirty="0">
                <a:solidFill>
                  <a:schemeClr val="accent5">
                    <a:lumMod val="75000"/>
                  </a:schemeClr>
                </a:solidFill>
                <a:latin typeface="Twinkl Cursive Looped" panose="02000000000000000000" pitchFamily="2" charset="0"/>
              </a:rPr>
              <a:t>Read a range of books from different genres and authors</a:t>
            </a:r>
          </a:p>
        </p:txBody>
      </p:sp>
      <p:pic>
        <p:nvPicPr>
          <p:cNvPr id="4098" name="Picture 2" descr="Lydbrook Primary School - Spelling Sh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525" y="1083386"/>
            <a:ext cx="3393468" cy="10123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6887481" y="3038664"/>
            <a:ext cx="1399268" cy="1534285"/>
          </a:xfrm>
          <a:prstGeom prst="rect">
            <a:avLst/>
          </a:prstGeom>
        </p:spPr>
      </p:pic>
    </p:spTree>
    <p:extLst>
      <p:ext uri="{BB962C8B-B14F-4D97-AF65-F5344CB8AC3E}">
        <p14:creationId xmlns:p14="http://schemas.microsoft.com/office/powerpoint/2010/main" val="2021517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551863" cy="994306"/>
          </a:xfrm>
        </p:spPr>
        <p:txBody>
          <a:bodyPr/>
          <a:lstStyle/>
          <a:p>
            <a:pPr algn="ctr"/>
            <a:br>
              <a:rPr lang="en-GB" sz="3600" u="sng" dirty="0">
                <a:latin typeface="Twinkl Precursive" panose="02000000000000000000" pitchFamily="2" charset="0"/>
              </a:rPr>
            </a:br>
            <a:r>
              <a:rPr lang="en-GB" sz="3600" u="sng" dirty="0">
                <a:solidFill>
                  <a:schemeClr val="accent5">
                    <a:lumMod val="75000"/>
                  </a:schemeClr>
                </a:solidFill>
                <a:latin typeface="Twinkl Precursive" panose="02000000000000000000" pitchFamily="2" charset="0"/>
              </a:rPr>
              <a:t>Homework</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sp>
        <p:nvSpPr>
          <p:cNvPr id="5" name="TextBox 4"/>
          <p:cNvSpPr txBox="1"/>
          <p:nvPr/>
        </p:nvSpPr>
        <p:spPr>
          <a:xfrm>
            <a:off x="565877" y="1415311"/>
            <a:ext cx="8101192" cy="3693319"/>
          </a:xfrm>
          <a:prstGeom prst="rect">
            <a:avLst/>
          </a:prstGeom>
          <a:noFill/>
        </p:spPr>
        <p:txBody>
          <a:bodyPr wrap="square" rtlCol="0">
            <a:spAutoFit/>
          </a:bodyPr>
          <a:lstStyle/>
          <a:p>
            <a:r>
              <a:rPr lang="en-GB" dirty="0">
                <a:solidFill>
                  <a:schemeClr val="accent5">
                    <a:lumMod val="75000"/>
                  </a:schemeClr>
                </a:solidFill>
                <a:latin typeface="Twinkl Cursive Looped" panose="02000000000000000000" pitchFamily="2" charset="0"/>
              </a:rPr>
              <a:t>Homework will be sent out each </a:t>
            </a:r>
            <a:r>
              <a:rPr lang="en-GB" b="1" dirty="0">
                <a:solidFill>
                  <a:schemeClr val="accent5">
                    <a:lumMod val="75000"/>
                  </a:schemeClr>
                </a:solidFill>
                <a:latin typeface="Twinkl Cursive Looped" panose="02000000000000000000" pitchFamily="2" charset="0"/>
              </a:rPr>
              <a:t>Friday</a:t>
            </a:r>
            <a:r>
              <a:rPr lang="en-GB" dirty="0">
                <a:solidFill>
                  <a:schemeClr val="accent5">
                    <a:lumMod val="75000"/>
                  </a:schemeClr>
                </a:solidFill>
                <a:latin typeface="Twinkl Cursive Looped" panose="02000000000000000000" pitchFamily="2" charset="0"/>
              </a:rPr>
              <a:t> and is due in the following </a:t>
            </a:r>
            <a:r>
              <a:rPr lang="en-GB" b="1" dirty="0">
                <a:solidFill>
                  <a:schemeClr val="accent5">
                    <a:lumMod val="75000"/>
                  </a:schemeClr>
                </a:solidFill>
                <a:latin typeface="Twinkl Cursive Looped" panose="02000000000000000000" pitchFamily="2" charset="0"/>
              </a:rPr>
              <a:t>Wednesday. </a:t>
            </a:r>
          </a:p>
          <a:p>
            <a:pPr marL="285750" indent="-285750">
              <a:buFontTx/>
              <a:buChar char="-"/>
            </a:pPr>
            <a:r>
              <a:rPr lang="en-GB" dirty="0">
                <a:solidFill>
                  <a:schemeClr val="accent5">
                    <a:lumMod val="75000"/>
                  </a:schemeClr>
                </a:solidFill>
              </a:rPr>
              <a:t>Maths and English (</a:t>
            </a:r>
            <a:r>
              <a:rPr lang="en-GB" dirty="0" err="1">
                <a:solidFill>
                  <a:schemeClr val="accent5">
                    <a:lumMod val="75000"/>
                  </a:schemeClr>
                </a:solidFill>
              </a:rPr>
              <a:t>SPaG</a:t>
            </a:r>
            <a:r>
              <a:rPr lang="en-GB" dirty="0">
                <a:solidFill>
                  <a:schemeClr val="accent5">
                    <a:lumMod val="75000"/>
                  </a:schemeClr>
                </a:solidFill>
              </a:rPr>
              <a:t> and/or comprehension) </a:t>
            </a:r>
          </a:p>
          <a:p>
            <a:pPr marL="285750" indent="-285750">
              <a:buFontTx/>
              <a:buChar char="-"/>
            </a:pPr>
            <a:r>
              <a:rPr lang="en-GB" dirty="0">
                <a:solidFill>
                  <a:schemeClr val="accent5">
                    <a:lumMod val="75000"/>
                  </a:schemeClr>
                </a:solidFill>
                <a:latin typeface="Twinkl Cursive Looped" panose="02000000000000000000" pitchFamily="2" charset="0"/>
              </a:rPr>
              <a:t>New spellings (</a:t>
            </a:r>
            <a:r>
              <a:rPr lang="en-GB" dirty="0" err="1">
                <a:solidFill>
                  <a:schemeClr val="accent5">
                    <a:lumMod val="75000"/>
                  </a:schemeClr>
                </a:solidFill>
                <a:latin typeface="Twinkl Cursive Looped" panose="02000000000000000000" pitchFamily="2" charset="0"/>
              </a:rPr>
              <a:t>SpellingShed</a:t>
            </a:r>
            <a:r>
              <a:rPr lang="en-GB" dirty="0">
                <a:solidFill>
                  <a:schemeClr val="accent5">
                    <a:lumMod val="75000"/>
                  </a:schemeClr>
                </a:solidFill>
                <a:latin typeface="Twinkl Cursive Looped" panose="02000000000000000000" pitchFamily="2" charset="0"/>
              </a:rPr>
              <a:t>) each </a:t>
            </a:r>
            <a:r>
              <a:rPr lang="en-GB" b="1" dirty="0">
                <a:solidFill>
                  <a:schemeClr val="accent5">
                    <a:lumMod val="75000"/>
                  </a:schemeClr>
                </a:solidFill>
                <a:latin typeface="Twinkl Cursive Looped" panose="02000000000000000000" pitchFamily="2" charset="0"/>
              </a:rPr>
              <a:t>Friday</a:t>
            </a:r>
            <a:r>
              <a:rPr lang="en-GB" dirty="0">
                <a:solidFill>
                  <a:schemeClr val="accent5">
                    <a:lumMod val="75000"/>
                  </a:schemeClr>
                </a:solidFill>
                <a:latin typeface="Twinkl Cursive Looped" panose="02000000000000000000" pitchFamily="2" charset="0"/>
              </a:rPr>
              <a:t> and test on </a:t>
            </a:r>
            <a:r>
              <a:rPr lang="en-GB" b="1" dirty="0">
                <a:solidFill>
                  <a:schemeClr val="accent5">
                    <a:lumMod val="75000"/>
                  </a:schemeClr>
                </a:solidFill>
                <a:latin typeface="Twinkl Cursive Looped" panose="02000000000000000000" pitchFamily="2" charset="0"/>
              </a:rPr>
              <a:t>Friday</a:t>
            </a:r>
          </a:p>
          <a:p>
            <a:pPr marL="285750" indent="-285750">
              <a:buFontTx/>
              <a:buChar char="-"/>
            </a:pPr>
            <a:r>
              <a:rPr lang="en-GB" dirty="0">
                <a:solidFill>
                  <a:schemeClr val="accent5">
                    <a:lumMod val="75000"/>
                  </a:schemeClr>
                </a:solidFill>
                <a:latin typeface="Twinkl Cursive Looped" panose="02000000000000000000" pitchFamily="2" charset="0"/>
              </a:rPr>
              <a:t>Reading 4x a week, planners checked each </a:t>
            </a:r>
            <a:r>
              <a:rPr lang="en-GB" b="1" dirty="0">
                <a:solidFill>
                  <a:schemeClr val="accent5">
                    <a:lumMod val="75000"/>
                  </a:schemeClr>
                </a:solidFill>
                <a:latin typeface="Twinkl Cursive Looped" panose="02000000000000000000" pitchFamily="2" charset="0"/>
              </a:rPr>
              <a:t>Friday </a:t>
            </a:r>
          </a:p>
          <a:p>
            <a:pPr marL="285750" indent="-285750">
              <a:buFontTx/>
              <a:buChar char="-"/>
            </a:pPr>
            <a:r>
              <a:rPr lang="en-GB" dirty="0" err="1">
                <a:solidFill>
                  <a:schemeClr val="accent5">
                    <a:lumMod val="75000"/>
                  </a:schemeClr>
                </a:solidFill>
                <a:latin typeface="Twinkl Cursive Looped" panose="02000000000000000000" pitchFamily="2" charset="0"/>
              </a:rPr>
              <a:t>Timestable</a:t>
            </a:r>
            <a:r>
              <a:rPr lang="en-GB" dirty="0">
                <a:solidFill>
                  <a:schemeClr val="accent5">
                    <a:lumMod val="75000"/>
                  </a:schemeClr>
                </a:solidFill>
                <a:latin typeface="Twinkl Cursive Looped" panose="02000000000000000000" pitchFamily="2" charset="0"/>
              </a:rPr>
              <a:t>, TTRS </a:t>
            </a:r>
          </a:p>
          <a:p>
            <a:pPr marL="285750" indent="-285750">
              <a:buFontTx/>
              <a:buChar char="-"/>
            </a:pPr>
            <a:endParaRPr lang="en-GB" dirty="0">
              <a:solidFill>
                <a:schemeClr val="accent5">
                  <a:lumMod val="75000"/>
                </a:schemeClr>
              </a:solidFill>
              <a:latin typeface="Twinkl Cursive Looped" panose="02000000000000000000" pitchFamily="2" charset="0"/>
            </a:endParaRPr>
          </a:p>
          <a:p>
            <a:pPr marL="285750" indent="-285750">
              <a:buFontTx/>
              <a:buChar char="-"/>
            </a:pPr>
            <a:endParaRPr lang="en-GB" dirty="0">
              <a:solidFill>
                <a:schemeClr val="accent5">
                  <a:lumMod val="75000"/>
                </a:schemeClr>
              </a:solidFill>
              <a:latin typeface="Twinkl Cursive Looped" panose="02000000000000000000" pitchFamily="2" charset="0"/>
            </a:endParaRPr>
          </a:p>
          <a:p>
            <a:r>
              <a:rPr lang="en-GB" dirty="0">
                <a:solidFill>
                  <a:schemeClr val="accent5">
                    <a:lumMod val="75000"/>
                  </a:schemeClr>
                </a:solidFill>
                <a:latin typeface="Twinkl Cursive Looped" panose="02000000000000000000" pitchFamily="2" charset="0"/>
              </a:rPr>
              <a:t>Autumn term homework will be an opportunity to review work looked at in class that week. </a:t>
            </a:r>
          </a:p>
          <a:p>
            <a:r>
              <a:rPr lang="en-GB" dirty="0">
                <a:solidFill>
                  <a:schemeClr val="accent5">
                    <a:lumMod val="75000"/>
                  </a:schemeClr>
                </a:solidFill>
                <a:latin typeface="Twinkl Cursive Looped" panose="02000000000000000000" pitchFamily="2" charset="0"/>
              </a:rPr>
              <a:t>We encourage all children to tackle homework independently, and seek support from school if needed. </a:t>
            </a:r>
          </a:p>
          <a:p>
            <a:r>
              <a:rPr lang="en-GB" dirty="0">
                <a:solidFill>
                  <a:schemeClr val="accent5">
                    <a:lumMod val="75000"/>
                  </a:schemeClr>
                </a:solidFill>
                <a:latin typeface="Twinkl Cursive Looped" panose="02000000000000000000" pitchFamily="2" charset="0"/>
              </a:rPr>
              <a:t>Children will stay in to complete incomplete homework during their own time. </a:t>
            </a:r>
          </a:p>
        </p:txBody>
      </p:sp>
    </p:spTree>
    <p:extLst>
      <p:ext uri="{BB962C8B-B14F-4D97-AF65-F5344CB8AC3E}">
        <p14:creationId xmlns:p14="http://schemas.microsoft.com/office/powerpoint/2010/main" val="425586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220075" cy="994306"/>
          </a:xfrm>
        </p:spPr>
        <p:txBody>
          <a:bodyPr/>
          <a:lstStyle/>
          <a:p>
            <a:r>
              <a:rPr lang="en-GB" sz="3600" u="sng" dirty="0">
                <a:solidFill>
                  <a:schemeClr val="accent5">
                    <a:lumMod val="75000"/>
                  </a:schemeClr>
                </a:solidFill>
                <a:latin typeface="Twinkl Precursive" panose="02000000000000000000" pitchFamily="2" charset="0"/>
              </a:rPr>
              <a:t>Behaviour Expectations </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sp>
        <p:nvSpPr>
          <p:cNvPr id="5" name="TextBox 4"/>
          <p:cNvSpPr txBox="1"/>
          <p:nvPr/>
        </p:nvSpPr>
        <p:spPr>
          <a:xfrm>
            <a:off x="-191193" y="850908"/>
            <a:ext cx="9335193" cy="646331"/>
          </a:xfrm>
          <a:prstGeom prst="rect">
            <a:avLst/>
          </a:prstGeom>
          <a:noFill/>
        </p:spPr>
        <p:txBody>
          <a:bodyPr wrap="square" rtlCol="0">
            <a:spAutoFit/>
          </a:bodyPr>
          <a:lstStyle/>
          <a:p>
            <a:pPr algn="ctr"/>
            <a:r>
              <a:rPr lang="en-GB" sz="2000" dirty="0">
                <a:solidFill>
                  <a:schemeClr val="accent5">
                    <a:lumMod val="75000"/>
                  </a:schemeClr>
                </a:solidFill>
                <a:latin typeface="Twinkl Cursive Looped" panose="02000000000000000000" pitchFamily="2" charset="0"/>
              </a:rPr>
              <a:t>Resilience, respect and independence </a:t>
            </a:r>
          </a:p>
          <a:p>
            <a:endParaRPr lang="en-GB" sz="1600" dirty="0">
              <a:solidFill>
                <a:srgbClr val="002060"/>
              </a:solidFill>
            </a:endParaRPr>
          </a:p>
        </p:txBody>
      </p:sp>
      <p:sp>
        <p:nvSpPr>
          <p:cNvPr id="6" name="TextBox 5"/>
          <p:cNvSpPr txBox="1"/>
          <p:nvPr/>
        </p:nvSpPr>
        <p:spPr>
          <a:xfrm>
            <a:off x="222805" y="1629968"/>
            <a:ext cx="2685010" cy="646331"/>
          </a:xfrm>
          <a:prstGeom prst="rect">
            <a:avLst/>
          </a:prstGeom>
          <a:noFill/>
        </p:spPr>
        <p:txBody>
          <a:bodyPr wrap="square" rtlCol="0">
            <a:spAutoFit/>
          </a:bodyPr>
          <a:lstStyle/>
          <a:p>
            <a:r>
              <a:rPr lang="en-GB" b="1" dirty="0">
                <a:solidFill>
                  <a:schemeClr val="accent5">
                    <a:lumMod val="75000"/>
                  </a:schemeClr>
                </a:solidFill>
                <a:latin typeface="Twinkl Cursive Looped" panose="02000000000000000000" pitchFamily="2" charset="0"/>
              </a:rPr>
              <a:t>Whole School Approach</a:t>
            </a:r>
          </a:p>
          <a:p>
            <a:endParaRPr lang="en-GB" dirty="0">
              <a:solidFill>
                <a:srgbClr val="002060"/>
              </a:solidFill>
            </a:endParaRPr>
          </a:p>
        </p:txBody>
      </p:sp>
      <p:sp>
        <p:nvSpPr>
          <p:cNvPr id="8" name="TextBox 7"/>
          <p:cNvSpPr txBox="1"/>
          <p:nvPr/>
        </p:nvSpPr>
        <p:spPr>
          <a:xfrm>
            <a:off x="3098293" y="1688057"/>
            <a:ext cx="5568775" cy="4678204"/>
          </a:xfrm>
          <a:prstGeom prst="rect">
            <a:avLst/>
          </a:prstGeom>
          <a:noFill/>
        </p:spPr>
        <p:txBody>
          <a:bodyPr wrap="square" rtlCol="0">
            <a:spAutoFit/>
          </a:bodyPr>
          <a:lstStyle/>
          <a:p>
            <a:pPr algn="just"/>
            <a:r>
              <a:rPr lang="en-GB" sz="1600" dirty="0">
                <a:solidFill>
                  <a:schemeClr val="accent5">
                    <a:lumMod val="75000"/>
                  </a:schemeClr>
                </a:solidFill>
                <a:latin typeface="Twinkl Cursive Looped" panose="02000000000000000000" pitchFamily="2" charset="0"/>
              </a:rPr>
              <a:t>All children will begin each session on the sun. </a:t>
            </a:r>
          </a:p>
          <a:p>
            <a:pPr algn="just"/>
            <a:endParaRPr lang="en-GB" sz="1600" dirty="0">
              <a:solidFill>
                <a:schemeClr val="accent5">
                  <a:lumMod val="75000"/>
                </a:schemeClr>
              </a:solidFill>
              <a:latin typeface="Twinkl Cursive Looped" panose="02000000000000000000" pitchFamily="2" charset="0"/>
            </a:endParaRPr>
          </a:p>
          <a:p>
            <a:r>
              <a:rPr lang="en-GB" sz="1600" dirty="0">
                <a:solidFill>
                  <a:schemeClr val="accent5">
                    <a:lumMod val="75000"/>
                  </a:schemeClr>
                </a:solidFill>
                <a:latin typeface="Twinkl Cursive Looped" panose="02000000000000000000" pitchFamily="2" charset="0"/>
              </a:rPr>
              <a:t>A discreet approach will be taken if children are disrupting learning/not following behaviour expectations. </a:t>
            </a:r>
          </a:p>
          <a:p>
            <a:r>
              <a:rPr lang="en-GB" sz="1600" dirty="0">
                <a:solidFill>
                  <a:schemeClr val="accent5">
                    <a:lumMod val="75000"/>
                  </a:schemeClr>
                </a:solidFill>
                <a:latin typeface="Twinkl Cursive Looped" panose="02000000000000000000" pitchFamily="2" charset="0"/>
              </a:rPr>
              <a:t>They will be given a warning and a chance to modify their behaviour. If unwanted behaviour continues children will be ‘moved down’ to the part sun &amp; cloud, and be given the opportunity to think and modify. If this is evident, they will be moved back to the sunshine.  </a:t>
            </a:r>
          </a:p>
          <a:p>
            <a:r>
              <a:rPr lang="en-GB" sz="1600" dirty="0">
                <a:solidFill>
                  <a:schemeClr val="accent5">
                    <a:lumMod val="75000"/>
                  </a:schemeClr>
                </a:solidFill>
                <a:latin typeface="Twinkl Cursive Looped" panose="02000000000000000000" pitchFamily="2" charset="0"/>
              </a:rPr>
              <a:t>Following further disruption however, they will be moved to the grey cloud. This is the final opportunity to make the necessary changes. If behaviour continues however, children will receive a ‘time out’ from their break time. </a:t>
            </a:r>
          </a:p>
          <a:p>
            <a:pPr algn="just"/>
            <a:endParaRPr lang="en-GB" sz="1600" dirty="0">
              <a:solidFill>
                <a:schemeClr val="accent5">
                  <a:lumMod val="75000"/>
                </a:schemeClr>
              </a:solidFill>
              <a:latin typeface="Twinkl Cursive Looped" panose="02000000000000000000" pitchFamily="2" charset="0"/>
            </a:endParaRPr>
          </a:p>
          <a:p>
            <a:pPr algn="just"/>
            <a:r>
              <a:rPr lang="en-GB" sz="1600" dirty="0">
                <a:solidFill>
                  <a:schemeClr val="accent5">
                    <a:lumMod val="75000"/>
                  </a:schemeClr>
                </a:solidFill>
                <a:latin typeface="Twinkl Cursive Looped" panose="02000000000000000000" pitchFamily="2" charset="0"/>
              </a:rPr>
              <a:t>Children who display exemplary behaviour will be moved to the rainbow. Any children on the rainbow at the end of each day will receive house points. </a:t>
            </a:r>
          </a:p>
          <a:p>
            <a:endParaRPr lang="en-GB" dirty="0">
              <a:solidFill>
                <a:srgbClr val="002060"/>
              </a:solidFill>
            </a:endParaRPr>
          </a:p>
        </p:txBody>
      </p:sp>
      <p:pic>
        <p:nvPicPr>
          <p:cNvPr id="9" name="Picture 8"/>
          <p:cNvPicPr/>
          <p:nvPr/>
        </p:nvPicPr>
        <p:blipFill rotWithShape="1">
          <a:blip r:embed="rId3">
            <a:extLst>
              <a:ext uri="{28A0092B-C50C-407E-A947-70E740481C1C}">
                <a14:useLocalDpi xmlns:a14="http://schemas.microsoft.com/office/drawing/2010/main" val="0"/>
              </a:ext>
            </a:extLst>
          </a:blip>
          <a:srcRect l="5017" t="414" r="5631" b="1758"/>
          <a:stretch/>
        </p:blipFill>
        <p:spPr>
          <a:xfrm>
            <a:off x="407325" y="1953134"/>
            <a:ext cx="1978429" cy="4148050"/>
          </a:xfrm>
          <a:prstGeom prst="rect">
            <a:avLst/>
          </a:prstGeom>
        </p:spPr>
      </p:pic>
    </p:spTree>
    <p:extLst>
      <p:ext uri="{BB962C8B-B14F-4D97-AF65-F5344CB8AC3E}">
        <p14:creationId xmlns:p14="http://schemas.microsoft.com/office/powerpoint/2010/main" val="3960970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220075" cy="994306"/>
          </a:xfrm>
        </p:spPr>
        <p:txBody>
          <a:bodyPr/>
          <a:lstStyle/>
          <a:p>
            <a:r>
              <a:rPr lang="en-GB" sz="3600" u="sng" dirty="0">
                <a:solidFill>
                  <a:schemeClr val="accent5">
                    <a:lumMod val="75000"/>
                  </a:schemeClr>
                </a:solidFill>
                <a:latin typeface="Twinkl Precursive" panose="02000000000000000000" pitchFamily="2" charset="0"/>
              </a:rPr>
              <a:t>Whole School Rewards</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sp>
        <p:nvSpPr>
          <p:cNvPr id="10" name="TextBox 9"/>
          <p:cNvSpPr txBox="1"/>
          <p:nvPr/>
        </p:nvSpPr>
        <p:spPr>
          <a:xfrm>
            <a:off x="553831" y="1134786"/>
            <a:ext cx="7834519" cy="5355312"/>
          </a:xfrm>
          <a:prstGeom prst="rect">
            <a:avLst/>
          </a:prstGeom>
          <a:noFill/>
        </p:spPr>
        <p:txBody>
          <a:bodyPr wrap="square" rtlCol="0">
            <a:spAutoFit/>
          </a:bodyPr>
          <a:lstStyle/>
          <a:p>
            <a:r>
              <a:rPr lang="en-GB" b="1" dirty="0">
                <a:solidFill>
                  <a:schemeClr val="accent5">
                    <a:lumMod val="75000"/>
                  </a:schemeClr>
                </a:solidFill>
                <a:latin typeface="Twinkl Cursive Looped" panose="02000000000000000000" pitchFamily="2" charset="0"/>
              </a:rPr>
              <a:t>House points </a:t>
            </a:r>
            <a:r>
              <a:rPr lang="en-GB" dirty="0">
                <a:solidFill>
                  <a:schemeClr val="accent5">
                    <a:lumMod val="75000"/>
                  </a:schemeClr>
                </a:solidFill>
                <a:latin typeface="Twinkl Cursive Looped" panose="02000000000000000000" pitchFamily="2" charset="0"/>
              </a:rPr>
              <a:t>will be collected weekly and totals will be displayed in the hall. The winning house team each half term will be rewarded – additional play time; a </a:t>
            </a:r>
            <a:r>
              <a:rPr lang="en-GB" dirty="0" err="1">
                <a:solidFill>
                  <a:schemeClr val="accent5">
                    <a:lumMod val="75000"/>
                  </a:schemeClr>
                </a:solidFill>
                <a:latin typeface="Twinkl Cursive Looped" panose="02000000000000000000" pitchFamily="2" charset="0"/>
              </a:rPr>
              <a:t>rounders</a:t>
            </a:r>
            <a:r>
              <a:rPr lang="en-GB" dirty="0">
                <a:solidFill>
                  <a:schemeClr val="accent5">
                    <a:lumMod val="75000"/>
                  </a:schemeClr>
                </a:solidFill>
                <a:latin typeface="Twinkl Cursive Looped" panose="02000000000000000000" pitchFamily="2" charset="0"/>
              </a:rPr>
              <a:t> afternoon; film afternoon…. Anything to celebrate their success!</a:t>
            </a:r>
          </a:p>
          <a:p>
            <a:endParaRPr lang="en-GB" dirty="0">
              <a:solidFill>
                <a:schemeClr val="accent5">
                  <a:lumMod val="75000"/>
                </a:schemeClr>
              </a:solidFill>
              <a:latin typeface="Twinkl Cursive Looped" panose="02000000000000000000" pitchFamily="2" charset="0"/>
            </a:endParaRPr>
          </a:p>
          <a:p>
            <a:r>
              <a:rPr lang="en-GB" b="1" dirty="0">
                <a:solidFill>
                  <a:schemeClr val="accent5">
                    <a:lumMod val="75000"/>
                  </a:schemeClr>
                </a:solidFill>
                <a:latin typeface="Twinkl Cursive Looped" panose="02000000000000000000" pitchFamily="2" charset="0"/>
              </a:rPr>
              <a:t>Celebration Assembly </a:t>
            </a:r>
            <a:r>
              <a:rPr lang="en-GB" dirty="0">
                <a:solidFill>
                  <a:schemeClr val="accent5">
                    <a:lumMod val="75000"/>
                  </a:schemeClr>
                </a:solidFill>
                <a:latin typeface="Twinkl Cursive Looped" panose="02000000000000000000" pitchFamily="2" charset="0"/>
              </a:rPr>
              <a:t>will be the opportunity for us to celebrate both personal and academic successes. </a:t>
            </a:r>
            <a:r>
              <a:rPr lang="en-GB" b="1" dirty="0">
                <a:solidFill>
                  <a:schemeClr val="accent5">
                    <a:lumMod val="75000"/>
                  </a:schemeClr>
                </a:solidFill>
                <a:latin typeface="Twinkl Cursive Looped" panose="02000000000000000000" pitchFamily="2" charset="0"/>
              </a:rPr>
              <a:t>Awards of merit </a:t>
            </a:r>
            <a:r>
              <a:rPr lang="en-GB" dirty="0">
                <a:solidFill>
                  <a:schemeClr val="accent5">
                    <a:lumMod val="75000"/>
                  </a:schemeClr>
                </a:solidFill>
                <a:latin typeface="Twinkl Cursive Looped" panose="02000000000000000000" pitchFamily="2" charset="0"/>
              </a:rPr>
              <a:t>will be given to acknowledge and celebrate a specific aspect of learning. Children will receive a certificate to take home and a small prize. Their work and certificate will also be displayed over the next week in the hall, to inspire others to achieve. </a:t>
            </a:r>
            <a:r>
              <a:rPr lang="en-GB" b="1" dirty="0">
                <a:solidFill>
                  <a:schemeClr val="accent5">
                    <a:lumMod val="75000"/>
                  </a:schemeClr>
                </a:solidFill>
                <a:latin typeface="Twinkl Cursive Looped" panose="02000000000000000000" pitchFamily="2" charset="0"/>
              </a:rPr>
              <a:t>Golden Award </a:t>
            </a:r>
            <a:r>
              <a:rPr lang="en-GB" dirty="0">
                <a:solidFill>
                  <a:schemeClr val="accent5">
                    <a:lumMod val="75000"/>
                  </a:schemeClr>
                </a:solidFill>
                <a:latin typeface="Twinkl Cursive Looped" panose="02000000000000000000" pitchFamily="2" charset="0"/>
              </a:rPr>
              <a:t>will be awarded to those children who show </a:t>
            </a:r>
            <a:r>
              <a:rPr lang="en-GB" i="1" dirty="0">
                <a:solidFill>
                  <a:schemeClr val="accent5">
                    <a:lumMod val="75000"/>
                  </a:schemeClr>
                </a:solidFill>
                <a:latin typeface="Twinkl Cursive Looped" panose="02000000000000000000" pitchFamily="2" charset="0"/>
              </a:rPr>
              <a:t>resilience, respect and responsibility, </a:t>
            </a:r>
            <a:r>
              <a:rPr lang="en-GB" dirty="0">
                <a:solidFill>
                  <a:schemeClr val="accent5">
                    <a:lumMod val="75000"/>
                  </a:schemeClr>
                </a:solidFill>
                <a:latin typeface="Twinkl Cursive Looped" panose="02000000000000000000" pitchFamily="2" charset="0"/>
              </a:rPr>
              <a:t>and who show their skills in </a:t>
            </a:r>
            <a:r>
              <a:rPr lang="en-GB" i="1" dirty="0">
                <a:solidFill>
                  <a:schemeClr val="accent5">
                    <a:lumMod val="75000"/>
                  </a:schemeClr>
                </a:solidFill>
                <a:latin typeface="Twinkl Cursive Looped" panose="02000000000000000000" pitchFamily="2" charset="0"/>
              </a:rPr>
              <a:t>Collaboration, their motivation and those who aspire to learn and achieve. </a:t>
            </a:r>
            <a:r>
              <a:rPr lang="en-GB" dirty="0">
                <a:solidFill>
                  <a:schemeClr val="accent5">
                    <a:lumMod val="75000"/>
                  </a:schemeClr>
                </a:solidFill>
                <a:latin typeface="Twinkl Cursive Looped" panose="02000000000000000000" pitchFamily="2" charset="0"/>
              </a:rPr>
              <a:t>They will also receive a certificate to take home and display, and a ‘Star Pupil’ prize to collect. </a:t>
            </a:r>
          </a:p>
          <a:p>
            <a:endParaRPr lang="en-GB" b="1" dirty="0">
              <a:solidFill>
                <a:schemeClr val="accent5">
                  <a:lumMod val="75000"/>
                </a:schemeClr>
              </a:solidFill>
              <a:latin typeface="Twinkl Cursive Looped" panose="02000000000000000000" pitchFamily="2" charset="0"/>
            </a:endParaRPr>
          </a:p>
          <a:p>
            <a:r>
              <a:rPr lang="en-GB" dirty="0">
                <a:solidFill>
                  <a:schemeClr val="accent5">
                    <a:lumMod val="75000"/>
                  </a:schemeClr>
                </a:solidFill>
                <a:latin typeface="Twinkl Cursive Looped" panose="02000000000000000000" pitchFamily="2" charset="0"/>
              </a:rPr>
              <a:t>Individuals or classes who impress with their attitude and behaviour during assemblies, class trips and whole school events will also be acknowledged and rewarded with additional play times and other rewards. </a:t>
            </a:r>
          </a:p>
        </p:txBody>
      </p:sp>
    </p:spTree>
    <p:extLst>
      <p:ext uri="{BB962C8B-B14F-4D97-AF65-F5344CB8AC3E}">
        <p14:creationId xmlns:p14="http://schemas.microsoft.com/office/powerpoint/2010/main" val="1491730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551863" cy="994306"/>
          </a:xfrm>
        </p:spPr>
        <p:txBody>
          <a:bodyPr/>
          <a:lstStyle/>
          <a:p>
            <a:r>
              <a:rPr lang="en-GB" sz="3600" u="sng" dirty="0">
                <a:solidFill>
                  <a:schemeClr val="accent5">
                    <a:lumMod val="75000"/>
                  </a:schemeClr>
                </a:solidFill>
                <a:latin typeface="Twinkl Precursive" panose="02000000000000000000" pitchFamily="2" charset="0"/>
              </a:rPr>
              <a:t>Things to remember</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sp>
        <p:nvSpPr>
          <p:cNvPr id="8" name="TextBox 7"/>
          <p:cNvSpPr txBox="1"/>
          <p:nvPr/>
        </p:nvSpPr>
        <p:spPr>
          <a:xfrm>
            <a:off x="791482" y="850908"/>
            <a:ext cx="7561036" cy="4093428"/>
          </a:xfrm>
          <a:prstGeom prst="rect">
            <a:avLst/>
          </a:prstGeom>
          <a:noFill/>
        </p:spPr>
        <p:txBody>
          <a:bodyPr wrap="square" rtlCol="0">
            <a:spAutoFit/>
          </a:bodyPr>
          <a:lstStyle/>
          <a:p>
            <a:endParaRPr lang="en-GB" sz="2000" dirty="0">
              <a:latin typeface="Twinkl Precursive" panose="02000000000000000000" pitchFamily="2" charset="0"/>
            </a:endParaRPr>
          </a:p>
          <a:p>
            <a:r>
              <a:rPr lang="en-GB" sz="2000" dirty="0">
                <a:solidFill>
                  <a:schemeClr val="accent5">
                    <a:lumMod val="75000"/>
                  </a:schemeClr>
                </a:solidFill>
                <a:latin typeface="Twinkl Cursive Looped" panose="02000000000000000000" pitchFamily="2" charset="0"/>
              </a:rPr>
              <a:t>Label all items of clothing including P.E. kit.</a:t>
            </a:r>
          </a:p>
          <a:p>
            <a:endParaRPr lang="en-GB" sz="2000" dirty="0">
              <a:solidFill>
                <a:schemeClr val="accent5">
                  <a:lumMod val="75000"/>
                </a:schemeClr>
              </a:solidFill>
              <a:latin typeface="Twinkl Cursive Looped" panose="02000000000000000000" pitchFamily="2" charset="0"/>
            </a:endParaRPr>
          </a:p>
          <a:p>
            <a:r>
              <a:rPr lang="en-GB" sz="2000" dirty="0">
                <a:solidFill>
                  <a:schemeClr val="accent5">
                    <a:lumMod val="75000"/>
                  </a:schemeClr>
                </a:solidFill>
                <a:latin typeface="Twinkl Cursive Looped" panose="02000000000000000000" pitchFamily="2" charset="0"/>
              </a:rPr>
              <a:t>Ensure reading books are in school every day.</a:t>
            </a:r>
          </a:p>
          <a:p>
            <a:endParaRPr lang="en-GB" sz="2000" dirty="0">
              <a:solidFill>
                <a:schemeClr val="accent5">
                  <a:lumMod val="75000"/>
                </a:schemeClr>
              </a:solidFill>
              <a:latin typeface="Twinkl Cursive Looped" panose="02000000000000000000" pitchFamily="2" charset="0"/>
            </a:endParaRPr>
          </a:p>
          <a:p>
            <a:r>
              <a:rPr lang="en-GB" sz="2000" dirty="0">
                <a:solidFill>
                  <a:schemeClr val="accent5">
                    <a:lumMod val="75000"/>
                  </a:schemeClr>
                </a:solidFill>
                <a:latin typeface="Twinkl Cursive Looped" panose="02000000000000000000" pitchFamily="2" charset="0"/>
              </a:rPr>
              <a:t>Send a water bottled filled with fresh water </a:t>
            </a:r>
            <a:r>
              <a:rPr lang="en-GB" sz="2000" b="1" dirty="0">
                <a:solidFill>
                  <a:schemeClr val="accent5">
                    <a:lumMod val="75000"/>
                  </a:schemeClr>
                </a:solidFill>
                <a:latin typeface="Twinkl Cursive Looped" panose="02000000000000000000" pitchFamily="2" charset="0"/>
              </a:rPr>
              <a:t>(not juice) </a:t>
            </a:r>
            <a:r>
              <a:rPr lang="en-GB" sz="2000" dirty="0">
                <a:solidFill>
                  <a:schemeClr val="accent5">
                    <a:lumMod val="75000"/>
                  </a:schemeClr>
                </a:solidFill>
                <a:latin typeface="Twinkl Cursive Looped" panose="02000000000000000000" pitchFamily="2" charset="0"/>
              </a:rPr>
              <a:t>into school daily. Please clearly label water bottles with your child’s name. </a:t>
            </a:r>
          </a:p>
          <a:p>
            <a:endParaRPr lang="en-GB" sz="2000" dirty="0">
              <a:solidFill>
                <a:schemeClr val="accent5">
                  <a:lumMod val="75000"/>
                </a:schemeClr>
              </a:solidFill>
              <a:latin typeface="+mj-lt"/>
            </a:endParaRPr>
          </a:p>
          <a:p>
            <a:endParaRPr lang="en-GB" sz="2000" dirty="0">
              <a:latin typeface="Twinkl Precursive" panose="02000000000000000000" pitchFamily="2" charset="0"/>
            </a:endParaRPr>
          </a:p>
          <a:p>
            <a:endParaRPr lang="en-GB" sz="2000" dirty="0">
              <a:latin typeface="Twinkl Precursive" panose="02000000000000000000" pitchFamily="2" charset="0"/>
            </a:endParaRPr>
          </a:p>
          <a:p>
            <a:endParaRPr lang="en-GB" sz="2000" dirty="0">
              <a:latin typeface="Twinkl Precursive" panose="02000000000000000000" pitchFamily="2" charset="0"/>
            </a:endParaRPr>
          </a:p>
          <a:p>
            <a:endParaRPr lang="en-GB" sz="2000" dirty="0">
              <a:latin typeface="Twinkl Precursive" panose="02000000000000000000" pitchFamily="2" charset="0"/>
            </a:endParaRPr>
          </a:p>
        </p:txBody>
      </p:sp>
      <p:pic>
        <p:nvPicPr>
          <p:cNvPr id="3" name="Picture 2"/>
          <p:cNvPicPr>
            <a:picLocks noChangeAspect="1"/>
          </p:cNvPicPr>
          <p:nvPr/>
        </p:nvPicPr>
        <p:blipFill>
          <a:blip r:embed="rId3"/>
          <a:stretch>
            <a:fillRect/>
          </a:stretch>
        </p:blipFill>
        <p:spPr>
          <a:xfrm>
            <a:off x="1257956" y="4008016"/>
            <a:ext cx="1791495" cy="2009970"/>
          </a:xfrm>
          <a:prstGeom prst="rect">
            <a:avLst/>
          </a:prstGeom>
        </p:spPr>
      </p:pic>
    </p:spTree>
    <p:extLst>
      <p:ext uri="{BB962C8B-B14F-4D97-AF65-F5344CB8AC3E}">
        <p14:creationId xmlns:p14="http://schemas.microsoft.com/office/powerpoint/2010/main" val="3192960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220075" cy="994306"/>
          </a:xfrm>
        </p:spPr>
        <p:txBody>
          <a:bodyPr/>
          <a:lstStyle/>
          <a:p>
            <a:r>
              <a:rPr lang="en-GB" sz="3600" u="sng" dirty="0">
                <a:solidFill>
                  <a:schemeClr val="accent5">
                    <a:lumMod val="75000"/>
                  </a:schemeClr>
                </a:solidFill>
                <a:latin typeface="Twinkl Precursive" panose="02000000000000000000" pitchFamily="2" charset="0"/>
              </a:rPr>
              <a:t>Fruit, Toast and Milk</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pic>
        <p:nvPicPr>
          <p:cNvPr id="3" name="Picture 2"/>
          <p:cNvPicPr>
            <a:picLocks noChangeAspect="1"/>
          </p:cNvPicPr>
          <p:nvPr/>
        </p:nvPicPr>
        <p:blipFill>
          <a:blip r:embed="rId3"/>
          <a:stretch>
            <a:fillRect/>
          </a:stretch>
        </p:blipFill>
        <p:spPr>
          <a:xfrm>
            <a:off x="566055" y="899238"/>
            <a:ext cx="1016002" cy="1670376"/>
          </a:xfrm>
          <a:prstGeom prst="rect">
            <a:avLst/>
          </a:prstGeom>
        </p:spPr>
      </p:pic>
      <p:pic>
        <p:nvPicPr>
          <p:cNvPr id="5" name="Picture 4"/>
          <p:cNvPicPr>
            <a:picLocks noChangeAspect="1"/>
          </p:cNvPicPr>
          <p:nvPr/>
        </p:nvPicPr>
        <p:blipFill>
          <a:blip r:embed="rId4"/>
          <a:stretch>
            <a:fillRect/>
          </a:stretch>
        </p:blipFill>
        <p:spPr>
          <a:xfrm>
            <a:off x="693274" y="4459850"/>
            <a:ext cx="1466408" cy="1384289"/>
          </a:xfrm>
          <a:prstGeom prst="rect">
            <a:avLst/>
          </a:prstGeom>
        </p:spPr>
      </p:pic>
      <p:pic>
        <p:nvPicPr>
          <p:cNvPr id="6" name="Picture 5"/>
          <p:cNvPicPr>
            <a:picLocks noChangeAspect="1"/>
          </p:cNvPicPr>
          <p:nvPr/>
        </p:nvPicPr>
        <p:blipFill>
          <a:blip r:embed="rId5"/>
          <a:stretch>
            <a:fillRect/>
          </a:stretch>
        </p:blipFill>
        <p:spPr>
          <a:xfrm>
            <a:off x="725712" y="2738844"/>
            <a:ext cx="1162050" cy="1238250"/>
          </a:xfrm>
          <a:prstGeom prst="rect">
            <a:avLst/>
          </a:prstGeom>
        </p:spPr>
      </p:pic>
      <p:sp>
        <p:nvSpPr>
          <p:cNvPr id="8" name="TextBox 7"/>
          <p:cNvSpPr txBox="1"/>
          <p:nvPr/>
        </p:nvSpPr>
        <p:spPr>
          <a:xfrm>
            <a:off x="2438400" y="1134786"/>
            <a:ext cx="5949950" cy="4708981"/>
          </a:xfrm>
          <a:prstGeom prst="rect">
            <a:avLst/>
          </a:prstGeom>
          <a:noFill/>
        </p:spPr>
        <p:txBody>
          <a:bodyPr wrap="square" rtlCol="0">
            <a:spAutoFit/>
          </a:bodyPr>
          <a:lstStyle/>
          <a:p>
            <a:r>
              <a:rPr lang="en-GB" sz="2000" dirty="0">
                <a:solidFill>
                  <a:schemeClr val="accent5">
                    <a:lumMod val="75000"/>
                  </a:schemeClr>
                </a:solidFill>
                <a:latin typeface="Twinkl Cursive Looped" panose="02000000000000000000" pitchFamily="2" charset="0"/>
              </a:rPr>
              <a:t>If you child wishes to have milk, payment is required via </a:t>
            </a:r>
            <a:r>
              <a:rPr lang="en-GB" sz="2000" dirty="0" err="1">
                <a:solidFill>
                  <a:schemeClr val="accent5">
                    <a:lumMod val="75000"/>
                  </a:schemeClr>
                </a:solidFill>
                <a:latin typeface="Twinkl Cursive Looped" panose="02000000000000000000" pitchFamily="2" charset="0"/>
              </a:rPr>
              <a:t>SchoolSpider</a:t>
            </a:r>
            <a:endParaRPr lang="en-GB" sz="2000" dirty="0">
              <a:solidFill>
                <a:schemeClr val="accent5">
                  <a:lumMod val="75000"/>
                </a:schemeClr>
              </a:solidFill>
              <a:latin typeface="Twinkl Cursive Looped" panose="02000000000000000000" pitchFamily="2" charset="0"/>
            </a:endParaRPr>
          </a:p>
          <a:p>
            <a:endParaRPr lang="en-GB" sz="2000" dirty="0">
              <a:solidFill>
                <a:schemeClr val="accent5">
                  <a:lumMod val="75000"/>
                </a:schemeClr>
              </a:solidFill>
              <a:latin typeface="Twinkl Cursive Looped" panose="02000000000000000000" pitchFamily="2" charset="0"/>
            </a:endParaRPr>
          </a:p>
          <a:p>
            <a:endParaRPr lang="en-GB" sz="2000" dirty="0">
              <a:solidFill>
                <a:schemeClr val="accent5">
                  <a:lumMod val="75000"/>
                </a:schemeClr>
              </a:solidFill>
              <a:latin typeface="Twinkl Cursive Looped" panose="02000000000000000000" pitchFamily="2" charset="0"/>
            </a:endParaRPr>
          </a:p>
          <a:p>
            <a:endParaRPr lang="en-GB" sz="2000" dirty="0">
              <a:solidFill>
                <a:schemeClr val="accent5">
                  <a:lumMod val="75000"/>
                </a:schemeClr>
              </a:solidFill>
              <a:latin typeface="Twinkl Cursive Looped" panose="02000000000000000000" pitchFamily="2" charset="0"/>
            </a:endParaRPr>
          </a:p>
          <a:p>
            <a:r>
              <a:rPr lang="en-GB" sz="2000" dirty="0">
                <a:solidFill>
                  <a:schemeClr val="accent5">
                    <a:lumMod val="75000"/>
                  </a:schemeClr>
                </a:solidFill>
                <a:latin typeface="Twinkl Cursive Looped" panose="02000000000000000000" pitchFamily="2" charset="0"/>
              </a:rPr>
              <a:t>Toast is available to have at playtimes. If your child wishes to have toast, a payment can be made via </a:t>
            </a:r>
            <a:r>
              <a:rPr lang="en-GB" sz="2000" dirty="0" err="1">
                <a:solidFill>
                  <a:schemeClr val="accent5">
                    <a:lumMod val="75000"/>
                  </a:schemeClr>
                </a:solidFill>
                <a:latin typeface="Twinkl Cursive Looped" panose="02000000000000000000" pitchFamily="2" charset="0"/>
              </a:rPr>
              <a:t>SchoolSpider</a:t>
            </a:r>
            <a:endParaRPr lang="en-GB" sz="2000" dirty="0">
              <a:solidFill>
                <a:schemeClr val="accent5">
                  <a:lumMod val="75000"/>
                </a:schemeClr>
              </a:solidFill>
              <a:latin typeface="Twinkl Cursive Looped" panose="02000000000000000000" pitchFamily="2" charset="0"/>
            </a:endParaRPr>
          </a:p>
          <a:p>
            <a:endParaRPr lang="en-GB" sz="2000" dirty="0">
              <a:solidFill>
                <a:schemeClr val="accent5">
                  <a:lumMod val="75000"/>
                </a:schemeClr>
              </a:solidFill>
              <a:latin typeface="Twinkl Cursive Looped" panose="02000000000000000000" pitchFamily="2" charset="0"/>
            </a:endParaRPr>
          </a:p>
          <a:p>
            <a:endParaRPr lang="en-GB" sz="2000" dirty="0">
              <a:solidFill>
                <a:schemeClr val="accent5">
                  <a:lumMod val="75000"/>
                </a:schemeClr>
              </a:solidFill>
              <a:latin typeface="Twinkl Cursive Looped" panose="02000000000000000000" pitchFamily="2" charset="0"/>
            </a:endParaRPr>
          </a:p>
          <a:p>
            <a:r>
              <a:rPr lang="en-GB" sz="2000" dirty="0">
                <a:solidFill>
                  <a:schemeClr val="accent5">
                    <a:lumMod val="75000"/>
                  </a:schemeClr>
                </a:solidFill>
                <a:latin typeface="Twinkl Cursive Looped" panose="02000000000000000000" pitchFamily="2" charset="0"/>
              </a:rPr>
              <a:t>Healthy snack. </a:t>
            </a:r>
          </a:p>
          <a:p>
            <a:endParaRPr lang="en-GB" sz="2000" dirty="0">
              <a:solidFill>
                <a:schemeClr val="accent5">
                  <a:lumMod val="75000"/>
                </a:schemeClr>
              </a:solidFill>
              <a:latin typeface="Twinkl Cursive Looped" panose="02000000000000000000" pitchFamily="2" charset="0"/>
            </a:endParaRPr>
          </a:p>
          <a:p>
            <a:endParaRPr lang="en-GB" sz="2000" dirty="0">
              <a:solidFill>
                <a:schemeClr val="accent5">
                  <a:lumMod val="75000"/>
                </a:schemeClr>
              </a:solidFill>
              <a:latin typeface="Twinkl Cursive Looped" panose="02000000000000000000" pitchFamily="2" charset="0"/>
            </a:endParaRPr>
          </a:p>
          <a:p>
            <a:r>
              <a:rPr lang="en-GB" sz="2000" b="1" dirty="0">
                <a:solidFill>
                  <a:schemeClr val="accent5">
                    <a:lumMod val="75000"/>
                  </a:schemeClr>
                </a:solidFill>
                <a:latin typeface="Twinkl Cursive Looped" panose="02000000000000000000" pitchFamily="2" charset="0"/>
              </a:rPr>
              <a:t>Snacks and milk are taken outside and eaten during playtime. </a:t>
            </a:r>
          </a:p>
        </p:txBody>
      </p:sp>
    </p:spTree>
    <p:extLst>
      <p:ext uri="{BB962C8B-B14F-4D97-AF65-F5344CB8AC3E}">
        <p14:creationId xmlns:p14="http://schemas.microsoft.com/office/powerpoint/2010/main" val="997092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86227" y="478895"/>
            <a:ext cx="8220075" cy="994306"/>
          </a:xfrm>
        </p:spPr>
        <p:txBody>
          <a:bodyPr/>
          <a:lstStyle/>
          <a:p>
            <a:r>
              <a:rPr lang="en-GB" sz="3600" u="sng" dirty="0">
                <a:solidFill>
                  <a:schemeClr val="accent5">
                    <a:lumMod val="75000"/>
                  </a:schemeClr>
                </a:solidFill>
                <a:latin typeface="Twinkl Precursive" panose="02000000000000000000" pitchFamily="2" charset="0"/>
              </a:rPr>
              <a:t>The Year 6 Team</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45704" y="1793603"/>
            <a:ext cx="7662636" cy="2862322"/>
          </a:xfrm>
          <a:prstGeom prst="rect">
            <a:avLst/>
          </a:prstGeom>
          <a:noFill/>
        </p:spPr>
        <p:txBody>
          <a:bodyPr wrap="square" rtlCol="0">
            <a:spAutoFit/>
          </a:bodyPr>
          <a:lstStyle/>
          <a:p>
            <a:r>
              <a:rPr lang="en-GB" sz="3000" dirty="0">
                <a:solidFill>
                  <a:schemeClr val="accent5">
                    <a:lumMod val="75000"/>
                  </a:schemeClr>
                </a:solidFill>
                <a:latin typeface="Twinkl Cursive Looped" panose="02000000000000000000" pitchFamily="2" charset="0"/>
              </a:rPr>
              <a:t>Miss Wilding – class teacher</a:t>
            </a:r>
          </a:p>
          <a:p>
            <a:endParaRPr lang="en-GB" sz="3000" dirty="0">
              <a:solidFill>
                <a:schemeClr val="accent5">
                  <a:lumMod val="75000"/>
                </a:schemeClr>
              </a:solidFill>
              <a:latin typeface="Twinkl Cursive Looped" panose="02000000000000000000" pitchFamily="2" charset="0"/>
            </a:endParaRPr>
          </a:p>
          <a:p>
            <a:r>
              <a:rPr lang="en-GB" sz="3000" dirty="0">
                <a:solidFill>
                  <a:schemeClr val="accent5">
                    <a:lumMod val="75000"/>
                  </a:schemeClr>
                </a:solidFill>
                <a:latin typeface="Twinkl Cursive Looped" panose="02000000000000000000" pitchFamily="2" charset="0"/>
              </a:rPr>
              <a:t>Mrs Devney – TA </a:t>
            </a:r>
          </a:p>
          <a:p>
            <a:endParaRPr lang="en-GB" sz="3000" dirty="0">
              <a:solidFill>
                <a:schemeClr val="accent5">
                  <a:lumMod val="75000"/>
                </a:schemeClr>
              </a:solidFill>
              <a:latin typeface="Twinkl Cursive Looped" panose="02000000000000000000" pitchFamily="2" charset="0"/>
            </a:endParaRPr>
          </a:p>
          <a:p>
            <a:r>
              <a:rPr lang="en-GB" sz="3000" dirty="0">
                <a:solidFill>
                  <a:schemeClr val="accent5">
                    <a:lumMod val="75000"/>
                  </a:schemeClr>
                </a:solidFill>
                <a:latin typeface="Twinkl Cursive Looped" panose="02000000000000000000" pitchFamily="2" charset="0"/>
              </a:rPr>
              <a:t>Miss </a:t>
            </a:r>
            <a:r>
              <a:rPr lang="en-GB" sz="3000" dirty="0" err="1">
                <a:solidFill>
                  <a:schemeClr val="accent5">
                    <a:lumMod val="75000"/>
                  </a:schemeClr>
                </a:solidFill>
                <a:latin typeface="Twinkl Cursive Looped" panose="02000000000000000000" pitchFamily="2" charset="0"/>
              </a:rPr>
              <a:t>Vaudrey</a:t>
            </a:r>
            <a:r>
              <a:rPr lang="en-GB" sz="3000" dirty="0">
                <a:solidFill>
                  <a:schemeClr val="accent5">
                    <a:lumMod val="75000"/>
                  </a:schemeClr>
                </a:solidFill>
                <a:latin typeface="Twinkl Cursive Looped" panose="02000000000000000000" pitchFamily="2" charset="0"/>
              </a:rPr>
              <a:t> – TA </a:t>
            </a:r>
          </a:p>
          <a:p>
            <a:endParaRPr lang="en-GB" sz="3000" dirty="0">
              <a:latin typeface="Twinkl Precursive" panose="02000000000000000000" pitchFamily="2" charset="0"/>
            </a:endParaRPr>
          </a:p>
        </p:txBody>
      </p:sp>
    </p:spTree>
    <p:extLst>
      <p:ext uri="{BB962C8B-B14F-4D97-AF65-F5344CB8AC3E}">
        <p14:creationId xmlns:p14="http://schemas.microsoft.com/office/powerpoint/2010/main" val="1286237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551863" cy="994306"/>
          </a:xfrm>
        </p:spPr>
        <p:txBody>
          <a:bodyPr/>
          <a:lstStyle/>
          <a:p>
            <a:r>
              <a:rPr lang="en-GB" sz="3600" u="sng" dirty="0">
                <a:solidFill>
                  <a:schemeClr val="accent5">
                    <a:lumMod val="75000"/>
                  </a:schemeClr>
                </a:solidFill>
                <a:latin typeface="Twinkl Precursive" panose="02000000000000000000" pitchFamily="2" charset="0"/>
              </a:rPr>
              <a:t>Parent Communication</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sp>
        <p:nvSpPr>
          <p:cNvPr id="8" name="TextBox 7"/>
          <p:cNvSpPr txBox="1"/>
          <p:nvPr/>
        </p:nvSpPr>
        <p:spPr>
          <a:xfrm>
            <a:off x="827314" y="861855"/>
            <a:ext cx="7561036" cy="707886"/>
          </a:xfrm>
          <a:prstGeom prst="rect">
            <a:avLst/>
          </a:prstGeom>
          <a:noFill/>
        </p:spPr>
        <p:txBody>
          <a:bodyPr wrap="square" rtlCol="0">
            <a:spAutoFit/>
          </a:bodyPr>
          <a:lstStyle/>
          <a:p>
            <a:endParaRPr lang="en-GB" sz="2000" dirty="0">
              <a:latin typeface="Twinkl Precursive" panose="02000000000000000000" pitchFamily="2" charset="0"/>
            </a:endParaRPr>
          </a:p>
          <a:p>
            <a:endParaRPr lang="en-GB" sz="2000" dirty="0">
              <a:latin typeface="Twinkl Precursive" panose="02000000000000000000" pitchFamily="2" charset="0"/>
            </a:endParaRPr>
          </a:p>
        </p:txBody>
      </p:sp>
      <p:sp>
        <p:nvSpPr>
          <p:cNvPr id="9" name="TextBox 8"/>
          <p:cNvSpPr txBox="1"/>
          <p:nvPr/>
        </p:nvSpPr>
        <p:spPr>
          <a:xfrm>
            <a:off x="476932" y="1215798"/>
            <a:ext cx="8329931" cy="4801314"/>
          </a:xfrm>
          <a:prstGeom prst="rect">
            <a:avLst/>
          </a:prstGeom>
          <a:noFill/>
        </p:spPr>
        <p:txBody>
          <a:bodyPr wrap="square" rtlCol="0">
            <a:spAutoFit/>
          </a:bodyPr>
          <a:lstStyle/>
          <a:p>
            <a:r>
              <a:rPr lang="en-GB" b="1" dirty="0">
                <a:solidFill>
                  <a:schemeClr val="accent5">
                    <a:lumMod val="75000"/>
                  </a:schemeClr>
                </a:solidFill>
                <a:latin typeface="Twinkl Cursive Looped" panose="02000000000000000000" pitchFamily="2" charset="0"/>
              </a:rPr>
              <a:t>School Spider App: </a:t>
            </a:r>
          </a:p>
          <a:p>
            <a:endParaRPr lang="en-GB" b="1" dirty="0">
              <a:solidFill>
                <a:schemeClr val="accent5">
                  <a:lumMod val="75000"/>
                </a:schemeClr>
              </a:solidFill>
              <a:latin typeface="Twinkl Cursive Looped" panose="02000000000000000000" pitchFamily="2" charset="0"/>
            </a:endParaRPr>
          </a:p>
          <a:p>
            <a:r>
              <a:rPr lang="en-GB" b="1" u="sng" dirty="0">
                <a:solidFill>
                  <a:schemeClr val="accent5">
                    <a:lumMod val="75000"/>
                  </a:schemeClr>
                </a:solidFill>
                <a:latin typeface="Twinkl Cursive Looped" panose="02000000000000000000" pitchFamily="2" charset="0"/>
              </a:rPr>
              <a:t>All</a:t>
            </a:r>
            <a:r>
              <a:rPr lang="en-GB" dirty="0">
                <a:solidFill>
                  <a:schemeClr val="accent5">
                    <a:lumMod val="75000"/>
                  </a:schemeClr>
                </a:solidFill>
                <a:latin typeface="Twinkl Cursive Looped" panose="02000000000000000000" pitchFamily="2" charset="0"/>
              </a:rPr>
              <a:t> communication from school will now be sent through the school spider app, so parents must have downloaded and logged in to this, in order to receive all relevant and important information. All information will be received as a message on the app as well as via email.</a:t>
            </a:r>
          </a:p>
          <a:p>
            <a:endParaRPr lang="en-GB" dirty="0">
              <a:solidFill>
                <a:schemeClr val="accent5">
                  <a:lumMod val="75000"/>
                </a:schemeClr>
              </a:solidFill>
              <a:latin typeface="Twinkl Cursive Looped" panose="02000000000000000000" pitchFamily="2" charset="0"/>
            </a:endParaRPr>
          </a:p>
          <a:p>
            <a:r>
              <a:rPr lang="en-GB" dirty="0">
                <a:solidFill>
                  <a:schemeClr val="accent5">
                    <a:lumMod val="75000"/>
                  </a:schemeClr>
                </a:solidFill>
                <a:latin typeface="Twinkl Cursive Looped" panose="02000000000000000000" pitchFamily="2" charset="0"/>
              </a:rPr>
              <a:t>The app will also be used to book parents evening appointments, complete surveys and complete permissions slips.</a:t>
            </a:r>
          </a:p>
          <a:p>
            <a:endParaRPr lang="en-GB" dirty="0">
              <a:solidFill>
                <a:schemeClr val="accent5">
                  <a:lumMod val="75000"/>
                </a:schemeClr>
              </a:solidFill>
              <a:latin typeface="Twinkl Cursive Looped" panose="02000000000000000000" pitchFamily="2" charset="0"/>
            </a:endParaRPr>
          </a:p>
          <a:p>
            <a:r>
              <a:rPr lang="en-GB" b="1" dirty="0">
                <a:solidFill>
                  <a:schemeClr val="accent5">
                    <a:lumMod val="75000"/>
                  </a:schemeClr>
                </a:solidFill>
                <a:latin typeface="Twinkl Cursive Looped" panose="02000000000000000000" pitchFamily="2" charset="0"/>
              </a:rPr>
              <a:t>Newsletters- </a:t>
            </a:r>
            <a:r>
              <a:rPr lang="en-GB" dirty="0">
                <a:solidFill>
                  <a:schemeClr val="accent5">
                    <a:lumMod val="75000"/>
                  </a:schemeClr>
                </a:solidFill>
                <a:latin typeface="Twinkl Cursive Looped" panose="02000000000000000000" pitchFamily="2" charset="0"/>
              </a:rPr>
              <a:t>you will receive monthly newsletters from Mrs Simmons, along with termly individual class newsletters. These can all also be found on the school website.</a:t>
            </a:r>
          </a:p>
          <a:p>
            <a:endParaRPr lang="en-GB" dirty="0">
              <a:solidFill>
                <a:schemeClr val="accent5">
                  <a:lumMod val="75000"/>
                </a:schemeClr>
              </a:solidFill>
              <a:latin typeface="Twinkl Cursive Looped" panose="02000000000000000000" pitchFamily="2" charset="0"/>
            </a:endParaRPr>
          </a:p>
          <a:p>
            <a:r>
              <a:rPr lang="en-GB" dirty="0">
                <a:solidFill>
                  <a:schemeClr val="accent5">
                    <a:lumMod val="75000"/>
                  </a:schemeClr>
                </a:solidFill>
                <a:latin typeface="Twinkl Cursive Looped" panose="02000000000000000000" pitchFamily="2" charset="0"/>
              </a:rPr>
              <a:t>If you wish to speak to teachers about any issues/concerns please contact the office and teachers will get back to you to arrange a suitable time. </a:t>
            </a:r>
          </a:p>
          <a:p>
            <a:r>
              <a:rPr lang="en-GB" dirty="0">
                <a:solidFill>
                  <a:schemeClr val="accent5">
                    <a:lumMod val="75000"/>
                  </a:schemeClr>
                </a:solidFill>
                <a:latin typeface="Twinkl Cursive Looped" panose="02000000000000000000" pitchFamily="2" charset="0"/>
              </a:rPr>
              <a:t>    </a:t>
            </a:r>
            <a:endParaRPr lang="en-GB" dirty="0">
              <a:solidFill>
                <a:schemeClr val="accent5">
                  <a:lumMod val="75000"/>
                </a:schemeClr>
              </a:solidFill>
            </a:endParaRPr>
          </a:p>
        </p:txBody>
      </p:sp>
    </p:spTree>
    <p:extLst>
      <p:ext uri="{BB962C8B-B14F-4D97-AF65-F5344CB8AC3E}">
        <p14:creationId xmlns:p14="http://schemas.microsoft.com/office/powerpoint/2010/main" val="800156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31900" y="2597930"/>
            <a:ext cx="8551863" cy="994306"/>
          </a:xfrm>
        </p:spPr>
        <p:txBody>
          <a:bodyPr/>
          <a:lstStyle/>
          <a:p>
            <a:r>
              <a:rPr lang="en-GB" sz="3600" u="sng" dirty="0">
                <a:solidFill>
                  <a:schemeClr val="accent5">
                    <a:lumMod val="75000"/>
                  </a:schemeClr>
                </a:solidFill>
                <a:latin typeface="Twinkl Precursive" panose="02000000000000000000" pitchFamily="2" charset="0"/>
              </a:rPr>
              <a:t>Questions? </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sp>
        <p:nvSpPr>
          <p:cNvPr id="8" name="TextBox 7"/>
          <p:cNvSpPr txBox="1"/>
          <p:nvPr/>
        </p:nvSpPr>
        <p:spPr>
          <a:xfrm>
            <a:off x="827314" y="861855"/>
            <a:ext cx="7561036" cy="707886"/>
          </a:xfrm>
          <a:prstGeom prst="rect">
            <a:avLst/>
          </a:prstGeom>
          <a:noFill/>
        </p:spPr>
        <p:txBody>
          <a:bodyPr wrap="square" rtlCol="0">
            <a:spAutoFit/>
          </a:bodyPr>
          <a:lstStyle/>
          <a:p>
            <a:endParaRPr lang="en-GB" sz="2000" dirty="0">
              <a:latin typeface="Twinkl Precursive" panose="02000000000000000000" pitchFamily="2" charset="0"/>
            </a:endParaRPr>
          </a:p>
          <a:p>
            <a:endParaRPr lang="en-GB" sz="2000" dirty="0">
              <a:latin typeface="Twinkl Precursive" panose="02000000000000000000" pitchFamily="2" charset="0"/>
            </a:endParaRPr>
          </a:p>
        </p:txBody>
      </p:sp>
    </p:spTree>
    <p:extLst>
      <p:ext uri="{BB962C8B-B14F-4D97-AF65-F5344CB8AC3E}">
        <p14:creationId xmlns:p14="http://schemas.microsoft.com/office/powerpoint/2010/main" val="3839180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220075" cy="994306"/>
          </a:xfrm>
        </p:spPr>
        <p:txBody>
          <a:bodyPr/>
          <a:lstStyle/>
          <a:p>
            <a:r>
              <a:rPr lang="en-GB" sz="3600" u="sng" dirty="0">
                <a:solidFill>
                  <a:schemeClr val="accent5">
                    <a:lumMod val="75000"/>
                  </a:schemeClr>
                </a:solidFill>
                <a:latin typeface="Twinkl Precursive" panose="02000000000000000000" pitchFamily="2" charset="0"/>
              </a:rPr>
              <a:t>Routine of the day</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7017306"/>
          </a:xfrm>
          <a:prstGeom prst="rect">
            <a:avLst/>
          </a:prstGeom>
          <a:noFill/>
        </p:spPr>
        <p:txBody>
          <a:bodyPr wrap="square" rtlCol="0">
            <a:spAutoFit/>
          </a:bodyPr>
          <a:lstStyle/>
          <a:p>
            <a:r>
              <a:rPr lang="en-GB" sz="2400" dirty="0">
                <a:solidFill>
                  <a:schemeClr val="accent5">
                    <a:lumMod val="75000"/>
                  </a:schemeClr>
                </a:solidFill>
                <a:latin typeface="Twinkl Cursive Looped" panose="02000000000000000000" pitchFamily="2" charset="0"/>
              </a:rPr>
              <a:t>8.40am – doors open</a:t>
            </a:r>
          </a:p>
          <a:p>
            <a:r>
              <a:rPr lang="en-GB" sz="2400" dirty="0">
                <a:solidFill>
                  <a:schemeClr val="accent5">
                    <a:lumMod val="75000"/>
                  </a:schemeClr>
                </a:solidFill>
                <a:latin typeface="Twinkl Cursive Looped" panose="02000000000000000000" pitchFamily="2" charset="0"/>
              </a:rPr>
              <a:t>            – registration</a:t>
            </a:r>
          </a:p>
          <a:p>
            <a:r>
              <a:rPr lang="en-GB" sz="2400" dirty="0">
                <a:solidFill>
                  <a:schemeClr val="accent5">
                    <a:lumMod val="75000"/>
                  </a:schemeClr>
                </a:solidFill>
                <a:latin typeface="Twinkl Cursive Looped" panose="02000000000000000000" pitchFamily="2" charset="0"/>
              </a:rPr>
              <a:t>            - independent reading / AR </a:t>
            </a:r>
          </a:p>
          <a:p>
            <a:r>
              <a:rPr lang="en-GB" sz="2400" dirty="0">
                <a:solidFill>
                  <a:schemeClr val="accent5">
                    <a:lumMod val="75000"/>
                  </a:schemeClr>
                </a:solidFill>
                <a:latin typeface="Twinkl Cursive Looped" panose="02000000000000000000" pitchFamily="2" charset="0"/>
              </a:rPr>
              <a:t>9.00am – Guided Reading </a:t>
            </a:r>
          </a:p>
          <a:p>
            <a:r>
              <a:rPr lang="en-GB" sz="2400" dirty="0">
                <a:solidFill>
                  <a:schemeClr val="accent5">
                    <a:lumMod val="75000"/>
                  </a:schemeClr>
                </a:solidFill>
                <a:latin typeface="Twinkl Cursive Looped" panose="02000000000000000000" pitchFamily="2" charset="0"/>
              </a:rPr>
              <a:t>9.30am – </a:t>
            </a:r>
            <a:r>
              <a:rPr lang="en-GB" sz="2400" dirty="0" err="1">
                <a:solidFill>
                  <a:schemeClr val="accent5">
                    <a:lumMod val="75000"/>
                  </a:schemeClr>
                </a:solidFill>
                <a:latin typeface="Twinkl Cursive Looped" panose="02000000000000000000" pitchFamily="2" charset="0"/>
              </a:rPr>
              <a:t>Timestables</a:t>
            </a:r>
            <a:r>
              <a:rPr lang="en-GB" sz="2400" dirty="0">
                <a:solidFill>
                  <a:schemeClr val="accent5">
                    <a:lumMod val="75000"/>
                  </a:schemeClr>
                </a:solidFill>
                <a:latin typeface="Twinkl Cursive Looped" panose="02000000000000000000" pitchFamily="2" charset="0"/>
              </a:rPr>
              <a:t> focus </a:t>
            </a:r>
          </a:p>
          <a:p>
            <a:r>
              <a:rPr lang="en-GB" sz="2400" dirty="0">
                <a:solidFill>
                  <a:schemeClr val="accent5">
                    <a:lumMod val="75000"/>
                  </a:schemeClr>
                </a:solidFill>
                <a:latin typeface="Twinkl Cursive Looped" panose="02000000000000000000" pitchFamily="2" charset="0"/>
              </a:rPr>
              <a:t>9:45am – Maths</a:t>
            </a:r>
          </a:p>
          <a:p>
            <a:r>
              <a:rPr lang="en-GB" sz="2400" dirty="0">
                <a:solidFill>
                  <a:schemeClr val="accent5">
                    <a:lumMod val="75000"/>
                  </a:schemeClr>
                </a:solidFill>
                <a:highlight>
                  <a:srgbClr val="FFFF00"/>
                </a:highlight>
                <a:latin typeface="Twinkl Cursive Looped" panose="02000000000000000000" pitchFamily="2" charset="0"/>
              </a:rPr>
              <a:t>10.45am – playtime</a:t>
            </a:r>
          </a:p>
          <a:p>
            <a:r>
              <a:rPr lang="en-GB" sz="2400" dirty="0">
                <a:solidFill>
                  <a:schemeClr val="accent5">
                    <a:lumMod val="75000"/>
                  </a:schemeClr>
                </a:solidFill>
                <a:latin typeface="Twinkl Cursive Looped" panose="02000000000000000000" pitchFamily="2" charset="0"/>
              </a:rPr>
              <a:t>11.00am – Spellings</a:t>
            </a:r>
          </a:p>
          <a:p>
            <a:r>
              <a:rPr lang="en-GB" sz="2400" dirty="0">
                <a:solidFill>
                  <a:schemeClr val="accent5">
                    <a:lumMod val="75000"/>
                  </a:schemeClr>
                </a:solidFill>
                <a:latin typeface="Twinkl Cursive Looped" panose="02000000000000000000" pitchFamily="2" charset="0"/>
              </a:rPr>
              <a:t>11.15am – Handwriting </a:t>
            </a:r>
          </a:p>
          <a:p>
            <a:r>
              <a:rPr lang="en-GB" sz="2400" dirty="0">
                <a:solidFill>
                  <a:schemeClr val="accent5">
                    <a:lumMod val="75000"/>
                  </a:schemeClr>
                </a:solidFill>
                <a:latin typeface="Twinkl Cursive Looped" panose="02000000000000000000" pitchFamily="2" charset="0"/>
              </a:rPr>
              <a:t>11:30am – English </a:t>
            </a:r>
          </a:p>
          <a:p>
            <a:r>
              <a:rPr lang="en-GB" sz="2400" dirty="0">
                <a:solidFill>
                  <a:schemeClr val="accent5">
                    <a:lumMod val="75000"/>
                  </a:schemeClr>
                </a:solidFill>
                <a:highlight>
                  <a:srgbClr val="FFFF00"/>
                </a:highlight>
                <a:latin typeface="Twinkl Cursive Looped" panose="02000000000000000000" pitchFamily="2" charset="0"/>
              </a:rPr>
              <a:t>12.30pm – lunchtime</a:t>
            </a:r>
          </a:p>
          <a:p>
            <a:r>
              <a:rPr lang="en-GB" sz="2400" dirty="0">
                <a:solidFill>
                  <a:schemeClr val="accent5">
                    <a:lumMod val="75000"/>
                  </a:schemeClr>
                </a:solidFill>
                <a:latin typeface="Twinkl Cursive Looped" panose="02000000000000000000" pitchFamily="2" charset="0"/>
              </a:rPr>
              <a:t>1.15pm – afternoon registration</a:t>
            </a:r>
          </a:p>
          <a:p>
            <a:r>
              <a:rPr lang="en-GB" sz="2400" dirty="0">
                <a:solidFill>
                  <a:schemeClr val="accent5">
                    <a:lumMod val="75000"/>
                  </a:schemeClr>
                </a:solidFill>
                <a:latin typeface="Twinkl Cursive Looped" panose="02000000000000000000" pitchFamily="2" charset="0"/>
              </a:rPr>
              <a:t>          – Afternoon session </a:t>
            </a:r>
          </a:p>
          <a:p>
            <a:r>
              <a:rPr lang="en-GB" sz="2400" dirty="0">
                <a:solidFill>
                  <a:schemeClr val="accent5">
                    <a:lumMod val="75000"/>
                  </a:schemeClr>
                </a:solidFill>
                <a:latin typeface="Twinkl Cursive Looped" panose="02000000000000000000" pitchFamily="2" charset="0"/>
              </a:rPr>
              <a:t>2.45pm – Assembly</a:t>
            </a:r>
          </a:p>
          <a:p>
            <a:r>
              <a:rPr lang="en-GB" sz="2400" dirty="0">
                <a:solidFill>
                  <a:schemeClr val="accent5">
                    <a:lumMod val="75000"/>
                  </a:schemeClr>
                </a:solidFill>
                <a:latin typeface="Twinkl Cursive Looped" panose="02000000000000000000" pitchFamily="2" charset="0"/>
              </a:rPr>
              <a:t>3.15pm – </a:t>
            </a:r>
            <a:r>
              <a:rPr lang="en-GB" sz="2400" dirty="0" err="1">
                <a:solidFill>
                  <a:schemeClr val="accent5">
                    <a:lumMod val="75000"/>
                  </a:schemeClr>
                </a:solidFill>
                <a:latin typeface="Twinkl Cursive Looped" panose="02000000000000000000" pitchFamily="2" charset="0"/>
              </a:rPr>
              <a:t>Hometime</a:t>
            </a:r>
            <a:r>
              <a:rPr lang="en-GB" sz="2400" dirty="0">
                <a:solidFill>
                  <a:schemeClr val="accent5">
                    <a:lumMod val="75000"/>
                  </a:schemeClr>
                </a:solidFill>
                <a:latin typeface="Twinkl Cursive Looped" panose="02000000000000000000" pitchFamily="2" charset="0"/>
              </a:rPr>
              <a:t>!</a:t>
            </a:r>
          </a:p>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spTree>
    <p:extLst>
      <p:ext uri="{BB962C8B-B14F-4D97-AF65-F5344CB8AC3E}">
        <p14:creationId xmlns:p14="http://schemas.microsoft.com/office/powerpoint/2010/main" val="2576468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220075" cy="994306"/>
          </a:xfrm>
        </p:spPr>
        <p:txBody>
          <a:bodyPr/>
          <a:lstStyle/>
          <a:p>
            <a:r>
              <a:rPr lang="en-GB" sz="3600" u="sng" dirty="0">
                <a:solidFill>
                  <a:schemeClr val="accent5">
                    <a:lumMod val="75000"/>
                  </a:schemeClr>
                </a:solidFill>
                <a:latin typeface="Twinkl Precursive" panose="02000000000000000000" pitchFamily="2" charset="0"/>
              </a:rPr>
              <a:t>Weekly Timetable</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3" y="850908"/>
            <a:ext cx="7941355" cy="1477328"/>
          </a:xfrm>
          <a:prstGeom prst="rect">
            <a:avLst/>
          </a:prstGeom>
          <a:noFill/>
        </p:spPr>
        <p:txBody>
          <a:bodyPr wrap="square" rtlCol="0">
            <a:spAutoFit/>
          </a:bodyPr>
          <a:lstStyle/>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pic>
        <p:nvPicPr>
          <p:cNvPr id="5" name="Picture 4">
            <a:extLst>
              <a:ext uri="{FF2B5EF4-FFF2-40B4-BE49-F238E27FC236}">
                <a16:creationId xmlns:a16="http://schemas.microsoft.com/office/drawing/2014/main" id="{FB609122-781E-48DA-875D-E6DD8E655822}"/>
              </a:ext>
            </a:extLst>
          </p:cNvPr>
          <p:cNvPicPr>
            <a:picLocks noChangeAspect="1"/>
          </p:cNvPicPr>
          <p:nvPr/>
        </p:nvPicPr>
        <p:blipFill>
          <a:blip r:embed="rId3"/>
          <a:stretch>
            <a:fillRect/>
          </a:stretch>
        </p:blipFill>
        <p:spPr>
          <a:xfrm>
            <a:off x="476930" y="865434"/>
            <a:ext cx="8155735" cy="5141658"/>
          </a:xfrm>
          <a:prstGeom prst="rect">
            <a:avLst/>
          </a:prstGeom>
        </p:spPr>
      </p:pic>
    </p:spTree>
    <p:extLst>
      <p:ext uri="{BB962C8B-B14F-4D97-AF65-F5344CB8AC3E}">
        <p14:creationId xmlns:p14="http://schemas.microsoft.com/office/powerpoint/2010/main" val="2418709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2" y="224818"/>
            <a:ext cx="8220075" cy="994306"/>
          </a:xfrm>
        </p:spPr>
        <p:txBody>
          <a:bodyPr/>
          <a:lstStyle/>
          <a:p>
            <a:r>
              <a:rPr lang="en-GB" sz="3600" u="sng" dirty="0">
                <a:solidFill>
                  <a:schemeClr val="accent5">
                    <a:lumMod val="75000"/>
                  </a:schemeClr>
                </a:solidFill>
                <a:latin typeface="Twinkl Precursive" panose="02000000000000000000" pitchFamily="2" charset="0"/>
              </a:rPr>
              <a:t>Afternoon interventions </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25714" y="1281982"/>
            <a:ext cx="7941355" cy="5078313"/>
          </a:xfrm>
          <a:prstGeom prst="rect">
            <a:avLst/>
          </a:prstGeom>
          <a:noFill/>
        </p:spPr>
        <p:txBody>
          <a:bodyPr wrap="square" rtlCol="0">
            <a:spAutoFit/>
          </a:bodyPr>
          <a:lstStyle/>
          <a:p>
            <a:r>
              <a:rPr lang="en-GB" sz="2600" dirty="0">
                <a:solidFill>
                  <a:schemeClr val="accent5">
                    <a:lumMod val="75000"/>
                  </a:schemeClr>
                </a:solidFill>
                <a:latin typeface="Twinkl Cursive Looped" panose="02000000000000000000" pitchFamily="2" charset="0"/>
              </a:rPr>
              <a:t>Interventions will begin from A2 – opportunity to support children who may need to review certain areas of learning. </a:t>
            </a:r>
          </a:p>
          <a:p>
            <a:r>
              <a:rPr lang="en-GB" sz="2600" dirty="0">
                <a:solidFill>
                  <a:schemeClr val="accent5">
                    <a:lumMod val="75000"/>
                  </a:schemeClr>
                </a:solidFill>
                <a:latin typeface="Twinkl Cursive Looped" panose="02000000000000000000" pitchFamily="2" charset="0"/>
              </a:rPr>
              <a:t>Also have interventions to provide higher level of challenge for certain children as well. </a:t>
            </a:r>
          </a:p>
          <a:p>
            <a:endParaRPr lang="en-GB" sz="2600" dirty="0">
              <a:solidFill>
                <a:schemeClr val="accent5">
                  <a:lumMod val="75000"/>
                </a:schemeClr>
              </a:solidFill>
              <a:latin typeface="Twinkl Cursive Looped" panose="02000000000000000000" pitchFamily="2" charset="0"/>
            </a:endParaRPr>
          </a:p>
          <a:p>
            <a:r>
              <a:rPr lang="en-GB" sz="2600" dirty="0">
                <a:solidFill>
                  <a:schemeClr val="accent5">
                    <a:lumMod val="75000"/>
                  </a:schemeClr>
                </a:solidFill>
                <a:latin typeface="Twinkl Cursive Looped" panose="02000000000000000000" pitchFamily="2" charset="0"/>
              </a:rPr>
              <a:t>After Christmas, intervention will have a SATs based focus – test support, how to answer questions, key areas of learning </a:t>
            </a:r>
          </a:p>
          <a:p>
            <a:endParaRPr lang="en-GB" sz="3000" dirty="0">
              <a:latin typeface="Twinkl Precursive" panose="02000000000000000000" pitchFamily="2" charset="0"/>
            </a:endParaRPr>
          </a:p>
          <a:p>
            <a:endParaRPr lang="en-GB" sz="3000" dirty="0">
              <a:latin typeface="Twinkl Precursive" panose="02000000000000000000" pitchFamily="2" charset="0"/>
            </a:endParaRPr>
          </a:p>
          <a:p>
            <a:endParaRPr lang="en-GB" sz="3000" dirty="0">
              <a:latin typeface="Twinkl Precursive" panose="02000000000000000000" pitchFamily="2" charset="0"/>
            </a:endParaRPr>
          </a:p>
        </p:txBody>
      </p:sp>
    </p:spTree>
    <p:extLst>
      <p:ext uri="{BB962C8B-B14F-4D97-AF65-F5344CB8AC3E}">
        <p14:creationId xmlns:p14="http://schemas.microsoft.com/office/powerpoint/2010/main" val="3764442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220075" cy="994306"/>
          </a:xfrm>
        </p:spPr>
        <p:txBody>
          <a:bodyPr/>
          <a:lstStyle/>
          <a:p>
            <a:r>
              <a:rPr lang="en-GB" sz="3600" u="sng" dirty="0">
                <a:solidFill>
                  <a:schemeClr val="accent5">
                    <a:lumMod val="75000"/>
                  </a:schemeClr>
                </a:solidFill>
                <a:latin typeface="Twinkl Precursive" panose="02000000000000000000" pitchFamily="2" charset="0"/>
              </a:rPr>
              <a:t>Curriculum </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878345" y="1188768"/>
            <a:ext cx="3788724" cy="369332"/>
          </a:xfrm>
          <a:prstGeom prst="rect">
            <a:avLst/>
          </a:prstGeom>
          <a:noFill/>
        </p:spPr>
        <p:txBody>
          <a:bodyPr wrap="square" rtlCol="0">
            <a:spAutoFit/>
          </a:bodyPr>
          <a:lstStyle/>
          <a:p>
            <a:endParaRPr lang="en-GB" dirty="0">
              <a:solidFill>
                <a:srgbClr val="002060"/>
              </a:solidFill>
            </a:endParaRPr>
          </a:p>
        </p:txBody>
      </p:sp>
      <p:pic>
        <p:nvPicPr>
          <p:cNvPr id="3" name="Picture 2"/>
          <p:cNvPicPr>
            <a:picLocks noChangeAspect="1"/>
          </p:cNvPicPr>
          <p:nvPr/>
        </p:nvPicPr>
        <p:blipFill>
          <a:blip r:embed="rId3"/>
          <a:stretch>
            <a:fillRect/>
          </a:stretch>
        </p:blipFill>
        <p:spPr>
          <a:xfrm>
            <a:off x="1196932" y="873371"/>
            <a:ext cx="7362825" cy="1000125"/>
          </a:xfrm>
          <a:prstGeom prst="rect">
            <a:avLst/>
          </a:prstGeom>
        </p:spPr>
      </p:pic>
      <p:pic>
        <p:nvPicPr>
          <p:cNvPr id="6" name="Picture 5">
            <a:extLst>
              <a:ext uri="{FF2B5EF4-FFF2-40B4-BE49-F238E27FC236}">
                <a16:creationId xmlns:a16="http://schemas.microsoft.com/office/drawing/2014/main" id="{84CC61D0-050B-44AE-B969-55C1C2E8DF23}"/>
              </a:ext>
            </a:extLst>
          </p:cNvPr>
          <p:cNvPicPr>
            <a:picLocks noChangeAspect="1"/>
          </p:cNvPicPr>
          <p:nvPr/>
        </p:nvPicPr>
        <p:blipFill>
          <a:blip r:embed="rId4"/>
          <a:stretch>
            <a:fillRect/>
          </a:stretch>
        </p:blipFill>
        <p:spPr>
          <a:xfrm>
            <a:off x="1419196" y="1969176"/>
            <a:ext cx="6275670" cy="4386801"/>
          </a:xfrm>
          <a:prstGeom prst="rect">
            <a:avLst/>
          </a:prstGeom>
        </p:spPr>
      </p:pic>
    </p:spTree>
    <p:extLst>
      <p:ext uri="{BB962C8B-B14F-4D97-AF65-F5344CB8AC3E}">
        <p14:creationId xmlns:p14="http://schemas.microsoft.com/office/powerpoint/2010/main" val="137962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5F085-3A1B-4DB3-B62E-4EC2DA5E2672}"/>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53F22DBC-98FA-46C1-BFA9-4E585A5CAAC8}"/>
              </a:ext>
            </a:extLst>
          </p:cNvPr>
          <p:cNvPicPr>
            <a:picLocks noChangeAspect="1"/>
          </p:cNvPicPr>
          <p:nvPr/>
        </p:nvPicPr>
        <p:blipFill>
          <a:blip r:embed="rId2"/>
          <a:stretch>
            <a:fillRect/>
          </a:stretch>
        </p:blipFill>
        <p:spPr>
          <a:xfrm>
            <a:off x="457198" y="87601"/>
            <a:ext cx="8111173" cy="5673825"/>
          </a:xfrm>
          <a:prstGeom prst="rect">
            <a:avLst/>
          </a:prstGeom>
        </p:spPr>
      </p:pic>
      <p:pic>
        <p:nvPicPr>
          <p:cNvPr id="6" name="Picture 5">
            <a:extLst>
              <a:ext uri="{FF2B5EF4-FFF2-40B4-BE49-F238E27FC236}">
                <a16:creationId xmlns:a16="http://schemas.microsoft.com/office/drawing/2014/main" id="{95900F69-64D6-4D82-B943-FFD635AA00FE}"/>
              </a:ext>
            </a:extLst>
          </p:cNvPr>
          <p:cNvPicPr>
            <a:picLocks noChangeAspect="1"/>
          </p:cNvPicPr>
          <p:nvPr/>
        </p:nvPicPr>
        <p:blipFill rotWithShape="1">
          <a:blip r:embed="rId3"/>
          <a:srcRect t="17120"/>
          <a:stretch/>
        </p:blipFill>
        <p:spPr>
          <a:xfrm>
            <a:off x="700966" y="5354097"/>
            <a:ext cx="7867405" cy="874212"/>
          </a:xfrm>
          <a:prstGeom prst="rect">
            <a:avLst/>
          </a:prstGeom>
        </p:spPr>
      </p:pic>
    </p:spTree>
    <p:extLst>
      <p:ext uri="{BB962C8B-B14F-4D97-AF65-F5344CB8AC3E}">
        <p14:creationId xmlns:p14="http://schemas.microsoft.com/office/powerpoint/2010/main" val="4041984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220075" cy="994306"/>
          </a:xfrm>
        </p:spPr>
        <p:txBody>
          <a:bodyPr/>
          <a:lstStyle/>
          <a:p>
            <a:r>
              <a:rPr lang="en-GB" sz="3600" u="sng" dirty="0">
                <a:solidFill>
                  <a:schemeClr val="accent5">
                    <a:lumMod val="75000"/>
                  </a:schemeClr>
                </a:solidFill>
                <a:latin typeface="Twinkl Precursive" panose="02000000000000000000" pitchFamily="2" charset="0"/>
              </a:rPr>
              <a:t>Newsletter </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77ACD90D-B402-4BC3-AA25-98774FEE61C6}"/>
              </a:ext>
            </a:extLst>
          </p:cNvPr>
          <p:cNvPicPr>
            <a:picLocks noChangeAspect="1"/>
          </p:cNvPicPr>
          <p:nvPr/>
        </p:nvPicPr>
        <p:blipFill>
          <a:blip r:embed="rId3"/>
          <a:stretch>
            <a:fillRect/>
          </a:stretch>
        </p:blipFill>
        <p:spPr>
          <a:xfrm>
            <a:off x="2355561" y="894607"/>
            <a:ext cx="4432877" cy="3090914"/>
          </a:xfrm>
          <a:prstGeom prst="rect">
            <a:avLst/>
          </a:prstGeom>
        </p:spPr>
      </p:pic>
      <p:pic>
        <p:nvPicPr>
          <p:cNvPr id="5" name="Picture 4">
            <a:extLst>
              <a:ext uri="{FF2B5EF4-FFF2-40B4-BE49-F238E27FC236}">
                <a16:creationId xmlns:a16="http://schemas.microsoft.com/office/drawing/2014/main" id="{EE3B0E49-558E-4C5A-9250-4EBC9630E799}"/>
              </a:ext>
            </a:extLst>
          </p:cNvPr>
          <p:cNvPicPr>
            <a:picLocks noChangeAspect="1"/>
          </p:cNvPicPr>
          <p:nvPr/>
        </p:nvPicPr>
        <p:blipFill>
          <a:blip r:embed="rId4"/>
          <a:stretch>
            <a:fillRect/>
          </a:stretch>
        </p:blipFill>
        <p:spPr>
          <a:xfrm>
            <a:off x="360324" y="3985520"/>
            <a:ext cx="4012511" cy="2797349"/>
          </a:xfrm>
          <a:prstGeom prst="rect">
            <a:avLst/>
          </a:prstGeom>
        </p:spPr>
      </p:pic>
      <p:pic>
        <p:nvPicPr>
          <p:cNvPr id="9" name="Picture 8">
            <a:extLst>
              <a:ext uri="{FF2B5EF4-FFF2-40B4-BE49-F238E27FC236}">
                <a16:creationId xmlns:a16="http://schemas.microsoft.com/office/drawing/2014/main" id="{E7175B77-1DB4-4D72-80DE-C9B352054CF5}"/>
              </a:ext>
            </a:extLst>
          </p:cNvPr>
          <p:cNvPicPr>
            <a:picLocks noChangeAspect="1"/>
          </p:cNvPicPr>
          <p:nvPr/>
        </p:nvPicPr>
        <p:blipFill>
          <a:blip r:embed="rId5"/>
          <a:stretch>
            <a:fillRect/>
          </a:stretch>
        </p:blipFill>
        <p:spPr>
          <a:xfrm>
            <a:off x="4771166" y="3985521"/>
            <a:ext cx="4034543" cy="2797349"/>
          </a:xfrm>
          <a:prstGeom prst="rect">
            <a:avLst/>
          </a:prstGeom>
        </p:spPr>
      </p:pic>
    </p:spTree>
    <p:extLst>
      <p:ext uri="{BB962C8B-B14F-4D97-AF65-F5344CB8AC3E}">
        <p14:creationId xmlns:p14="http://schemas.microsoft.com/office/powerpoint/2010/main" val="1082638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6994" y="140480"/>
            <a:ext cx="8220075" cy="994306"/>
          </a:xfrm>
        </p:spPr>
        <p:txBody>
          <a:bodyPr/>
          <a:lstStyle/>
          <a:p>
            <a:r>
              <a:rPr lang="en-GB" sz="3600" u="sng" dirty="0">
                <a:solidFill>
                  <a:schemeClr val="accent5">
                    <a:lumMod val="75000"/>
                  </a:schemeClr>
                </a:solidFill>
                <a:latin typeface="Twinkl Precursive" panose="02000000000000000000" pitchFamily="2" charset="0"/>
              </a:rPr>
              <a:t>Newsletter</a:t>
            </a:r>
            <a:r>
              <a:rPr lang="en-GB" sz="3600" u="sng" dirty="0">
                <a:latin typeface="Twinkl Precursive" panose="02000000000000000000" pitchFamily="2" charset="0"/>
              </a:rPr>
              <a:t> </a:t>
            </a:r>
          </a:p>
        </p:txBody>
      </p:sp>
      <p:sp>
        <p:nvSpPr>
          <p:cNvPr id="7" name="Rectangle 6">
            <a:hlinkClick r:id="rId2"/>
            <a:extLst>
              <a:ext uri="{FF2B5EF4-FFF2-40B4-BE49-F238E27FC236}">
                <a16:creationId xmlns:a16="http://schemas.microsoft.com/office/drawing/2014/main" id="{D863E6A5-257F-4C78-B55A-A701076C6D47}"/>
              </a:ext>
            </a:extLst>
          </p:cNvPr>
          <p:cNvSpPr/>
          <p:nvPr/>
        </p:nvSpPr>
        <p:spPr>
          <a:xfrm>
            <a:off x="8388350" y="6486011"/>
            <a:ext cx="1204111" cy="73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46994" y="1166842"/>
            <a:ext cx="9335193" cy="5570756"/>
          </a:xfrm>
          <a:prstGeom prst="rect">
            <a:avLst/>
          </a:prstGeom>
          <a:noFill/>
        </p:spPr>
        <p:txBody>
          <a:bodyPr wrap="square" rtlCol="0">
            <a:spAutoFit/>
          </a:bodyPr>
          <a:lstStyle/>
          <a:p>
            <a:r>
              <a:rPr lang="en-GB" sz="2000" b="1" u="sng" dirty="0">
                <a:solidFill>
                  <a:schemeClr val="accent5">
                    <a:lumMod val="75000"/>
                  </a:schemeClr>
                </a:solidFill>
                <a:latin typeface="Twinkl Cursive Looped" panose="02000000000000000000" pitchFamily="2" charset="0"/>
              </a:rPr>
              <a:t>PE days </a:t>
            </a:r>
          </a:p>
          <a:p>
            <a:r>
              <a:rPr lang="en-GB" sz="2000" dirty="0">
                <a:solidFill>
                  <a:schemeClr val="accent5">
                    <a:lumMod val="75000"/>
                  </a:schemeClr>
                </a:solidFill>
                <a:latin typeface="Twinkl Cursive Looped" panose="02000000000000000000" pitchFamily="2" charset="0"/>
              </a:rPr>
              <a:t>Monday and Wednesday afternoon (indoor and outdoor kit)</a:t>
            </a:r>
          </a:p>
          <a:p>
            <a:r>
              <a:rPr lang="en-GB" sz="2000" dirty="0">
                <a:solidFill>
                  <a:schemeClr val="accent5">
                    <a:lumMod val="75000"/>
                  </a:schemeClr>
                </a:solidFill>
                <a:latin typeface="Twinkl Cursive Looped" panose="02000000000000000000" pitchFamily="2" charset="0"/>
              </a:rPr>
              <a:t>No jewellery / watches </a:t>
            </a:r>
          </a:p>
          <a:p>
            <a:endParaRPr lang="en-GB" sz="2000" dirty="0">
              <a:solidFill>
                <a:schemeClr val="accent5">
                  <a:lumMod val="75000"/>
                </a:schemeClr>
              </a:solidFill>
              <a:latin typeface="Twinkl Cursive Looped" panose="02000000000000000000" pitchFamily="2" charset="0"/>
            </a:endParaRPr>
          </a:p>
          <a:p>
            <a:endParaRPr lang="en-GB" sz="2000" dirty="0">
              <a:solidFill>
                <a:schemeClr val="accent5">
                  <a:lumMod val="75000"/>
                </a:schemeClr>
              </a:solidFill>
              <a:latin typeface="Twinkl Cursive Looped" panose="02000000000000000000" pitchFamily="2" charset="0"/>
            </a:endParaRPr>
          </a:p>
          <a:p>
            <a:r>
              <a:rPr lang="en-GB" sz="2000" b="1" u="sng" dirty="0">
                <a:solidFill>
                  <a:schemeClr val="accent5">
                    <a:lumMod val="75000"/>
                  </a:schemeClr>
                </a:solidFill>
                <a:latin typeface="Twinkl Cursive Looped" panose="02000000000000000000" pitchFamily="2" charset="0"/>
              </a:rPr>
              <a:t>Clubs</a:t>
            </a:r>
          </a:p>
          <a:p>
            <a:r>
              <a:rPr lang="en-GB" sz="2000" dirty="0">
                <a:solidFill>
                  <a:schemeClr val="accent5">
                    <a:lumMod val="75000"/>
                  </a:schemeClr>
                </a:solidFill>
                <a:latin typeface="Twinkl Cursive Looped" panose="02000000000000000000" pitchFamily="2" charset="0"/>
              </a:rPr>
              <a:t>Netball </a:t>
            </a:r>
          </a:p>
          <a:p>
            <a:r>
              <a:rPr lang="en-GB" sz="2000" dirty="0">
                <a:solidFill>
                  <a:schemeClr val="accent5">
                    <a:lumMod val="75000"/>
                  </a:schemeClr>
                </a:solidFill>
                <a:latin typeface="Twinkl Cursive Looped" panose="02000000000000000000" pitchFamily="2" charset="0"/>
              </a:rPr>
              <a:t>Football </a:t>
            </a:r>
          </a:p>
          <a:p>
            <a:r>
              <a:rPr lang="en-GB" sz="2000" dirty="0">
                <a:solidFill>
                  <a:schemeClr val="accent5">
                    <a:lumMod val="75000"/>
                  </a:schemeClr>
                </a:solidFill>
                <a:latin typeface="Twinkl Cursive Looped" panose="02000000000000000000" pitchFamily="2" charset="0"/>
              </a:rPr>
              <a:t>Film Club </a:t>
            </a:r>
          </a:p>
          <a:p>
            <a:r>
              <a:rPr lang="en-GB" sz="2000" dirty="0">
                <a:solidFill>
                  <a:schemeClr val="accent5">
                    <a:lumMod val="75000"/>
                  </a:schemeClr>
                </a:solidFill>
                <a:latin typeface="Twinkl Cursive Looped" panose="02000000000000000000" pitchFamily="2" charset="0"/>
              </a:rPr>
              <a:t>Tennis</a:t>
            </a:r>
          </a:p>
          <a:p>
            <a:endParaRPr lang="en-GB" sz="2000" dirty="0">
              <a:solidFill>
                <a:schemeClr val="accent5">
                  <a:lumMod val="75000"/>
                </a:schemeClr>
              </a:solidFill>
              <a:latin typeface="Twinkl Cursive Looped" panose="02000000000000000000" pitchFamily="2" charset="0"/>
            </a:endParaRPr>
          </a:p>
          <a:p>
            <a:r>
              <a:rPr lang="en-GB" sz="2000" b="1" u="sng" dirty="0">
                <a:solidFill>
                  <a:schemeClr val="accent5">
                    <a:lumMod val="75000"/>
                  </a:schemeClr>
                </a:solidFill>
                <a:latin typeface="Twinkl Cursive Looped" panose="02000000000000000000" pitchFamily="2" charset="0"/>
              </a:rPr>
              <a:t>Key dates and trips </a:t>
            </a:r>
            <a:endParaRPr lang="en-GB" sz="2000" b="0" i="0" u="none" strike="noStrike" baseline="0" dirty="0">
              <a:solidFill>
                <a:schemeClr val="accent5">
                  <a:lumMod val="75000"/>
                </a:schemeClr>
              </a:solidFill>
              <a:latin typeface="Twinkl Cursive Looped" panose="02000000000000000000" pitchFamily="2" charset="0"/>
            </a:endParaRPr>
          </a:p>
          <a:p>
            <a:r>
              <a:rPr lang="en-US" sz="2000" b="0" i="0" u="none" strike="noStrike" baseline="0" dirty="0">
                <a:solidFill>
                  <a:schemeClr val="accent5">
                    <a:lumMod val="75000"/>
                  </a:schemeClr>
                </a:solidFill>
                <a:latin typeface="Twinkl Cursive Looped" panose="02000000000000000000" pitchFamily="2" charset="0"/>
              </a:rPr>
              <a:t>12th September—Roald Dahl Day (Dress Up) </a:t>
            </a:r>
          </a:p>
          <a:p>
            <a:r>
              <a:rPr lang="en-US" sz="2000" b="0" i="0" u="none" strike="noStrike" baseline="0" dirty="0">
                <a:solidFill>
                  <a:schemeClr val="accent5">
                    <a:lumMod val="75000"/>
                  </a:schemeClr>
                </a:solidFill>
                <a:latin typeface="Twinkl Cursive Looped" panose="02000000000000000000" pitchFamily="2" charset="0"/>
              </a:rPr>
              <a:t>26th September—European Day of Languages </a:t>
            </a:r>
          </a:p>
          <a:p>
            <a:r>
              <a:rPr lang="en-GB" sz="2000" b="0" i="0" u="none" strike="noStrike" baseline="0" dirty="0">
                <a:solidFill>
                  <a:schemeClr val="accent5">
                    <a:lumMod val="75000"/>
                  </a:schemeClr>
                </a:solidFill>
                <a:latin typeface="Twinkl Cursive Looped" panose="02000000000000000000" pitchFamily="2" charset="0"/>
              </a:rPr>
              <a:t>20th October—Harvest Donations </a:t>
            </a:r>
          </a:p>
          <a:p>
            <a:r>
              <a:rPr lang="en-GB" sz="2000" b="0" i="0" u="none" strike="noStrike" baseline="0" dirty="0">
                <a:solidFill>
                  <a:schemeClr val="accent5">
                    <a:lumMod val="75000"/>
                  </a:schemeClr>
                </a:solidFill>
                <a:latin typeface="Twinkl Cursive Looped" panose="02000000000000000000" pitchFamily="2" charset="0"/>
              </a:rPr>
              <a:t>24th October— Harvest Assembly </a:t>
            </a:r>
            <a:endParaRPr lang="en-GB" sz="2000" u="sng" dirty="0">
              <a:solidFill>
                <a:schemeClr val="accent5">
                  <a:lumMod val="75000"/>
                </a:schemeClr>
              </a:solidFill>
              <a:latin typeface="Twinkl Cursive Looped" panose="02000000000000000000" pitchFamily="2" charset="0"/>
            </a:endParaRPr>
          </a:p>
          <a:p>
            <a:endParaRPr lang="en-GB" b="1" u="sng" dirty="0">
              <a:solidFill>
                <a:srgbClr val="002060"/>
              </a:solidFill>
              <a:latin typeface="Twinkl Cursive Looped" panose="02000000000000000000" pitchFamily="2" charset="0"/>
            </a:endParaRPr>
          </a:p>
          <a:p>
            <a:endParaRPr lang="en-GB" dirty="0">
              <a:solidFill>
                <a:srgbClr val="002060"/>
              </a:solidFill>
              <a:latin typeface="Twinkl Cursive Looped" panose="02000000000000000000" pitchFamily="2" charset="0"/>
            </a:endParaRPr>
          </a:p>
        </p:txBody>
      </p:sp>
    </p:spTree>
    <p:extLst>
      <p:ext uri="{BB962C8B-B14F-4D97-AF65-F5344CB8AC3E}">
        <p14:creationId xmlns:p14="http://schemas.microsoft.com/office/powerpoint/2010/main" val="1228678669"/>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C62058F5-E99F-4F27-B9E9-05AC47688FF5}" vid="{052CBA24-7177-4CBD-BE8E-943201157C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3021</TotalTime>
  <Words>992</Words>
  <Application>Microsoft Office PowerPoint</Application>
  <PresentationFormat>On-screen Show (4:3)</PresentationFormat>
  <Paragraphs>161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Twinkl Sb</vt:lpstr>
      <vt:lpstr>Calibri</vt:lpstr>
      <vt:lpstr>Twinkl</vt:lpstr>
      <vt:lpstr>Twinkl Cursive Looped</vt:lpstr>
      <vt:lpstr>Twinkl Precursive</vt:lpstr>
      <vt:lpstr>Arial</vt:lpstr>
      <vt:lpstr>Office Theme</vt:lpstr>
      <vt:lpstr>PowerPoint Presentation</vt:lpstr>
      <vt:lpstr>The Year 6 Team</vt:lpstr>
      <vt:lpstr>Routine of the day</vt:lpstr>
      <vt:lpstr>Weekly Timetable</vt:lpstr>
      <vt:lpstr>Afternoon interventions </vt:lpstr>
      <vt:lpstr>Curriculum </vt:lpstr>
      <vt:lpstr>PowerPoint Presentation</vt:lpstr>
      <vt:lpstr>Newsletter </vt:lpstr>
      <vt:lpstr>Newsletter </vt:lpstr>
      <vt:lpstr>Year 6 expectation </vt:lpstr>
      <vt:lpstr>Year 6 expectation </vt:lpstr>
      <vt:lpstr>Website </vt:lpstr>
      <vt:lpstr>SATs </vt:lpstr>
      <vt:lpstr>Spellings and Reading</vt:lpstr>
      <vt:lpstr> Homework</vt:lpstr>
      <vt:lpstr>Behaviour Expectations </vt:lpstr>
      <vt:lpstr>Whole School Rewards</vt:lpstr>
      <vt:lpstr>Things to remember</vt:lpstr>
      <vt:lpstr>Fruit, Toast and Milk</vt:lpstr>
      <vt:lpstr>Parent Communication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Beasley</dc:creator>
  <cp:lastModifiedBy>Talia Wilding</cp:lastModifiedBy>
  <cp:revision>38</cp:revision>
  <dcterms:created xsi:type="dcterms:W3CDTF">2020-11-03T14:51:32Z</dcterms:created>
  <dcterms:modified xsi:type="dcterms:W3CDTF">2025-09-07T14:29:19Z</dcterms:modified>
</cp:coreProperties>
</file>