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73" r:id="rId4"/>
    <p:sldId id="274" r:id="rId5"/>
    <p:sldId id="284" r:id="rId6"/>
    <p:sldId id="288" r:id="rId7"/>
    <p:sldId id="279" r:id="rId8"/>
    <p:sldId id="281" r:id="rId9"/>
    <p:sldId id="285" r:id="rId10"/>
    <p:sldId id="286" r:id="rId11"/>
    <p:sldId id="275" r:id="rId12"/>
    <p:sldId id="276" r:id="rId13"/>
    <p:sldId id="277" r:id="rId14"/>
    <p:sldId id="280" r:id="rId15"/>
    <p:sldId id="278" r:id="rId16"/>
    <p:sldId id="282" r:id="rId17"/>
    <p:sldId id="287" r:id="rId18"/>
    <p:sldId id="283"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
      <p:font typeface="Twinkl Cursive Looped" panose="02000000000000000000" pitchFamily="2" charset="0"/>
      <p:regular r:id="rId29"/>
      <p:bold r:id="rId30"/>
    </p:embeddedFont>
    <p:embeddedFont>
      <p:font typeface="Twinkl Precursive" panose="020000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showGuides="1">
      <p:cViewPr varScale="1">
        <p:scale>
          <a:sx n="71" d="100"/>
          <a:sy n="71" d="100"/>
        </p:scale>
        <p:origin x="140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446" y="450166"/>
            <a:ext cx="6035040" cy="6006905"/>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8000" dirty="0">
                <a:latin typeface="Twinkl Precursive" panose="02000000000000000000" pitchFamily="2" charset="0"/>
              </a:rPr>
              <a:t>Welcome to Year 1</a:t>
            </a:r>
          </a:p>
        </p:txBody>
      </p:sp>
      <p:sp>
        <p:nvSpPr>
          <p:cNvPr id="5" name="Rectangle 4">
            <a:hlinkClick r:id="rId2"/>
            <a:extLst>
              <a:ext uri="{FF2B5EF4-FFF2-40B4-BE49-F238E27FC236}">
                <a16:creationId xmlns:a16="http://schemas.microsoft.com/office/drawing/2014/main" id="{A8797D1F-CD8D-4782-B1AA-3A85DA2F949F}"/>
              </a:ext>
            </a:extLst>
          </p:cNvPr>
          <p:cNvSpPr/>
          <p:nvPr/>
        </p:nvSpPr>
        <p:spPr>
          <a:xfrm>
            <a:off x="90535" y="598434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2"/>
            <a:extLst>
              <a:ext uri="{FF2B5EF4-FFF2-40B4-BE49-F238E27FC236}">
                <a16:creationId xmlns:a16="http://schemas.microsoft.com/office/drawing/2014/main" id="{5ABDDB77-24B9-4B2F-8BD3-31941E5FAD16}"/>
              </a:ext>
            </a:extLst>
          </p:cNvPr>
          <p:cNvSpPr/>
          <p:nvPr/>
        </p:nvSpPr>
        <p:spPr>
          <a:xfrm>
            <a:off x="8074182" y="6090406"/>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Whole School Rewards</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10" name="TextBox 9"/>
          <p:cNvSpPr txBox="1"/>
          <p:nvPr/>
        </p:nvSpPr>
        <p:spPr>
          <a:xfrm>
            <a:off x="161945" y="1016000"/>
            <a:ext cx="9512761" cy="5293757"/>
          </a:xfrm>
          <a:prstGeom prst="rect">
            <a:avLst/>
          </a:prstGeom>
          <a:noFill/>
        </p:spPr>
        <p:txBody>
          <a:bodyPr wrap="square" rtlCol="0">
            <a:spAutoFit/>
          </a:bodyPr>
          <a:lstStyle/>
          <a:p>
            <a:r>
              <a:rPr lang="en-GB" sz="2000" b="1" dirty="0">
                <a:solidFill>
                  <a:srgbClr val="1C1C1C"/>
                </a:solidFill>
                <a:latin typeface="Twinkl Precursive" panose="02000000000000000000" pitchFamily="2" charset="0"/>
              </a:rPr>
              <a:t>House points -  </a:t>
            </a:r>
          </a:p>
          <a:p>
            <a:r>
              <a:rPr lang="en-GB" sz="2000" dirty="0">
                <a:solidFill>
                  <a:srgbClr val="1C1C1C"/>
                </a:solidFill>
                <a:latin typeface="Twinkl Precursive" panose="02000000000000000000" pitchFamily="2" charset="0"/>
              </a:rPr>
              <a:t>The winning house team each half term will be rewarded – additional play time; a </a:t>
            </a:r>
            <a:r>
              <a:rPr lang="en-GB" sz="2000" dirty="0" err="1">
                <a:solidFill>
                  <a:srgbClr val="1C1C1C"/>
                </a:solidFill>
                <a:latin typeface="Twinkl Precursive" panose="02000000000000000000" pitchFamily="2" charset="0"/>
              </a:rPr>
              <a:t>rounders</a:t>
            </a:r>
            <a:r>
              <a:rPr lang="en-GB" sz="2000" dirty="0">
                <a:solidFill>
                  <a:srgbClr val="1C1C1C"/>
                </a:solidFill>
                <a:latin typeface="Twinkl Precursive" panose="02000000000000000000" pitchFamily="2" charset="0"/>
              </a:rPr>
              <a:t> afternoon; film afternoon…. Anything to celebrate their success!</a:t>
            </a:r>
          </a:p>
          <a:p>
            <a:endParaRPr lang="en-GB" sz="2000" dirty="0">
              <a:solidFill>
                <a:srgbClr val="1C1C1C"/>
              </a:solidFill>
              <a:latin typeface="Twinkl Precursive" panose="02000000000000000000" pitchFamily="2" charset="0"/>
            </a:endParaRPr>
          </a:p>
          <a:p>
            <a:r>
              <a:rPr lang="en-GB" sz="2000" b="1" dirty="0">
                <a:solidFill>
                  <a:srgbClr val="1C1C1C"/>
                </a:solidFill>
                <a:latin typeface="Twinkl Precursive" panose="02000000000000000000" pitchFamily="2" charset="0"/>
              </a:rPr>
              <a:t>Celebration Assembly – </a:t>
            </a:r>
          </a:p>
          <a:p>
            <a:r>
              <a:rPr lang="en-GB" sz="2000" b="1" dirty="0">
                <a:solidFill>
                  <a:srgbClr val="1C1C1C"/>
                </a:solidFill>
                <a:latin typeface="Twinkl Precursive" panose="02000000000000000000" pitchFamily="2" charset="0"/>
              </a:rPr>
              <a:t>Awards of merit </a:t>
            </a:r>
            <a:r>
              <a:rPr lang="en-GB" sz="2000" dirty="0">
                <a:solidFill>
                  <a:srgbClr val="1C1C1C"/>
                </a:solidFill>
                <a:latin typeface="Twinkl Precursive" panose="02000000000000000000" pitchFamily="2" charset="0"/>
              </a:rPr>
              <a:t>will be given to acknowledge and celebrate a specific aspect of learning. Children will receive a certificate to take home and a small prize. </a:t>
            </a:r>
          </a:p>
          <a:p>
            <a:endParaRPr lang="en-GB" sz="2000" dirty="0">
              <a:solidFill>
                <a:srgbClr val="1C1C1C"/>
              </a:solidFill>
              <a:latin typeface="Twinkl Precursive" panose="02000000000000000000" pitchFamily="2" charset="0"/>
            </a:endParaRPr>
          </a:p>
          <a:p>
            <a:r>
              <a:rPr lang="en-GB" sz="2000" b="1" dirty="0">
                <a:solidFill>
                  <a:srgbClr val="1C1C1C"/>
                </a:solidFill>
                <a:latin typeface="Twinkl Precursive" panose="02000000000000000000" pitchFamily="2" charset="0"/>
              </a:rPr>
              <a:t>Golden Award </a:t>
            </a:r>
            <a:r>
              <a:rPr lang="en-GB" sz="2000" dirty="0">
                <a:solidFill>
                  <a:srgbClr val="1C1C1C"/>
                </a:solidFill>
                <a:latin typeface="Twinkl Precursive" panose="02000000000000000000" pitchFamily="2" charset="0"/>
              </a:rPr>
              <a:t>will be awarded to those children who show resilience, respect and responsibility, and who show their skills in Collaboration, their motivation and those who aspire to learn and achieve. They will also receive a certificate to take home and display, and a ‘Star Pupil’ prize to collect. </a:t>
            </a:r>
          </a:p>
          <a:p>
            <a:endParaRPr lang="en-GB" b="1" dirty="0">
              <a:solidFill>
                <a:srgbClr val="002060"/>
              </a:solidFill>
              <a:latin typeface="Twinkl Cursive Looped" panose="02000000000000000000" pitchFamily="2" charset="0"/>
            </a:endParaRPr>
          </a:p>
        </p:txBody>
      </p:sp>
    </p:spTree>
    <p:extLst>
      <p:ext uri="{BB962C8B-B14F-4D97-AF65-F5344CB8AC3E}">
        <p14:creationId xmlns:p14="http://schemas.microsoft.com/office/powerpoint/2010/main" val="149173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Fruit, Toast and Milk</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3" name="Picture 2"/>
          <p:cNvPicPr>
            <a:picLocks noChangeAspect="1"/>
          </p:cNvPicPr>
          <p:nvPr/>
        </p:nvPicPr>
        <p:blipFill>
          <a:blip r:embed="rId3"/>
          <a:stretch>
            <a:fillRect/>
          </a:stretch>
        </p:blipFill>
        <p:spPr>
          <a:xfrm>
            <a:off x="725712" y="736382"/>
            <a:ext cx="1016002" cy="1670376"/>
          </a:xfrm>
          <a:prstGeom prst="rect">
            <a:avLst/>
          </a:prstGeom>
        </p:spPr>
      </p:pic>
      <p:pic>
        <p:nvPicPr>
          <p:cNvPr id="5" name="Picture 4"/>
          <p:cNvPicPr>
            <a:picLocks noChangeAspect="1"/>
          </p:cNvPicPr>
          <p:nvPr/>
        </p:nvPicPr>
        <p:blipFill>
          <a:blip r:embed="rId4"/>
          <a:stretch>
            <a:fillRect/>
          </a:stretch>
        </p:blipFill>
        <p:spPr>
          <a:xfrm>
            <a:off x="725712" y="2679787"/>
            <a:ext cx="1466408" cy="1384289"/>
          </a:xfrm>
          <a:prstGeom prst="rect">
            <a:avLst/>
          </a:prstGeom>
        </p:spPr>
      </p:pic>
      <p:pic>
        <p:nvPicPr>
          <p:cNvPr id="6" name="Picture 5"/>
          <p:cNvPicPr>
            <a:picLocks noChangeAspect="1"/>
          </p:cNvPicPr>
          <p:nvPr/>
        </p:nvPicPr>
        <p:blipFill>
          <a:blip r:embed="rId5"/>
          <a:stretch>
            <a:fillRect/>
          </a:stretch>
        </p:blipFill>
        <p:spPr>
          <a:xfrm>
            <a:off x="725712" y="4342902"/>
            <a:ext cx="1162050" cy="1238250"/>
          </a:xfrm>
          <a:prstGeom prst="rect">
            <a:avLst/>
          </a:prstGeom>
        </p:spPr>
      </p:pic>
      <p:sp>
        <p:nvSpPr>
          <p:cNvPr id="8" name="TextBox 7"/>
          <p:cNvSpPr txBox="1"/>
          <p:nvPr/>
        </p:nvSpPr>
        <p:spPr>
          <a:xfrm>
            <a:off x="2438400" y="1134786"/>
            <a:ext cx="5949950" cy="5324535"/>
          </a:xfrm>
          <a:prstGeom prst="rect">
            <a:avLst/>
          </a:prstGeom>
          <a:noFill/>
        </p:spPr>
        <p:txBody>
          <a:bodyPr wrap="square" rtlCol="0">
            <a:spAutoFit/>
          </a:bodyPr>
          <a:lstStyle/>
          <a:p>
            <a:r>
              <a:rPr lang="en-GB" sz="2000" dirty="0">
                <a:latin typeface="Twinkl Precursive" panose="02000000000000000000" pitchFamily="2" charset="0"/>
              </a:rPr>
              <a:t>If you child wishes to have milk, payment is required via School Spider.</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Fruit is available daily and is free for the children. The selection varies each day. </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Toast is available to have at playtimes. If your child wishes to have toast, a payment can be made via School Spider. </a:t>
            </a:r>
          </a:p>
          <a:p>
            <a:endParaRPr lang="en-GB" sz="2000" dirty="0">
              <a:latin typeface="Twinkl Precursive" panose="02000000000000000000" pitchFamily="2" charset="0"/>
            </a:endParaRPr>
          </a:p>
          <a:p>
            <a:r>
              <a:rPr lang="en-GB" sz="2000" b="1" dirty="0">
                <a:latin typeface="Twinkl Precursive" panose="02000000000000000000" pitchFamily="2" charset="0"/>
              </a:rPr>
              <a:t>Snacks and milk are taken outside and eaten during playtime. </a:t>
            </a:r>
          </a:p>
        </p:txBody>
      </p:sp>
    </p:spTree>
    <p:extLst>
      <p:ext uri="{BB962C8B-B14F-4D97-AF65-F5344CB8AC3E}">
        <p14:creationId xmlns:p14="http://schemas.microsoft.com/office/powerpoint/2010/main" val="99709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Lunchtimes and Playtimes</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1134786"/>
            <a:ext cx="7561036" cy="4093428"/>
          </a:xfrm>
          <a:prstGeom prst="rect">
            <a:avLst/>
          </a:prstGeom>
          <a:noFill/>
        </p:spPr>
        <p:txBody>
          <a:bodyPr wrap="square" rtlCol="0">
            <a:spAutoFit/>
          </a:bodyPr>
          <a:lstStyle/>
          <a:p>
            <a:r>
              <a:rPr lang="en-GB" sz="2000" dirty="0">
                <a:latin typeface="Twinkl Precursive" panose="02000000000000000000" pitchFamily="2" charset="0"/>
              </a:rPr>
              <a:t>Year 1 will play on the big playgrounds during playtimes and lunchtimes. They are allowed to use the scooters, the outdoor play equipment and the gym equipment. </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Please ensure that your child always has a coat in school and if they can’t already, help them to learn how to fasten their zip or buttons.</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spTree>
    <p:extLst>
      <p:ext uri="{BB962C8B-B14F-4D97-AF65-F5344CB8AC3E}">
        <p14:creationId xmlns:p14="http://schemas.microsoft.com/office/powerpoint/2010/main" val="160040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Lunchtime</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5324535"/>
          </a:xfrm>
          <a:prstGeom prst="rect">
            <a:avLst/>
          </a:prstGeom>
          <a:noFill/>
        </p:spPr>
        <p:txBody>
          <a:bodyPr wrap="square" rtlCol="0">
            <a:spAutoFit/>
          </a:bodyPr>
          <a:lstStyle/>
          <a:p>
            <a:r>
              <a:rPr lang="en-GB" sz="2000" dirty="0">
                <a:latin typeface="Twinkl Precursive" panose="02000000000000000000" pitchFamily="2" charset="0"/>
              </a:rPr>
              <a:t>Children in Key Stage 1 can receive a free school meal should they wish to.</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Menus change every term and are available on our website or from the school office. </a:t>
            </a:r>
          </a:p>
          <a:p>
            <a:endParaRPr lang="en-GB" sz="2000" dirty="0">
              <a:latin typeface="Twinkl Precursive" panose="02000000000000000000" pitchFamily="2" charset="0"/>
            </a:endParaRPr>
          </a:p>
          <a:p>
            <a:r>
              <a:rPr lang="en-GB" sz="2000" dirty="0">
                <a:latin typeface="Twinkl Precursive" panose="02000000000000000000" pitchFamily="2" charset="0"/>
              </a:rPr>
              <a:t>We are aware of all dietary requirements but please feel free to let us know of anything that you feel relevant with regards to your child’s lunch choices. </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If your child is bringing a packed </a:t>
            </a:r>
          </a:p>
          <a:p>
            <a:r>
              <a:rPr lang="en-GB" sz="2000" dirty="0">
                <a:latin typeface="Twinkl Precursive" panose="02000000000000000000" pitchFamily="2" charset="0"/>
              </a:rPr>
              <a:t>lunch, please support us in working </a:t>
            </a:r>
          </a:p>
          <a:p>
            <a:r>
              <a:rPr lang="en-GB" sz="2000" dirty="0">
                <a:latin typeface="Twinkl Precursive" panose="02000000000000000000" pitchFamily="2" charset="0"/>
              </a:rPr>
              <a:t>towards our Healthy Schools </a:t>
            </a:r>
          </a:p>
          <a:p>
            <a:r>
              <a:rPr lang="en-GB" sz="2000" dirty="0">
                <a:latin typeface="Twinkl Precursive" panose="02000000000000000000" pitchFamily="2" charset="0"/>
              </a:rPr>
              <a:t>Award by providing a balanced lunch. </a:t>
            </a:r>
          </a:p>
        </p:txBody>
      </p:sp>
      <p:pic>
        <p:nvPicPr>
          <p:cNvPr id="2" name="Picture 1"/>
          <p:cNvPicPr>
            <a:picLocks noChangeAspect="1"/>
          </p:cNvPicPr>
          <p:nvPr/>
        </p:nvPicPr>
        <p:blipFill>
          <a:blip r:embed="rId3"/>
          <a:stretch>
            <a:fillRect/>
          </a:stretch>
        </p:blipFill>
        <p:spPr>
          <a:xfrm>
            <a:off x="7003709" y="4266232"/>
            <a:ext cx="1524000" cy="1581150"/>
          </a:xfrm>
          <a:prstGeom prst="rect">
            <a:avLst/>
          </a:prstGeom>
        </p:spPr>
      </p:pic>
    </p:spTree>
    <p:extLst>
      <p:ext uri="{BB962C8B-B14F-4D97-AF65-F5344CB8AC3E}">
        <p14:creationId xmlns:p14="http://schemas.microsoft.com/office/powerpoint/2010/main" val="262415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Toilet</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5016758"/>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latin typeface="Twinkl Precursive" panose="02000000000000000000" pitchFamily="2" charset="0"/>
              </a:rPr>
              <a:t>The toilets for Year 1, unlike in Reception are based outside of the classroom. </a:t>
            </a:r>
          </a:p>
          <a:p>
            <a:endParaRPr lang="en-GB" sz="2000" dirty="0">
              <a:latin typeface="Twinkl Precursive" panose="02000000000000000000" pitchFamily="2" charset="0"/>
            </a:endParaRPr>
          </a:p>
          <a:p>
            <a:r>
              <a:rPr lang="en-GB" sz="2000" dirty="0">
                <a:latin typeface="Twinkl Precursive" panose="02000000000000000000" pitchFamily="2" charset="0"/>
              </a:rPr>
              <a:t>Over the coming weeks and months we’ll be trying to train the children as much as possible to use them during playtimes and lunchtimes, although we know this isn’t easy!!</a:t>
            </a:r>
          </a:p>
          <a:p>
            <a:endParaRPr lang="en-GB" sz="2000" dirty="0">
              <a:latin typeface="Twinkl Precursive" panose="02000000000000000000" pitchFamily="2" charset="0"/>
            </a:endParaRPr>
          </a:p>
          <a:p>
            <a:endParaRPr lang="en-GB" sz="2000" dirty="0">
              <a:latin typeface="Twinkl Precursive" panose="02000000000000000000" pitchFamily="2" charset="0"/>
            </a:endParaRPr>
          </a:p>
          <a:p>
            <a:r>
              <a:rPr lang="en-GB" sz="2000" dirty="0">
                <a:latin typeface="Twinkl Precursive" panose="02000000000000000000" pitchFamily="2" charset="0"/>
              </a:rPr>
              <a:t>Please note we would never, </a:t>
            </a:r>
          </a:p>
          <a:p>
            <a:r>
              <a:rPr lang="en-GB" sz="2000" dirty="0">
                <a:latin typeface="Twinkl Precursive" panose="02000000000000000000" pitchFamily="2" charset="0"/>
              </a:rPr>
              <a:t>ever not allow a child to use </a:t>
            </a:r>
          </a:p>
          <a:p>
            <a:r>
              <a:rPr lang="en-GB" sz="2000" dirty="0">
                <a:latin typeface="Twinkl Precursive" panose="02000000000000000000" pitchFamily="2" charset="0"/>
              </a:rPr>
              <a:t>the toilet during lesson times, </a:t>
            </a:r>
          </a:p>
          <a:p>
            <a:r>
              <a:rPr lang="en-GB" sz="2000" dirty="0">
                <a:latin typeface="Twinkl Precursive" panose="02000000000000000000" pitchFamily="2" charset="0"/>
              </a:rPr>
              <a:t>we just try to reduce it as much </a:t>
            </a:r>
          </a:p>
          <a:p>
            <a:r>
              <a:rPr lang="en-GB" sz="2000" dirty="0">
                <a:latin typeface="Twinkl Precursive" panose="02000000000000000000" pitchFamily="2" charset="0"/>
              </a:rPr>
              <a:t>as possible.</a:t>
            </a:r>
          </a:p>
        </p:txBody>
      </p:sp>
      <p:pic>
        <p:nvPicPr>
          <p:cNvPr id="3" name="Picture 2"/>
          <p:cNvPicPr>
            <a:picLocks noChangeAspect="1"/>
          </p:cNvPicPr>
          <p:nvPr/>
        </p:nvPicPr>
        <p:blipFill>
          <a:blip r:embed="rId3"/>
          <a:stretch>
            <a:fillRect/>
          </a:stretch>
        </p:blipFill>
        <p:spPr>
          <a:xfrm>
            <a:off x="6361565" y="4071754"/>
            <a:ext cx="1762125" cy="1685925"/>
          </a:xfrm>
          <a:prstGeom prst="rect">
            <a:avLst/>
          </a:prstGeom>
        </p:spPr>
      </p:pic>
    </p:spTree>
    <p:extLst>
      <p:ext uri="{BB962C8B-B14F-4D97-AF65-F5344CB8AC3E}">
        <p14:creationId xmlns:p14="http://schemas.microsoft.com/office/powerpoint/2010/main" val="185373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Things to remember</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5324535"/>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latin typeface="Twinkl Precursive" panose="02000000000000000000" pitchFamily="2" charset="0"/>
              </a:rPr>
              <a:t>Label all items of clothing including P.E. kit.</a:t>
            </a:r>
          </a:p>
          <a:p>
            <a:endParaRPr lang="en-GB" sz="2000" dirty="0">
              <a:latin typeface="Twinkl Precursive" panose="02000000000000000000" pitchFamily="2" charset="0"/>
            </a:endParaRPr>
          </a:p>
          <a:p>
            <a:r>
              <a:rPr lang="en-GB" sz="2000" dirty="0">
                <a:latin typeface="Twinkl Precursive" panose="02000000000000000000" pitchFamily="2" charset="0"/>
              </a:rPr>
              <a:t>Ensure reading books are in school every day.</a:t>
            </a:r>
          </a:p>
          <a:p>
            <a:endParaRPr lang="en-GB" sz="2000" dirty="0">
              <a:latin typeface="Twinkl Precursive" panose="02000000000000000000" pitchFamily="2" charset="0"/>
            </a:endParaRPr>
          </a:p>
          <a:p>
            <a:r>
              <a:rPr lang="en-GB" sz="2000" dirty="0">
                <a:latin typeface="Twinkl Precursive" panose="02000000000000000000" pitchFamily="2" charset="0"/>
              </a:rPr>
              <a:t>Send a water bottled filled with fresh water </a:t>
            </a:r>
            <a:r>
              <a:rPr lang="en-GB" sz="2000" b="1" dirty="0">
                <a:latin typeface="Twinkl Precursive" panose="02000000000000000000" pitchFamily="2" charset="0"/>
              </a:rPr>
              <a:t>(not juice) </a:t>
            </a:r>
            <a:r>
              <a:rPr lang="en-GB" sz="2000" dirty="0">
                <a:latin typeface="Twinkl Precursive" panose="02000000000000000000" pitchFamily="2" charset="0"/>
              </a:rPr>
              <a:t>into school daily. Please clearly label water bottles with your child’s name. </a:t>
            </a:r>
          </a:p>
          <a:p>
            <a:endParaRPr lang="en-GB" sz="2000" dirty="0">
              <a:latin typeface="Twinkl Precursive" panose="02000000000000000000" pitchFamily="2" charset="0"/>
            </a:endParaRPr>
          </a:p>
          <a:p>
            <a:r>
              <a:rPr lang="en-GB" sz="2000" dirty="0">
                <a:latin typeface="Twinkl Precursive" panose="02000000000000000000" pitchFamily="2" charset="0"/>
              </a:rPr>
              <a:t>P.E. days – Tuesday and Friday.</a:t>
            </a:r>
          </a:p>
          <a:p>
            <a:endParaRPr lang="en-GB" sz="2000" dirty="0">
              <a:latin typeface="Twinkl Precursive" panose="02000000000000000000" pitchFamily="2" charset="0"/>
            </a:endParaRPr>
          </a:p>
          <a:p>
            <a:r>
              <a:rPr lang="en-GB" sz="2000" dirty="0">
                <a:latin typeface="Twinkl Precursive" panose="02000000000000000000" pitchFamily="2" charset="0"/>
              </a:rPr>
              <a:t>Spellings – Friday</a:t>
            </a:r>
          </a:p>
          <a:p>
            <a:endParaRPr lang="en-GB" sz="2000" dirty="0">
              <a:latin typeface="Twinkl Precursive" panose="02000000000000000000" pitchFamily="2" charset="0"/>
            </a:endParaRPr>
          </a:p>
          <a:p>
            <a:r>
              <a:rPr lang="en-GB" sz="2000" dirty="0">
                <a:latin typeface="Twinkl Precursive" panose="02000000000000000000" pitchFamily="2" charset="0"/>
              </a:rPr>
              <a:t>Class library </a:t>
            </a:r>
            <a:r>
              <a:rPr lang="en-GB" sz="2000">
                <a:latin typeface="Twinkl Precursive" panose="02000000000000000000" pitchFamily="2" charset="0"/>
              </a:rPr>
              <a:t>- Friday</a:t>
            </a:r>
            <a:endParaRPr lang="en-GB" sz="2000" dirty="0">
              <a:latin typeface="Twinkl Precursive" panose="02000000000000000000" pitchFamily="2" charset="0"/>
            </a:endParaRPr>
          </a:p>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pic>
        <p:nvPicPr>
          <p:cNvPr id="3" name="Picture 2"/>
          <p:cNvPicPr>
            <a:picLocks noChangeAspect="1"/>
          </p:cNvPicPr>
          <p:nvPr/>
        </p:nvPicPr>
        <p:blipFill>
          <a:blip r:embed="rId3"/>
          <a:stretch>
            <a:fillRect/>
          </a:stretch>
        </p:blipFill>
        <p:spPr>
          <a:xfrm>
            <a:off x="6234904" y="4008016"/>
            <a:ext cx="1791495" cy="2009970"/>
          </a:xfrm>
          <a:prstGeom prst="rect">
            <a:avLst/>
          </a:prstGeom>
        </p:spPr>
      </p:pic>
    </p:spTree>
    <p:extLst>
      <p:ext uri="{BB962C8B-B14F-4D97-AF65-F5344CB8AC3E}">
        <p14:creationId xmlns:p14="http://schemas.microsoft.com/office/powerpoint/2010/main" val="319296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Parent Communication</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707886"/>
          </a:xfrm>
          <a:prstGeom prst="rect">
            <a:avLst/>
          </a:prstGeom>
          <a:noFill/>
        </p:spPr>
        <p:txBody>
          <a:bodyPr wrap="square" rtlCol="0">
            <a:spAutoFit/>
          </a:bodyPr>
          <a:lstStyle/>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sp>
        <p:nvSpPr>
          <p:cNvPr id="9" name="TextBox 8"/>
          <p:cNvSpPr txBox="1"/>
          <p:nvPr/>
        </p:nvSpPr>
        <p:spPr>
          <a:xfrm>
            <a:off x="442866" y="1599677"/>
            <a:ext cx="8329931" cy="4524315"/>
          </a:xfrm>
          <a:prstGeom prst="rect">
            <a:avLst/>
          </a:prstGeom>
          <a:noFill/>
        </p:spPr>
        <p:txBody>
          <a:bodyPr wrap="square" rtlCol="0">
            <a:spAutoFit/>
          </a:bodyPr>
          <a:lstStyle/>
          <a:p>
            <a:r>
              <a:rPr lang="en-GB" b="1" dirty="0">
                <a:solidFill>
                  <a:srgbClr val="1C1C1C"/>
                </a:solidFill>
                <a:latin typeface="Twinkl Precursive" panose="02000000000000000000" pitchFamily="2" charset="0"/>
              </a:rPr>
              <a:t>School Spider App: </a:t>
            </a:r>
          </a:p>
          <a:p>
            <a:endParaRPr lang="en-GB" b="1" dirty="0">
              <a:solidFill>
                <a:srgbClr val="1C1C1C"/>
              </a:solidFill>
              <a:latin typeface="Twinkl Precursive" panose="02000000000000000000" pitchFamily="2" charset="0"/>
            </a:endParaRPr>
          </a:p>
          <a:p>
            <a:r>
              <a:rPr lang="en-GB" b="1" u="sng" dirty="0">
                <a:solidFill>
                  <a:srgbClr val="1C1C1C"/>
                </a:solidFill>
                <a:latin typeface="Twinkl Precursive" panose="02000000000000000000" pitchFamily="2" charset="0"/>
              </a:rPr>
              <a:t>All</a:t>
            </a:r>
            <a:r>
              <a:rPr lang="en-GB" dirty="0">
                <a:solidFill>
                  <a:srgbClr val="1C1C1C"/>
                </a:solidFill>
                <a:latin typeface="Twinkl Precursive" panose="02000000000000000000" pitchFamily="2" charset="0"/>
              </a:rPr>
              <a:t> communication from school is sent through the school spider app. All information will be received as a message on the app as well as via email.</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The app will also be used to book parents evening appointments, complete surveys and complete permissions slips.</a:t>
            </a:r>
          </a:p>
          <a:p>
            <a:endParaRPr lang="en-GB" dirty="0">
              <a:solidFill>
                <a:srgbClr val="1C1C1C"/>
              </a:solidFill>
              <a:latin typeface="Twinkl Cursive Looped" panose="02000000000000000000" pitchFamily="2" charset="0"/>
            </a:endParaRPr>
          </a:p>
          <a:p>
            <a:r>
              <a:rPr lang="en-GB" b="1" dirty="0">
                <a:solidFill>
                  <a:srgbClr val="1C1C1C"/>
                </a:solidFill>
                <a:latin typeface="Twinkl Precursive" panose="02000000000000000000" pitchFamily="2" charset="0"/>
              </a:rPr>
              <a:t>Newsletters- </a:t>
            </a:r>
            <a:r>
              <a:rPr lang="en-GB" dirty="0">
                <a:solidFill>
                  <a:srgbClr val="1C1C1C"/>
                </a:solidFill>
                <a:latin typeface="Twinkl Precursive" panose="02000000000000000000" pitchFamily="2" charset="0"/>
              </a:rPr>
              <a:t>you will receive monthly newsletters from Mrs Simmons/Mrs Stokes, along with half-termly individual class newsletters. These can all also be found on the school website.</a:t>
            </a:r>
          </a:p>
          <a:p>
            <a:endParaRPr lang="en-GB" dirty="0">
              <a:solidFill>
                <a:srgbClr val="002060"/>
              </a:solidFill>
              <a:latin typeface="Twinkl Cursive Looped" panose="02000000000000000000" pitchFamily="2" charset="0"/>
            </a:endParaRPr>
          </a:p>
          <a:p>
            <a:r>
              <a:rPr lang="en-GB" dirty="0">
                <a:solidFill>
                  <a:srgbClr val="002060"/>
                </a:solidFill>
                <a:latin typeface="Twinkl Cursive Looped" panose="02000000000000000000" pitchFamily="2" charset="0"/>
              </a:rPr>
              <a:t>    </a:t>
            </a:r>
            <a:endParaRPr lang="en-GB" dirty="0">
              <a:solidFill>
                <a:srgbClr val="002060"/>
              </a:solidFill>
            </a:endParaRPr>
          </a:p>
        </p:txBody>
      </p:sp>
      <p:pic>
        <p:nvPicPr>
          <p:cNvPr id="2" name="Picture 1"/>
          <p:cNvPicPr>
            <a:picLocks noChangeAspect="1"/>
          </p:cNvPicPr>
          <p:nvPr/>
        </p:nvPicPr>
        <p:blipFill>
          <a:blip r:embed="rId3"/>
          <a:stretch>
            <a:fillRect/>
          </a:stretch>
        </p:blipFill>
        <p:spPr>
          <a:xfrm>
            <a:off x="3389340" y="897861"/>
            <a:ext cx="1552576" cy="1293813"/>
          </a:xfrm>
          <a:prstGeom prst="rect">
            <a:avLst/>
          </a:prstGeom>
        </p:spPr>
      </p:pic>
    </p:spTree>
    <p:extLst>
      <p:ext uri="{BB962C8B-B14F-4D97-AF65-F5344CB8AC3E}">
        <p14:creationId xmlns:p14="http://schemas.microsoft.com/office/powerpoint/2010/main" val="80015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How can you help us?</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5940088"/>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latin typeface="Twinkl Precursive" panose="02000000000000000000" pitchFamily="2" charset="0"/>
              </a:rPr>
              <a:t>In Year 1 we do not ask for class funds like in Reception, however we’re always willing to accept donations of things you have at home that you may no longer use, such as:</a:t>
            </a:r>
          </a:p>
          <a:p>
            <a:endParaRPr lang="en-GB" sz="2000" dirty="0">
              <a:latin typeface="Twinkl Precursive" panose="02000000000000000000" pitchFamily="2" charset="0"/>
            </a:endParaRPr>
          </a:p>
          <a:p>
            <a:pPr marL="342900" indent="-342900">
              <a:buFont typeface="Arial" panose="020B0604020202020204" pitchFamily="34" charset="0"/>
              <a:buChar char="•"/>
            </a:pPr>
            <a:r>
              <a:rPr lang="en-GB" sz="2000" dirty="0">
                <a:latin typeface="Twinkl Precursive" panose="02000000000000000000" pitchFamily="2" charset="0"/>
              </a:rPr>
              <a:t>Books</a:t>
            </a:r>
          </a:p>
          <a:p>
            <a:pPr marL="342900" indent="-342900">
              <a:buFont typeface="Arial" panose="020B0604020202020204" pitchFamily="34" charset="0"/>
              <a:buChar char="•"/>
            </a:pPr>
            <a:r>
              <a:rPr lang="en-GB" sz="2000" dirty="0">
                <a:latin typeface="Twinkl Precursive" panose="02000000000000000000" pitchFamily="2" charset="0"/>
              </a:rPr>
              <a:t>Board games</a:t>
            </a:r>
          </a:p>
          <a:p>
            <a:pPr marL="342900" indent="-342900">
              <a:buFont typeface="Arial" panose="020B0604020202020204" pitchFamily="34" charset="0"/>
              <a:buChar char="•"/>
            </a:pPr>
            <a:r>
              <a:rPr lang="en-GB" sz="2000" dirty="0">
                <a:latin typeface="Twinkl Precursive" panose="02000000000000000000" pitchFamily="2" charset="0"/>
              </a:rPr>
              <a:t>Jigsaws</a:t>
            </a:r>
          </a:p>
          <a:p>
            <a:pPr marL="342900" indent="-342900">
              <a:buFont typeface="Arial" panose="020B0604020202020204" pitchFamily="34" charset="0"/>
              <a:buChar char="•"/>
            </a:pPr>
            <a:r>
              <a:rPr lang="en-GB" sz="2000" dirty="0">
                <a:latin typeface="Twinkl Precursive" panose="02000000000000000000" pitchFamily="2" charset="0"/>
              </a:rPr>
              <a:t>Card games (</a:t>
            </a:r>
            <a:r>
              <a:rPr lang="en-GB" sz="2000" dirty="0" err="1">
                <a:latin typeface="Twinkl Precursive" panose="02000000000000000000" pitchFamily="2" charset="0"/>
              </a:rPr>
              <a:t>Dobble</a:t>
            </a:r>
            <a:r>
              <a:rPr lang="en-GB" sz="2000" dirty="0">
                <a:latin typeface="Twinkl Precursive" panose="02000000000000000000" pitchFamily="2" charset="0"/>
              </a:rPr>
              <a:t>, Top Trumps)</a:t>
            </a:r>
          </a:p>
          <a:p>
            <a:pPr marL="342900" indent="-342900">
              <a:buFont typeface="Arial" panose="020B0604020202020204" pitchFamily="34" charset="0"/>
              <a:buChar char="•"/>
            </a:pPr>
            <a:r>
              <a:rPr lang="en-GB" sz="2000" dirty="0">
                <a:latin typeface="Twinkl Precursive" panose="02000000000000000000" pitchFamily="2" charset="0"/>
              </a:rPr>
              <a:t>Art and craft materials</a:t>
            </a:r>
          </a:p>
          <a:p>
            <a:pPr marL="342900" indent="-342900">
              <a:buFont typeface="Arial" panose="020B0604020202020204" pitchFamily="34" charset="0"/>
              <a:buChar char="•"/>
            </a:pPr>
            <a:r>
              <a:rPr lang="en-GB" sz="2000" dirty="0">
                <a:latin typeface="Twinkl Precursive" panose="02000000000000000000" pitchFamily="2" charset="0"/>
              </a:rPr>
              <a:t>Tissues</a:t>
            </a:r>
          </a:p>
          <a:p>
            <a:pPr marL="342900" indent="-342900">
              <a:buFont typeface="Arial" panose="020B0604020202020204" pitchFamily="34" charset="0"/>
              <a:buChar char="•"/>
            </a:pPr>
            <a:endParaRPr lang="en-GB" sz="2000" dirty="0">
              <a:latin typeface="Twinkl Precursive" panose="02000000000000000000" pitchFamily="2" charset="0"/>
            </a:endParaRPr>
          </a:p>
          <a:p>
            <a:r>
              <a:rPr lang="en-GB" sz="2000" dirty="0">
                <a:latin typeface="Twinkl Precursive" panose="02000000000000000000" pitchFamily="2" charset="0"/>
              </a:rPr>
              <a:t>We are also trying to improve our outdoor learning space and would be grateful of any items that may enhance our provision such as plants, wooden crates, tyres, bird feeders etc. </a:t>
            </a:r>
          </a:p>
          <a:p>
            <a:endParaRPr lang="en-GB" sz="2000" dirty="0">
              <a:latin typeface="Twinkl Precursive" panose="02000000000000000000" pitchFamily="2" charset="0"/>
            </a:endParaRPr>
          </a:p>
        </p:txBody>
      </p:sp>
    </p:spTree>
    <p:extLst>
      <p:ext uri="{BB962C8B-B14F-4D97-AF65-F5344CB8AC3E}">
        <p14:creationId xmlns:p14="http://schemas.microsoft.com/office/powerpoint/2010/main" val="317216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pPr algn="ctr"/>
            <a:br>
              <a:rPr lang="en-GB" sz="3600" u="sng" dirty="0">
                <a:latin typeface="Twinkl Precursive" panose="02000000000000000000" pitchFamily="2" charset="0"/>
              </a:rPr>
            </a:br>
            <a:r>
              <a:rPr lang="en-GB" sz="3600" u="sng" dirty="0">
                <a:latin typeface="Twinkl Precursive" panose="02000000000000000000" pitchFamily="2" charset="0"/>
              </a:rPr>
              <a:t>How can you help your child at home?</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5" name="TextBox 4"/>
          <p:cNvSpPr txBox="1"/>
          <p:nvPr/>
        </p:nvSpPr>
        <p:spPr>
          <a:xfrm>
            <a:off x="554264" y="1589572"/>
            <a:ext cx="8724537" cy="5078313"/>
          </a:xfrm>
          <a:prstGeom prst="rect">
            <a:avLst/>
          </a:prstGeom>
          <a:noFill/>
        </p:spPr>
        <p:txBody>
          <a:bodyPr wrap="square" rtlCol="0">
            <a:spAutoFit/>
          </a:bodyPr>
          <a:lstStyle/>
          <a:p>
            <a:r>
              <a:rPr lang="en-GB" dirty="0">
                <a:solidFill>
                  <a:srgbClr val="1C1C1C"/>
                </a:solidFill>
                <a:latin typeface="Twinkl Precursive" panose="02000000000000000000" pitchFamily="2" charset="0"/>
              </a:rPr>
              <a:t>Read at home every day.</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Help your child to learn any additional phonics or spellings that come home. </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Practise cursive letter formation and support your child in learning how to spell their first and last names correctly. </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Practise counting forwards and backwards to 20 ensuring they can record all numbers accurately. </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Practise number bonds to 10. </a:t>
            </a:r>
          </a:p>
          <a:p>
            <a:endParaRPr lang="en-GB" dirty="0">
              <a:solidFill>
                <a:srgbClr val="1C1C1C"/>
              </a:solidFill>
              <a:latin typeface="Twinkl Precursive" panose="02000000000000000000" pitchFamily="2" charset="0"/>
            </a:endParaRPr>
          </a:p>
          <a:p>
            <a:r>
              <a:rPr lang="en-GB" dirty="0">
                <a:solidFill>
                  <a:srgbClr val="1C1C1C"/>
                </a:solidFill>
                <a:latin typeface="Twinkl Precursive" panose="02000000000000000000" pitchFamily="2" charset="0"/>
              </a:rPr>
              <a:t>We will be developing our approach to home learning over the coming weeks, where we will be considering the use of current tools within school – purple mash, google classroom and the website platform. </a:t>
            </a:r>
          </a:p>
        </p:txBody>
      </p:sp>
    </p:spTree>
    <p:extLst>
      <p:ext uri="{BB962C8B-B14F-4D97-AF65-F5344CB8AC3E}">
        <p14:creationId xmlns:p14="http://schemas.microsoft.com/office/powerpoint/2010/main" val="42558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262FEBD4-B150-478F-92B8-6F26A854CDB1}"/>
              </a:ext>
            </a:extLst>
          </p:cNvPr>
          <p:cNvSpPr/>
          <p:nvPr/>
        </p:nvSpPr>
        <p:spPr>
          <a:xfrm>
            <a:off x="8171067" y="601523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DD963DD0-30D0-4571-B953-C0DE2DA43853}"/>
              </a:ext>
            </a:extLst>
          </p:cNvPr>
          <p:cNvSpPr/>
          <p:nvPr/>
        </p:nvSpPr>
        <p:spPr>
          <a:xfrm>
            <a:off x="153594" y="601523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86227" y="478895"/>
            <a:ext cx="8220075" cy="994306"/>
          </a:xfrm>
        </p:spPr>
        <p:txBody>
          <a:bodyPr/>
          <a:lstStyle/>
          <a:p>
            <a:r>
              <a:rPr lang="en-GB" sz="3600" u="sng" dirty="0">
                <a:latin typeface="Twinkl Precursive" panose="02000000000000000000" pitchFamily="2" charset="0"/>
              </a:rPr>
              <a:t>The Year 1 Team</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4" y="1770743"/>
            <a:ext cx="7662636" cy="4247317"/>
          </a:xfrm>
          <a:prstGeom prst="rect">
            <a:avLst/>
          </a:prstGeom>
          <a:noFill/>
        </p:spPr>
        <p:txBody>
          <a:bodyPr wrap="square" rtlCol="0">
            <a:spAutoFit/>
          </a:bodyPr>
          <a:lstStyle/>
          <a:p>
            <a:r>
              <a:rPr lang="en-GB" sz="3000" dirty="0">
                <a:latin typeface="Twinkl Precursive" panose="02000000000000000000" pitchFamily="2" charset="0"/>
              </a:rPr>
              <a:t>Mrs Sharrock – class teacher</a:t>
            </a:r>
          </a:p>
          <a:p>
            <a:endParaRPr lang="en-GB" sz="3000" dirty="0">
              <a:latin typeface="Twinkl Precursive" panose="02000000000000000000" pitchFamily="2" charset="0"/>
            </a:endParaRPr>
          </a:p>
          <a:p>
            <a:r>
              <a:rPr lang="en-GB" sz="3000" dirty="0">
                <a:latin typeface="Twinkl Precursive" panose="02000000000000000000" pitchFamily="2" charset="0"/>
              </a:rPr>
              <a:t>Mrs Smethurst – HLTA</a:t>
            </a:r>
          </a:p>
          <a:p>
            <a:endParaRPr lang="en-GB" sz="3000" dirty="0">
              <a:latin typeface="Twinkl Precursive" panose="02000000000000000000" pitchFamily="2" charset="0"/>
            </a:endParaRPr>
          </a:p>
          <a:p>
            <a:r>
              <a:rPr lang="en-GB" sz="3000" dirty="0">
                <a:latin typeface="Twinkl Precursive" panose="02000000000000000000" pitchFamily="2" charset="0"/>
              </a:rPr>
              <a:t>Mrs Gibson – TA</a:t>
            </a:r>
          </a:p>
          <a:p>
            <a:endParaRPr lang="en-GB" sz="3000" dirty="0">
              <a:latin typeface="Twinkl Precursive" panose="02000000000000000000" pitchFamily="2" charset="0"/>
            </a:endParaRPr>
          </a:p>
          <a:p>
            <a:r>
              <a:rPr lang="en-GB" sz="3000" dirty="0">
                <a:latin typeface="Twinkl Precursive" panose="02000000000000000000" pitchFamily="2" charset="0"/>
              </a:rPr>
              <a:t>Miss Jervis - TA</a:t>
            </a: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Routine of the day</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6678751"/>
          </a:xfrm>
          <a:prstGeom prst="rect">
            <a:avLst/>
          </a:prstGeom>
          <a:noFill/>
        </p:spPr>
        <p:txBody>
          <a:bodyPr wrap="square" rtlCol="0">
            <a:spAutoFit/>
          </a:bodyPr>
          <a:lstStyle/>
          <a:p>
            <a:r>
              <a:rPr lang="en-GB" sz="2600" dirty="0">
                <a:latin typeface="Twinkl Precursive" panose="02000000000000000000" pitchFamily="2" charset="0"/>
              </a:rPr>
              <a:t>8.40am – doors open</a:t>
            </a:r>
          </a:p>
          <a:p>
            <a:r>
              <a:rPr lang="en-GB" sz="2600" dirty="0">
                <a:latin typeface="Twinkl Precursive" panose="02000000000000000000" pitchFamily="2" charset="0"/>
              </a:rPr>
              <a:t>8.50am – registration</a:t>
            </a:r>
          </a:p>
          <a:p>
            <a:r>
              <a:rPr lang="en-GB" sz="2600" dirty="0">
                <a:latin typeface="Twinkl Precursive" panose="02000000000000000000" pitchFamily="2" charset="0"/>
              </a:rPr>
              <a:t>9.00am – Phonics</a:t>
            </a:r>
          </a:p>
          <a:p>
            <a:r>
              <a:rPr lang="en-GB" sz="2600" dirty="0">
                <a:latin typeface="Twinkl Precursive" panose="02000000000000000000" pitchFamily="2" charset="0"/>
              </a:rPr>
              <a:t>9.30am – maths</a:t>
            </a:r>
          </a:p>
          <a:p>
            <a:r>
              <a:rPr lang="en-GB" sz="2600" dirty="0">
                <a:latin typeface="Twinkl Precursive" panose="02000000000000000000" pitchFamily="2" charset="0"/>
              </a:rPr>
              <a:t>10.30am – playtime (milk and fruit)</a:t>
            </a:r>
          </a:p>
          <a:p>
            <a:r>
              <a:rPr lang="en-GB" sz="2600" dirty="0">
                <a:latin typeface="Twinkl Precursive" panose="02000000000000000000" pitchFamily="2" charset="0"/>
              </a:rPr>
              <a:t>10.45am – English</a:t>
            </a:r>
          </a:p>
          <a:p>
            <a:r>
              <a:rPr lang="en-GB" sz="2600" dirty="0">
                <a:latin typeface="Twinkl Precursive" panose="02000000000000000000" pitchFamily="2" charset="0"/>
              </a:rPr>
              <a:t>12.00pm – lunchtime</a:t>
            </a:r>
          </a:p>
          <a:p>
            <a:r>
              <a:rPr lang="en-GB" sz="2600" dirty="0">
                <a:latin typeface="Twinkl Precursive" panose="02000000000000000000" pitchFamily="2" charset="0"/>
              </a:rPr>
              <a:t>1.00pm – afternoon registration</a:t>
            </a:r>
          </a:p>
          <a:p>
            <a:r>
              <a:rPr lang="en-GB" sz="2600" dirty="0">
                <a:latin typeface="Twinkl Precursive" panose="02000000000000000000" pitchFamily="2" charset="0"/>
              </a:rPr>
              <a:t>                Guided Reading</a:t>
            </a:r>
          </a:p>
          <a:p>
            <a:r>
              <a:rPr lang="en-GB" sz="2600" dirty="0">
                <a:latin typeface="Twinkl Precursive" panose="02000000000000000000" pitchFamily="2" charset="0"/>
              </a:rPr>
              <a:t>1.30pm – afternoon session</a:t>
            </a:r>
          </a:p>
          <a:p>
            <a:r>
              <a:rPr lang="en-GB" sz="2600" dirty="0">
                <a:latin typeface="Twinkl Precursive" panose="02000000000000000000" pitchFamily="2" charset="0"/>
              </a:rPr>
              <a:t>                History/Science/Art/Music </a:t>
            </a:r>
            <a:r>
              <a:rPr lang="en-GB" sz="2600" dirty="0" err="1">
                <a:latin typeface="Twinkl Precursive" panose="02000000000000000000" pitchFamily="2" charset="0"/>
              </a:rPr>
              <a:t>etc</a:t>
            </a:r>
            <a:endParaRPr lang="en-GB" sz="2600" dirty="0">
              <a:latin typeface="Twinkl Precursive" panose="02000000000000000000" pitchFamily="2" charset="0"/>
            </a:endParaRPr>
          </a:p>
          <a:p>
            <a:r>
              <a:rPr lang="en-GB" sz="2600" dirty="0">
                <a:latin typeface="Twinkl Precursive" panose="02000000000000000000" pitchFamily="2" charset="0"/>
              </a:rPr>
              <a:t>2.45pm – Assembly</a:t>
            </a:r>
          </a:p>
          <a:p>
            <a:r>
              <a:rPr lang="en-GB" sz="2600" dirty="0">
                <a:latin typeface="Twinkl Precursive" panose="02000000000000000000" pitchFamily="2" charset="0"/>
              </a:rPr>
              <a:t>3.15pm – </a:t>
            </a:r>
            <a:r>
              <a:rPr lang="en-GB" sz="2600" dirty="0" err="1">
                <a:latin typeface="Twinkl Precursive" panose="02000000000000000000" pitchFamily="2" charset="0"/>
              </a:rPr>
              <a:t>Hometime</a:t>
            </a:r>
            <a:r>
              <a:rPr lang="en-GB" sz="2600" dirty="0">
                <a:latin typeface="Twinkl Precursive" panose="02000000000000000000" pitchFamily="2" charset="0"/>
              </a:rPr>
              <a:t>!</a:t>
            </a:r>
          </a:p>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Tree>
    <p:extLst>
      <p:ext uri="{BB962C8B-B14F-4D97-AF65-F5344CB8AC3E}">
        <p14:creationId xmlns:p14="http://schemas.microsoft.com/office/powerpoint/2010/main" val="257646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Weekly Timetable</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3" name="Picture 2">
            <a:extLst>
              <a:ext uri="{FF2B5EF4-FFF2-40B4-BE49-F238E27FC236}">
                <a16:creationId xmlns:a16="http://schemas.microsoft.com/office/drawing/2014/main" id="{864043BA-25AC-4708-88CA-CE702F3622E9}"/>
              </a:ext>
            </a:extLst>
          </p:cNvPr>
          <p:cNvPicPr>
            <a:picLocks noChangeAspect="1"/>
          </p:cNvPicPr>
          <p:nvPr/>
        </p:nvPicPr>
        <p:blipFill>
          <a:blip r:embed="rId3"/>
          <a:stretch>
            <a:fillRect/>
          </a:stretch>
        </p:blipFill>
        <p:spPr>
          <a:xfrm>
            <a:off x="782759" y="1134786"/>
            <a:ext cx="7609336" cy="4607108"/>
          </a:xfrm>
          <a:prstGeom prst="rect">
            <a:avLst/>
          </a:prstGeom>
        </p:spPr>
      </p:pic>
    </p:spTree>
    <p:extLst>
      <p:ext uri="{BB962C8B-B14F-4D97-AF65-F5344CB8AC3E}">
        <p14:creationId xmlns:p14="http://schemas.microsoft.com/office/powerpoint/2010/main" val="241870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Curriculum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4"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5" name="Picture 4">
            <a:extLst>
              <a:ext uri="{FF2B5EF4-FFF2-40B4-BE49-F238E27FC236}">
                <a16:creationId xmlns:a16="http://schemas.microsoft.com/office/drawing/2014/main" id="{43231EF2-422F-4923-9739-4BED0ED2BA4E}"/>
              </a:ext>
            </a:extLst>
          </p:cNvPr>
          <p:cNvPicPr>
            <a:picLocks noChangeAspect="1"/>
          </p:cNvPicPr>
          <p:nvPr/>
        </p:nvPicPr>
        <p:blipFill>
          <a:blip r:embed="rId3"/>
          <a:stretch>
            <a:fillRect/>
          </a:stretch>
        </p:blipFill>
        <p:spPr>
          <a:xfrm>
            <a:off x="636946" y="850908"/>
            <a:ext cx="7840169" cy="5478099"/>
          </a:xfrm>
          <a:prstGeom prst="rect">
            <a:avLst/>
          </a:prstGeom>
        </p:spPr>
      </p:pic>
    </p:spTree>
    <p:extLst>
      <p:ext uri="{BB962C8B-B14F-4D97-AF65-F5344CB8AC3E}">
        <p14:creationId xmlns:p14="http://schemas.microsoft.com/office/powerpoint/2010/main" val="137962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Curriculum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4"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3" name="Picture 2">
            <a:extLst>
              <a:ext uri="{FF2B5EF4-FFF2-40B4-BE49-F238E27FC236}">
                <a16:creationId xmlns:a16="http://schemas.microsoft.com/office/drawing/2014/main" id="{171701F0-8ECB-404A-BAC5-90FBF72B6739}"/>
              </a:ext>
            </a:extLst>
          </p:cNvPr>
          <p:cNvPicPr>
            <a:picLocks noChangeAspect="1"/>
          </p:cNvPicPr>
          <p:nvPr/>
        </p:nvPicPr>
        <p:blipFill>
          <a:blip r:embed="rId3"/>
          <a:stretch>
            <a:fillRect/>
          </a:stretch>
        </p:blipFill>
        <p:spPr>
          <a:xfrm>
            <a:off x="642389" y="1203916"/>
            <a:ext cx="7859222" cy="3248478"/>
          </a:xfrm>
          <a:prstGeom prst="rect">
            <a:avLst/>
          </a:prstGeom>
        </p:spPr>
      </p:pic>
    </p:spTree>
    <p:extLst>
      <p:ext uri="{BB962C8B-B14F-4D97-AF65-F5344CB8AC3E}">
        <p14:creationId xmlns:p14="http://schemas.microsoft.com/office/powerpoint/2010/main" val="52609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Phonics and Reading</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5940088"/>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latin typeface="Twinkl Precursive" panose="02000000000000000000" pitchFamily="2" charset="0"/>
              </a:rPr>
              <a:t>Phonics sessions take place </a:t>
            </a:r>
          </a:p>
          <a:p>
            <a:r>
              <a:rPr lang="en-GB" sz="2000" dirty="0">
                <a:latin typeface="Twinkl Precursive" panose="02000000000000000000" pitchFamily="2" charset="0"/>
              </a:rPr>
              <a:t>daily from 9am in streamed </a:t>
            </a:r>
          </a:p>
          <a:p>
            <a:r>
              <a:rPr lang="en-GB" sz="2000" dirty="0">
                <a:latin typeface="Twinkl Precursive" panose="02000000000000000000" pitchFamily="2" charset="0"/>
              </a:rPr>
              <a:t>groups.</a:t>
            </a:r>
          </a:p>
          <a:p>
            <a:endParaRPr lang="en-GB" sz="2000" dirty="0">
              <a:latin typeface="Twinkl Precursive" panose="02000000000000000000" pitchFamily="2" charset="0"/>
            </a:endParaRPr>
          </a:p>
          <a:p>
            <a:r>
              <a:rPr lang="en-GB" sz="2000" dirty="0">
                <a:latin typeface="Twinkl Precursive" panose="02000000000000000000" pitchFamily="2" charset="0"/>
              </a:rPr>
              <a:t>Weekly spellings and your child’s reading books will link directly to their learning in Phonics.</a:t>
            </a:r>
          </a:p>
          <a:p>
            <a:endParaRPr lang="en-GB" sz="2000" dirty="0">
              <a:latin typeface="Twinkl Precursive" panose="02000000000000000000" pitchFamily="2" charset="0"/>
            </a:endParaRPr>
          </a:p>
          <a:p>
            <a:r>
              <a:rPr lang="en-GB" sz="2000" dirty="0">
                <a:latin typeface="Twinkl Precursive" panose="02000000000000000000" pitchFamily="2" charset="0"/>
              </a:rPr>
              <a:t>All children will have a tricky word bookmark in their reading books of words they need to learn how to read and spell.</a:t>
            </a:r>
          </a:p>
          <a:p>
            <a:endParaRPr lang="en-GB" sz="2000" dirty="0">
              <a:latin typeface="Twinkl Precursive" panose="02000000000000000000" pitchFamily="2" charset="0"/>
            </a:endParaRPr>
          </a:p>
          <a:p>
            <a:r>
              <a:rPr lang="en-GB" sz="2000" dirty="0">
                <a:latin typeface="Twinkl Precursive" panose="02000000000000000000" pitchFamily="2" charset="0"/>
              </a:rPr>
              <a:t>On occasions we may send home </a:t>
            </a:r>
          </a:p>
          <a:p>
            <a:r>
              <a:rPr lang="en-GB" sz="2000" dirty="0">
                <a:latin typeface="Twinkl Precursive" panose="02000000000000000000" pitchFamily="2" charset="0"/>
              </a:rPr>
              <a:t>additional phonics sounds to </a:t>
            </a:r>
          </a:p>
          <a:p>
            <a:r>
              <a:rPr lang="en-GB" sz="2000" dirty="0">
                <a:latin typeface="Twinkl Precursive" panose="02000000000000000000" pitchFamily="2" charset="0"/>
              </a:rPr>
              <a:t>practise.</a:t>
            </a:r>
          </a:p>
          <a:p>
            <a:endParaRPr lang="en-GB" sz="2000" dirty="0">
              <a:latin typeface="Twinkl Precursive" panose="02000000000000000000" pitchFamily="2" charset="0"/>
            </a:endParaRPr>
          </a:p>
          <a:p>
            <a:r>
              <a:rPr lang="en-GB" sz="2000" b="1" dirty="0">
                <a:latin typeface="Twinkl Precursive" panose="02000000000000000000" pitchFamily="2" charset="0"/>
              </a:rPr>
              <a:t>Please note, your child will take a statutory Phonics Screening Assessment in June 2025</a:t>
            </a:r>
          </a:p>
        </p:txBody>
      </p:sp>
      <p:pic>
        <p:nvPicPr>
          <p:cNvPr id="5" name="Picture 4"/>
          <p:cNvPicPr>
            <a:picLocks noChangeAspect="1"/>
          </p:cNvPicPr>
          <p:nvPr/>
        </p:nvPicPr>
        <p:blipFill>
          <a:blip r:embed="rId3"/>
          <a:stretch>
            <a:fillRect/>
          </a:stretch>
        </p:blipFill>
        <p:spPr>
          <a:xfrm>
            <a:off x="5717834" y="861855"/>
            <a:ext cx="2809875" cy="1638300"/>
          </a:xfrm>
          <a:prstGeom prst="rect">
            <a:avLst/>
          </a:prstGeom>
        </p:spPr>
      </p:pic>
    </p:spTree>
    <p:extLst>
      <p:ext uri="{BB962C8B-B14F-4D97-AF65-F5344CB8AC3E}">
        <p14:creationId xmlns:p14="http://schemas.microsoft.com/office/powerpoint/2010/main" val="202151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latin typeface="Twinkl Precursive" panose="02000000000000000000" pitchFamily="2" charset="0"/>
              </a:rPr>
              <a:t>Phonics and Reading</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6247864"/>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latin typeface="Twinkl Precursive" panose="02000000000000000000" pitchFamily="2" charset="0"/>
              </a:rPr>
              <a:t>Phonics and reading are central to our learning in Year 1. </a:t>
            </a:r>
          </a:p>
          <a:p>
            <a:endParaRPr lang="en-GB" sz="2000" dirty="0">
              <a:latin typeface="Twinkl Precursive" panose="02000000000000000000" pitchFamily="2" charset="0"/>
            </a:endParaRPr>
          </a:p>
          <a:p>
            <a:r>
              <a:rPr lang="en-GB" sz="2000" dirty="0">
                <a:latin typeface="Twinkl Precursive" panose="02000000000000000000" pitchFamily="2" charset="0"/>
              </a:rPr>
              <a:t>Please support your child in reading at home 4 times each week.</a:t>
            </a:r>
          </a:p>
          <a:p>
            <a:endParaRPr lang="en-GB" sz="2000" dirty="0">
              <a:latin typeface="Twinkl Precursive" panose="02000000000000000000" pitchFamily="2" charset="0"/>
            </a:endParaRPr>
          </a:p>
          <a:p>
            <a:r>
              <a:rPr lang="en-GB" sz="2000" dirty="0">
                <a:latin typeface="Twinkl Precursive" panose="02000000000000000000" pitchFamily="2" charset="0"/>
              </a:rPr>
              <a:t>Encourage your child to read widely and for pleasure. </a:t>
            </a:r>
          </a:p>
          <a:p>
            <a:endParaRPr lang="en-GB" sz="2000" dirty="0">
              <a:latin typeface="Twinkl Precursive" panose="02000000000000000000" pitchFamily="2" charset="0"/>
            </a:endParaRPr>
          </a:p>
          <a:p>
            <a:pPr algn="ctr"/>
            <a:r>
              <a:rPr lang="en-GB" sz="2000" b="1" u="sng" dirty="0">
                <a:latin typeface="Twinkl Precursive" panose="02000000000000000000" pitchFamily="2" charset="0"/>
              </a:rPr>
              <a:t>* Top Tips*</a:t>
            </a:r>
          </a:p>
          <a:p>
            <a:r>
              <a:rPr lang="en-GB" sz="2000" dirty="0">
                <a:latin typeface="Twinkl Precursive" panose="02000000000000000000" pitchFamily="2" charset="0"/>
              </a:rPr>
              <a:t>Read anything and everything!</a:t>
            </a:r>
          </a:p>
          <a:p>
            <a:r>
              <a:rPr lang="en-GB" sz="2000" dirty="0">
                <a:latin typeface="Twinkl Precursive" panose="02000000000000000000" pitchFamily="2" charset="0"/>
              </a:rPr>
              <a:t>Read out loud to them.  </a:t>
            </a:r>
          </a:p>
          <a:p>
            <a:r>
              <a:rPr lang="en-GB" sz="2000" dirty="0">
                <a:latin typeface="Twinkl Precursive" panose="02000000000000000000" pitchFamily="2" charset="0"/>
              </a:rPr>
              <a:t>Let them read out loud to you.       </a:t>
            </a:r>
          </a:p>
          <a:p>
            <a:r>
              <a:rPr lang="en-GB" sz="2000" dirty="0">
                <a:latin typeface="Twinkl Precursive" panose="02000000000000000000" pitchFamily="2" charset="0"/>
              </a:rPr>
              <a:t>Read a range of books from different authors and genres.</a:t>
            </a:r>
          </a:p>
          <a:p>
            <a:r>
              <a:rPr lang="en-GB" sz="2000" dirty="0">
                <a:latin typeface="Twinkl Precursive" panose="02000000000000000000" pitchFamily="2" charset="0"/>
              </a:rPr>
              <a:t>Let them see you read. </a:t>
            </a:r>
          </a:p>
          <a:p>
            <a:r>
              <a:rPr lang="en-GB" sz="2000" dirty="0">
                <a:latin typeface="Twinkl Precursive" panose="02000000000000000000" pitchFamily="2" charset="0"/>
              </a:rPr>
              <a:t>Help them to foster a love for reading.</a:t>
            </a:r>
          </a:p>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pic>
        <p:nvPicPr>
          <p:cNvPr id="2" name="Picture 1"/>
          <p:cNvPicPr>
            <a:picLocks noChangeAspect="1"/>
          </p:cNvPicPr>
          <p:nvPr/>
        </p:nvPicPr>
        <p:blipFill>
          <a:blip r:embed="rId3"/>
          <a:stretch>
            <a:fillRect/>
          </a:stretch>
        </p:blipFill>
        <p:spPr>
          <a:xfrm>
            <a:off x="6423932" y="3535056"/>
            <a:ext cx="1399268" cy="1534285"/>
          </a:xfrm>
          <a:prstGeom prst="rect">
            <a:avLst/>
          </a:prstGeom>
        </p:spPr>
      </p:pic>
    </p:spTree>
    <p:extLst>
      <p:ext uri="{BB962C8B-B14F-4D97-AF65-F5344CB8AC3E}">
        <p14:creationId xmlns:p14="http://schemas.microsoft.com/office/powerpoint/2010/main" val="287472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latin typeface="Twinkl Precursive" panose="02000000000000000000" pitchFamily="2" charset="0"/>
              </a:rPr>
              <a:t>Behaviour Expectations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5" name="TextBox 4"/>
          <p:cNvSpPr txBox="1"/>
          <p:nvPr/>
        </p:nvSpPr>
        <p:spPr>
          <a:xfrm>
            <a:off x="161945" y="832734"/>
            <a:ext cx="9335193" cy="646331"/>
          </a:xfrm>
          <a:prstGeom prst="rect">
            <a:avLst/>
          </a:prstGeom>
          <a:noFill/>
        </p:spPr>
        <p:txBody>
          <a:bodyPr wrap="square" rtlCol="0">
            <a:spAutoFit/>
          </a:bodyPr>
          <a:lstStyle/>
          <a:p>
            <a:r>
              <a:rPr lang="en-GB" dirty="0">
                <a:solidFill>
                  <a:srgbClr val="002060"/>
                </a:solidFill>
                <a:latin typeface="Twinkl Cursive Looped" panose="02000000000000000000" pitchFamily="2" charset="0"/>
              </a:rPr>
              <a:t>Share your general expectations and the rules you have established with the children. </a:t>
            </a:r>
          </a:p>
          <a:p>
            <a:endParaRPr lang="en-GB" dirty="0">
              <a:solidFill>
                <a:srgbClr val="002060"/>
              </a:solidFill>
            </a:endParaRPr>
          </a:p>
        </p:txBody>
      </p:sp>
      <p:sp>
        <p:nvSpPr>
          <p:cNvPr id="6" name="TextBox 5"/>
          <p:cNvSpPr txBox="1"/>
          <p:nvPr/>
        </p:nvSpPr>
        <p:spPr>
          <a:xfrm>
            <a:off x="525744" y="1455005"/>
            <a:ext cx="2685010" cy="646331"/>
          </a:xfrm>
          <a:prstGeom prst="rect">
            <a:avLst/>
          </a:prstGeom>
          <a:noFill/>
        </p:spPr>
        <p:txBody>
          <a:bodyPr wrap="square" rtlCol="0">
            <a:spAutoFit/>
          </a:bodyPr>
          <a:lstStyle/>
          <a:p>
            <a:r>
              <a:rPr lang="en-GB" b="1" dirty="0">
                <a:solidFill>
                  <a:srgbClr val="002060"/>
                </a:solidFill>
                <a:latin typeface="Twinkl Cursive Looped" panose="02000000000000000000" pitchFamily="2" charset="0"/>
              </a:rPr>
              <a:t>Whole School Approach</a:t>
            </a:r>
          </a:p>
          <a:p>
            <a:endParaRPr lang="en-GB" dirty="0">
              <a:solidFill>
                <a:srgbClr val="002060"/>
              </a:solidFill>
            </a:endParaRPr>
          </a:p>
        </p:txBody>
      </p:sp>
      <p:sp>
        <p:nvSpPr>
          <p:cNvPr id="8" name="TextBox 7"/>
          <p:cNvSpPr txBox="1"/>
          <p:nvPr/>
        </p:nvSpPr>
        <p:spPr>
          <a:xfrm>
            <a:off x="3098293" y="1463318"/>
            <a:ext cx="5697862" cy="5078313"/>
          </a:xfrm>
          <a:prstGeom prst="rect">
            <a:avLst/>
          </a:prstGeom>
          <a:noFill/>
        </p:spPr>
        <p:txBody>
          <a:bodyPr wrap="square" rtlCol="0">
            <a:spAutoFit/>
          </a:bodyPr>
          <a:lstStyle/>
          <a:p>
            <a:pPr algn="just"/>
            <a:r>
              <a:rPr lang="en-GB" dirty="0">
                <a:solidFill>
                  <a:srgbClr val="002060"/>
                </a:solidFill>
                <a:latin typeface="Twinkl Cursive Looped" panose="02000000000000000000" pitchFamily="2" charset="0"/>
              </a:rPr>
              <a:t>All children will begin each session on the sun. A discreet approach will be taken if children are disrupting learning/not following behaviour expectations. They will be given a warning and a chance to modify their behaviour. If unwanted behaviour continues children will be ‘moved down’ to the part sun &amp; cloud, and be given the opportunity to think and modify. If this is evident, they will be moved back to the sunshine.  Following further disruption however, they will be moved to the grey cloud. This is the final opportunity to make the necessary changes. If behaviour continues however, children will receive a ‘time out’ from their break time. </a:t>
            </a:r>
          </a:p>
          <a:p>
            <a:pPr algn="just"/>
            <a:endParaRPr lang="en-GB" dirty="0">
              <a:solidFill>
                <a:srgbClr val="002060"/>
              </a:solidFill>
              <a:latin typeface="Twinkl Cursive Looped" panose="02000000000000000000" pitchFamily="2" charset="0"/>
            </a:endParaRPr>
          </a:p>
          <a:p>
            <a:pPr algn="just"/>
            <a:r>
              <a:rPr lang="en-GB" dirty="0">
                <a:solidFill>
                  <a:srgbClr val="002060"/>
                </a:solidFill>
                <a:latin typeface="Twinkl Cursive Looped" panose="02000000000000000000" pitchFamily="2" charset="0"/>
              </a:rPr>
              <a:t>Children who display exemplary behaviour will be moved to the rainbow. Any children on the rainbow at the end of each day will receive house points. </a:t>
            </a:r>
          </a:p>
          <a:p>
            <a:endParaRPr lang="en-GB" dirty="0">
              <a:solidFill>
                <a:srgbClr val="002060"/>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5017" t="414" r="5631" b="1758"/>
          <a:stretch/>
        </p:blipFill>
        <p:spPr>
          <a:xfrm>
            <a:off x="407325" y="1953134"/>
            <a:ext cx="1978429" cy="4148050"/>
          </a:xfrm>
          <a:prstGeom prst="rect">
            <a:avLst/>
          </a:prstGeom>
        </p:spPr>
      </p:pic>
    </p:spTree>
    <p:extLst>
      <p:ext uri="{BB962C8B-B14F-4D97-AF65-F5344CB8AC3E}">
        <p14:creationId xmlns:p14="http://schemas.microsoft.com/office/powerpoint/2010/main" val="396097016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324</TotalTime>
  <Words>1208</Words>
  <Application>Microsoft Office PowerPoint</Application>
  <PresentationFormat>On-screen Show (4:3)</PresentationFormat>
  <Paragraphs>174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Twinkl</vt:lpstr>
      <vt:lpstr>Calibri</vt:lpstr>
      <vt:lpstr>Twinkl Precursive</vt:lpstr>
      <vt:lpstr>Twinkl Cursive Looped</vt:lpstr>
      <vt:lpstr>Arial</vt:lpstr>
      <vt:lpstr>Office Theme</vt:lpstr>
      <vt:lpstr>PowerPoint Presentation</vt:lpstr>
      <vt:lpstr>The Year 1 Team</vt:lpstr>
      <vt:lpstr>Routine of the day</vt:lpstr>
      <vt:lpstr>Weekly Timetable</vt:lpstr>
      <vt:lpstr>Curriculum </vt:lpstr>
      <vt:lpstr>Curriculum </vt:lpstr>
      <vt:lpstr>Phonics and Reading</vt:lpstr>
      <vt:lpstr>Phonics and Reading</vt:lpstr>
      <vt:lpstr>Behaviour Expectations </vt:lpstr>
      <vt:lpstr>Whole School Rewards</vt:lpstr>
      <vt:lpstr>Fruit, Toast and Milk</vt:lpstr>
      <vt:lpstr>Lunchtimes and Playtimes</vt:lpstr>
      <vt:lpstr>Lunchtime</vt:lpstr>
      <vt:lpstr>Toilet</vt:lpstr>
      <vt:lpstr>Things to remember</vt:lpstr>
      <vt:lpstr>Parent Communication</vt:lpstr>
      <vt:lpstr>How can you help us?</vt:lpstr>
      <vt:lpstr> How can you help your child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Beasley</dc:creator>
  <cp:lastModifiedBy>Sharrock, Laura</cp:lastModifiedBy>
  <cp:revision>28</cp:revision>
  <dcterms:created xsi:type="dcterms:W3CDTF">2020-11-03T14:51:32Z</dcterms:created>
  <dcterms:modified xsi:type="dcterms:W3CDTF">2025-09-07T15:39:27Z</dcterms:modified>
</cp:coreProperties>
</file>