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2" r:id="rId3"/>
    <p:sldId id="257" r:id="rId4"/>
    <p:sldId id="258" r:id="rId5"/>
    <p:sldId id="259" r:id="rId6"/>
    <p:sldId id="260" r:id="rId7"/>
    <p:sldId id="261" r:id="rId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102" d="100"/>
          <a:sy n="102" d="100"/>
        </p:scale>
        <p:origin x="3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087E486-50CB-4A2A-9CD7-9CDD6CF1DE9D}" type="datetimeFigureOut">
              <a:rPr lang="en-GB" smtClean="0"/>
              <a:t>03/04/2025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81EC1C1-8920-4595-88DF-F899CDB294FF}" type="slidenum">
              <a:rPr lang="en-GB" smtClean="0"/>
              <a:t>‹#›</a:t>
            </a:fld>
            <a:endParaRPr lang="en-GB"/>
          </a:p>
        </p:txBody>
      </p:sp>
    </p:spTree>
    <p:extLst>
      <p:ext uri="{BB962C8B-B14F-4D97-AF65-F5344CB8AC3E}">
        <p14:creationId xmlns:p14="http://schemas.microsoft.com/office/powerpoint/2010/main" val="1051587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06AC82-5625-401D-9622-EF6FE4005744}" type="slidenum">
              <a:rPr lang="en-GB" smtClean="0"/>
              <a:t>1</a:t>
            </a:fld>
            <a:endParaRPr lang="en-GB"/>
          </a:p>
        </p:txBody>
      </p:sp>
    </p:spTree>
    <p:extLst>
      <p:ext uri="{BB962C8B-B14F-4D97-AF65-F5344CB8AC3E}">
        <p14:creationId xmlns:p14="http://schemas.microsoft.com/office/powerpoint/2010/main" val="386053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A70-4A39-F4B9-65B0-70559F03C5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DF5054-75A5-73D4-3573-EA1CAF45A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5F160C-2789-CFCE-78C8-A470E0D841A0}"/>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5" name="Footer Placeholder 4">
            <a:extLst>
              <a:ext uri="{FF2B5EF4-FFF2-40B4-BE49-F238E27FC236}">
                <a16:creationId xmlns:a16="http://schemas.microsoft.com/office/drawing/2014/main" id="{A2767DEF-3952-E8F3-2690-E3FFEFC64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C80189-95E8-1DC8-2764-A4D8C74B6F26}"/>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382839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2253-010F-4C4E-7C17-679756C0C4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9F80FA-F0D5-B596-F5A6-41B4659C28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D110A9-47DF-9742-8153-0BF1A0BD8B88}"/>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5" name="Footer Placeholder 4">
            <a:extLst>
              <a:ext uri="{FF2B5EF4-FFF2-40B4-BE49-F238E27FC236}">
                <a16:creationId xmlns:a16="http://schemas.microsoft.com/office/drawing/2014/main" id="{7724B3BD-6426-2BF3-898F-95AF06B189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C5E098-5795-6472-D5E0-185BFDA0A63F}"/>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3214064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C7033-36DE-6F26-38B0-13029E38B9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F56E28-CD8C-EE59-3107-D03B254971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5538D3-5F1E-B86D-860D-4096A4C05D15}"/>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5" name="Footer Placeholder 4">
            <a:extLst>
              <a:ext uri="{FF2B5EF4-FFF2-40B4-BE49-F238E27FC236}">
                <a16:creationId xmlns:a16="http://schemas.microsoft.com/office/drawing/2014/main" id="{71702A15-5249-FEF2-95DB-8A1224A5AC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0DC4BA-F3B4-27BF-F29F-B0F0122091B8}"/>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407971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3DD97-95C2-1356-0C41-1B0BB4F43A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33A781B-A961-24FE-E6F1-B0F00DB72E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F0E351-C819-E739-42B7-E99C16145B63}"/>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5" name="Footer Placeholder 4">
            <a:extLst>
              <a:ext uri="{FF2B5EF4-FFF2-40B4-BE49-F238E27FC236}">
                <a16:creationId xmlns:a16="http://schemas.microsoft.com/office/drawing/2014/main" id="{E806B716-0E8A-E78D-C33B-88B703CA0D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F58AA6-435F-9D71-8FD6-E19D63DBFB7C}"/>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727734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D06A2-4E72-DD9E-0A4A-B9E610A3E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26A06E-69A4-B8D1-BD3F-E5C86FE740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0AF81-FA51-F86C-AD8B-8AB9549BA48F}"/>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5" name="Footer Placeholder 4">
            <a:extLst>
              <a:ext uri="{FF2B5EF4-FFF2-40B4-BE49-F238E27FC236}">
                <a16:creationId xmlns:a16="http://schemas.microsoft.com/office/drawing/2014/main" id="{BB34383D-48E0-CA3D-DE67-111E8B1938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A60392-488B-5D0C-6BA6-9565E3842BFE}"/>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605266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86BA-FB21-A25B-AAD9-44B2FB1CC0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236E4B-FAFD-5B13-A637-AECF3D4D1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D05C0E-9286-5F65-B181-47FFE6F59E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4B5673-2478-8A7B-8098-474575578BBB}"/>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6" name="Footer Placeholder 5">
            <a:extLst>
              <a:ext uri="{FF2B5EF4-FFF2-40B4-BE49-F238E27FC236}">
                <a16:creationId xmlns:a16="http://schemas.microsoft.com/office/drawing/2014/main" id="{15CE3F2D-5757-00A4-94F2-CB5FA043FF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EE50DF-0854-BA1F-A8F5-2478929A12C5}"/>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288602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1B121-3905-9B94-4315-FC6D023CF1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B29B8D-2318-D289-DF48-828367CBD0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D9A04B-ABBA-92B3-B0D8-F279F6A388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9F08E3A-624C-2432-4490-A6D83EE319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66BE5F-7245-6DE4-423B-AB026B95E5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5FD522E-712A-0F54-0774-363D023B39C1}"/>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8" name="Footer Placeholder 7">
            <a:extLst>
              <a:ext uri="{FF2B5EF4-FFF2-40B4-BE49-F238E27FC236}">
                <a16:creationId xmlns:a16="http://schemas.microsoft.com/office/drawing/2014/main" id="{FF6E2452-4181-73C6-3DCE-DAFA414496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F87078-B25E-BCF5-4101-56716F20671B}"/>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3944037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7027F-9AC6-428F-C63E-66CE7E98D34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14901B-885F-70E9-7F90-F38D2AD24280}"/>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4" name="Footer Placeholder 3">
            <a:extLst>
              <a:ext uri="{FF2B5EF4-FFF2-40B4-BE49-F238E27FC236}">
                <a16:creationId xmlns:a16="http://schemas.microsoft.com/office/drawing/2014/main" id="{5EC727CE-BDDF-01E1-B4BA-994D57A38B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7B447A-6249-9200-ED9C-69BFAC546CC4}"/>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103252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31307B-ABAF-3DE7-5A74-A11A864BE2B2}"/>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3" name="Footer Placeholder 2">
            <a:extLst>
              <a:ext uri="{FF2B5EF4-FFF2-40B4-BE49-F238E27FC236}">
                <a16:creationId xmlns:a16="http://schemas.microsoft.com/office/drawing/2014/main" id="{4E551C8B-E4C3-9DEF-718C-BFCB3D5CA9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DB6EFA-5B08-03DD-4F8B-0E2AAD60E733}"/>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461793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FBAE-C55C-5C50-324F-90A059538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040DA1-0DBF-71C7-B7E4-4BFF72034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783267-9E27-C83D-5125-D329D5C51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97C9E9-DEA4-AA88-2F8F-1DD4620EFAF5}"/>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6" name="Footer Placeholder 5">
            <a:extLst>
              <a:ext uri="{FF2B5EF4-FFF2-40B4-BE49-F238E27FC236}">
                <a16:creationId xmlns:a16="http://schemas.microsoft.com/office/drawing/2014/main" id="{1D1960ED-F66D-ED7D-9818-46AC6DAD4C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36F922-E203-C355-9D89-8DB336BC4A7E}"/>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197563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7BDC-4BF0-2F84-A66F-8290EDC52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7483A6-3F16-8133-C194-2761DE0C6A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D639CD-AEBB-1D9E-CAFA-60CE18B671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88F90-4FA3-21B0-AF58-CD748F580E51}"/>
              </a:ext>
            </a:extLst>
          </p:cNvPr>
          <p:cNvSpPr>
            <a:spLocks noGrp="1"/>
          </p:cNvSpPr>
          <p:nvPr>
            <p:ph type="dt" sz="half" idx="10"/>
          </p:nvPr>
        </p:nvSpPr>
        <p:spPr/>
        <p:txBody>
          <a:bodyPr/>
          <a:lstStyle/>
          <a:p>
            <a:fld id="{D832E130-A1C6-4A4C-8DFC-1167ADAD3FBA}" type="datetimeFigureOut">
              <a:rPr lang="en-GB" smtClean="0"/>
              <a:t>02/04/2025</a:t>
            </a:fld>
            <a:endParaRPr lang="en-GB"/>
          </a:p>
        </p:txBody>
      </p:sp>
      <p:sp>
        <p:nvSpPr>
          <p:cNvPr id="6" name="Footer Placeholder 5">
            <a:extLst>
              <a:ext uri="{FF2B5EF4-FFF2-40B4-BE49-F238E27FC236}">
                <a16:creationId xmlns:a16="http://schemas.microsoft.com/office/drawing/2014/main" id="{7EF52C14-1CDB-D59B-17BF-56A4DE8D14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C8F898-C921-AB0A-E277-6417F7FDF5DB}"/>
              </a:ext>
            </a:extLst>
          </p:cNvPr>
          <p:cNvSpPr>
            <a:spLocks noGrp="1"/>
          </p:cNvSpPr>
          <p:nvPr>
            <p:ph type="sldNum" sz="quarter" idx="12"/>
          </p:nvPr>
        </p:nvSpPr>
        <p:spPr/>
        <p:txBody>
          <a:bodyPr/>
          <a:lstStyle/>
          <a:p>
            <a:fld id="{34084093-FBF8-4862-8990-82596CAE926A}" type="slidenum">
              <a:rPr lang="en-GB" smtClean="0"/>
              <a:t>‹#›</a:t>
            </a:fld>
            <a:endParaRPr lang="en-GB"/>
          </a:p>
        </p:txBody>
      </p:sp>
    </p:spTree>
    <p:extLst>
      <p:ext uri="{BB962C8B-B14F-4D97-AF65-F5344CB8AC3E}">
        <p14:creationId xmlns:p14="http://schemas.microsoft.com/office/powerpoint/2010/main" val="55186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EAA3C8-00BD-D50E-DE72-DF225B3D84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4DC5079-C265-5CB7-0CDA-AE66585952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B2BB71-4A19-53DB-E62D-64A9AAE32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32E130-A1C6-4A4C-8DFC-1167ADAD3FBA}" type="datetimeFigureOut">
              <a:rPr lang="en-GB" smtClean="0"/>
              <a:t>02/04/2025</a:t>
            </a:fld>
            <a:endParaRPr lang="en-GB"/>
          </a:p>
        </p:txBody>
      </p:sp>
      <p:sp>
        <p:nvSpPr>
          <p:cNvPr id="5" name="Footer Placeholder 4">
            <a:extLst>
              <a:ext uri="{FF2B5EF4-FFF2-40B4-BE49-F238E27FC236}">
                <a16:creationId xmlns:a16="http://schemas.microsoft.com/office/drawing/2014/main" id="{A91CFC37-BED5-11DE-3E03-984C9DA6E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AD055F8-50BF-EFBA-A200-C3F9F3B88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084093-FBF8-4862-8990-82596CAE926A}" type="slidenum">
              <a:rPr lang="en-GB" smtClean="0"/>
              <a:t>‹#›</a:t>
            </a:fld>
            <a:endParaRPr lang="en-GB"/>
          </a:p>
        </p:txBody>
      </p:sp>
    </p:spTree>
    <p:extLst>
      <p:ext uri="{BB962C8B-B14F-4D97-AF65-F5344CB8AC3E}">
        <p14:creationId xmlns:p14="http://schemas.microsoft.com/office/powerpoint/2010/main" val="1455191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BAF4F7-98B7-C877-5729-948ED12622E6}"/>
              </a:ext>
            </a:extLst>
          </p:cNvPr>
          <p:cNvPicPr>
            <a:picLocks noChangeAspect="1"/>
          </p:cNvPicPr>
          <p:nvPr/>
        </p:nvPicPr>
        <p:blipFill>
          <a:blip r:embed="rId3"/>
          <a:srcRect l="2137" t="16366" r="31304" b="28547"/>
          <a:stretch/>
        </p:blipFill>
        <p:spPr>
          <a:xfrm>
            <a:off x="5423401" y="3313775"/>
            <a:ext cx="6851762" cy="3544225"/>
          </a:xfrm>
          <a:prstGeom prst="rect">
            <a:avLst/>
          </a:prstGeom>
        </p:spPr>
      </p:pic>
      <p:pic>
        <p:nvPicPr>
          <p:cNvPr id="7" name="Picture 6">
            <a:extLst>
              <a:ext uri="{FF2B5EF4-FFF2-40B4-BE49-F238E27FC236}">
                <a16:creationId xmlns:a16="http://schemas.microsoft.com/office/drawing/2014/main" id="{3D9D7682-6361-5F13-8C1B-B0A2842684BA}"/>
              </a:ext>
            </a:extLst>
          </p:cNvPr>
          <p:cNvPicPr>
            <a:picLocks noChangeAspect="1"/>
          </p:cNvPicPr>
          <p:nvPr/>
        </p:nvPicPr>
        <p:blipFill>
          <a:blip r:embed="rId4"/>
          <a:srcRect l="23826" t="23333" r="29380" b="35898"/>
          <a:stretch/>
        </p:blipFill>
        <p:spPr>
          <a:xfrm>
            <a:off x="0" y="3859823"/>
            <a:ext cx="5134708" cy="2795954"/>
          </a:xfrm>
          <a:prstGeom prst="rect">
            <a:avLst/>
          </a:prstGeom>
        </p:spPr>
      </p:pic>
      <p:pic>
        <p:nvPicPr>
          <p:cNvPr id="9" name="Picture 8" descr="A child holding a plastic bottle with ice and water&#10;&#10;AI-generated content may be incorrect.">
            <a:extLst>
              <a:ext uri="{FF2B5EF4-FFF2-40B4-BE49-F238E27FC236}">
                <a16:creationId xmlns:a16="http://schemas.microsoft.com/office/drawing/2014/main" id="{7FB65165-18B0-8D0E-7A84-D42AB5B6FF55}"/>
              </a:ext>
            </a:extLst>
          </p:cNvPr>
          <p:cNvPicPr>
            <a:picLocks noChangeAspect="1"/>
          </p:cNvPicPr>
          <p:nvPr/>
        </p:nvPicPr>
        <p:blipFill>
          <a:blip r:embed="rId5">
            <a:extLst>
              <a:ext uri="{28A0092B-C50C-407E-A947-70E740481C1C}">
                <a14:useLocalDpi xmlns:a14="http://schemas.microsoft.com/office/drawing/2010/main" val="0"/>
              </a:ext>
            </a:extLst>
          </a:blip>
          <a:srcRect l="38667" t="4802" r="23617" b="14001"/>
          <a:stretch/>
        </p:blipFill>
        <p:spPr>
          <a:xfrm>
            <a:off x="7545146" y="0"/>
            <a:ext cx="2012870" cy="3250117"/>
          </a:xfrm>
          <a:prstGeom prst="rect">
            <a:avLst/>
          </a:prstGeom>
        </p:spPr>
      </p:pic>
      <p:pic>
        <p:nvPicPr>
          <p:cNvPr id="11" name="Picture 10" descr="A group of children in a classroom&#10;&#10;AI-generated content may be incorrect.">
            <a:extLst>
              <a:ext uri="{FF2B5EF4-FFF2-40B4-BE49-F238E27FC236}">
                <a16:creationId xmlns:a16="http://schemas.microsoft.com/office/drawing/2014/main" id="{B842B22B-368A-F64F-73E5-AE2042DFD33C}"/>
              </a:ext>
            </a:extLst>
          </p:cNvPr>
          <p:cNvPicPr>
            <a:picLocks noChangeAspect="1"/>
          </p:cNvPicPr>
          <p:nvPr/>
        </p:nvPicPr>
        <p:blipFill>
          <a:blip r:embed="rId6">
            <a:extLst>
              <a:ext uri="{28A0092B-C50C-407E-A947-70E740481C1C}">
                <a14:useLocalDpi xmlns:a14="http://schemas.microsoft.com/office/drawing/2010/main" val="0"/>
              </a:ext>
            </a:extLst>
          </a:blip>
          <a:srcRect l="32391" t="1718" r="18250" b="9409"/>
          <a:stretch/>
        </p:blipFill>
        <p:spPr>
          <a:xfrm>
            <a:off x="5130193" y="-11041"/>
            <a:ext cx="2414953" cy="3261158"/>
          </a:xfrm>
          <a:prstGeom prst="rect">
            <a:avLst/>
          </a:prstGeom>
        </p:spPr>
      </p:pic>
      <p:pic>
        <p:nvPicPr>
          <p:cNvPr id="13" name="Picture 12" descr="A child holding a bottle&#10;&#10;AI-generated content may be incorrect.">
            <a:extLst>
              <a:ext uri="{FF2B5EF4-FFF2-40B4-BE49-F238E27FC236}">
                <a16:creationId xmlns:a16="http://schemas.microsoft.com/office/drawing/2014/main" id="{97B4A83D-CD22-8445-1FD5-951D3C24BD70}"/>
              </a:ext>
            </a:extLst>
          </p:cNvPr>
          <p:cNvPicPr>
            <a:picLocks noChangeAspect="1"/>
          </p:cNvPicPr>
          <p:nvPr/>
        </p:nvPicPr>
        <p:blipFill>
          <a:blip r:embed="rId7">
            <a:extLst>
              <a:ext uri="{28A0092B-C50C-407E-A947-70E740481C1C}">
                <a14:useLocalDpi xmlns:a14="http://schemas.microsoft.com/office/drawing/2010/main" val="0"/>
              </a:ext>
            </a:extLst>
          </a:blip>
          <a:srcRect l="5812" t="20050" r="10598" b="17728"/>
          <a:stretch/>
        </p:blipFill>
        <p:spPr>
          <a:xfrm rot="5400000">
            <a:off x="2878890" y="720208"/>
            <a:ext cx="3314580" cy="1850471"/>
          </a:xfrm>
          <a:prstGeom prst="rect">
            <a:avLst/>
          </a:prstGeom>
        </p:spPr>
      </p:pic>
      <p:pic>
        <p:nvPicPr>
          <p:cNvPr id="15" name="Picture 14" descr="A child holding a bottle of water&#10;&#10;AI-generated content may be incorrect.">
            <a:extLst>
              <a:ext uri="{FF2B5EF4-FFF2-40B4-BE49-F238E27FC236}">
                <a16:creationId xmlns:a16="http://schemas.microsoft.com/office/drawing/2014/main" id="{112BC2A1-3C51-3C54-FF65-762756BF55B6}"/>
              </a:ext>
            </a:extLst>
          </p:cNvPr>
          <p:cNvPicPr>
            <a:picLocks noChangeAspect="1"/>
          </p:cNvPicPr>
          <p:nvPr/>
        </p:nvPicPr>
        <p:blipFill>
          <a:blip r:embed="rId8">
            <a:extLst>
              <a:ext uri="{28A0092B-C50C-407E-A947-70E740481C1C}">
                <a14:useLocalDpi xmlns:a14="http://schemas.microsoft.com/office/drawing/2010/main" val="0"/>
              </a:ext>
            </a:extLst>
          </a:blip>
          <a:srcRect l="9229" t="28209" r="14018" b="16128"/>
          <a:stretch/>
        </p:blipFill>
        <p:spPr>
          <a:xfrm rot="5400000">
            <a:off x="1052229" y="755864"/>
            <a:ext cx="3314580" cy="1802852"/>
          </a:xfrm>
          <a:prstGeom prst="rect">
            <a:avLst/>
          </a:prstGeom>
        </p:spPr>
      </p:pic>
      <p:pic>
        <p:nvPicPr>
          <p:cNvPr id="17" name="Picture 16" descr="A child holding a bottle&#10;&#10;AI-generated content may be incorrect.">
            <a:extLst>
              <a:ext uri="{FF2B5EF4-FFF2-40B4-BE49-F238E27FC236}">
                <a16:creationId xmlns:a16="http://schemas.microsoft.com/office/drawing/2014/main" id="{8AD337A0-5D09-13DB-2BEC-4C53312936FC}"/>
              </a:ext>
            </a:extLst>
          </p:cNvPr>
          <p:cNvPicPr>
            <a:picLocks noChangeAspect="1"/>
          </p:cNvPicPr>
          <p:nvPr/>
        </p:nvPicPr>
        <p:blipFill>
          <a:blip r:embed="rId9">
            <a:extLst>
              <a:ext uri="{28A0092B-C50C-407E-A947-70E740481C1C}">
                <a14:useLocalDpi xmlns:a14="http://schemas.microsoft.com/office/drawing/2010/main" val="0"/>
              </a:ext>
            </a:extLst>
          </a:blip>
          <a:srcRect l="12665" t="22878" r="4129" b="15811"/>
          <a:stretch/>
        </p:blipFill>
        <p:spPr>
          <a:xfrm rot="5400000">
            <a:off x="-739295" y="732201"/>
            <a:ext cx="3326426" cy="1838332"/>
          </a:xfrm>
          <a:prstGeom prst="rect">
            <a:avLst/>
          </a:prstGeom>
        </p:spPr>
      </p:pic>
      <p:sp>
        <p:nvSpPr>
          <p:cNvPr id="18" name="Rectangle 17">
            <a:extLst>
              <a:ext uri="{FF2B5EF4-FFF2-40B4-BE49-F238E27FC236}">
                <a16:creationId xmlns:a16="http://schemas.microsoft.com/office/drawing/2014/main" id="{A5DA7AE5-CE34-B3C6-11D4-3321DC7C2A5D}"/>
              </a:ext>
            </a:extLst>
          </p:cNvPr>
          <p:cNvSpPr/>
          <p:nvPr/>
        </p:nvSpPr>
        <p:spPr>
          <a:xfrm>
            <a:off x="103650" y="3130766"/>
            <a:ext cx="4097597"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Sassoon Penpals" panose="02000400000000000000" pitchFamily="2" charset="0"/>
              </a:rPr>
              <a:t>Science week</a:t>
            </a:r>
          </a:p>
        </p:txBody>
      </p:sp>
      <p:sp>
        <p:nvSpPr>
          <p:cNvPr id="19" name="TextBox 18">
            <a:extLst>
              <a:ext uri="{FF2B5EF4-FFF2-40B4-BE49-F238E27FC236}">
                <a16:creationId xmlns:a16="http://schemas.microsoft.com/office/drawing/2014/main" id="{9F00331D-910C-CA8B-C394-0FBE04067F90}"/>
              </a:ext>
            </a:extLst>
          </p:cNvPr>
          <p:cNvSpPr txBox="1"/>
          <p:nvPr/>
        </p:nvSpPr>
        <p:spPr>
          <a:xfrm>
            <a:off x="9775596" y="103695"/>
            <a:ext cx="2196445" cy="3046988"/>
          </a:xfrm>
          <a:prstGeom prst="rect">
            <a:avLst/>
          </a:prstGeom>
          <a:noFill/>
        </p:spPr>
        <p:txBody>
          <a:bodyPr wrap="square" rtlCol="0">
            <a:spAutoFit/>
          </a:bodyPr>
          <a:lstStyle/>
          <a:p>
            <a:r>
              <a:rPr lang="en-GB" sz="2400" dirty="0">
                <a:latin typeface="Sassoon Penpals" panose="02000400000000000000" pitchFamily="2" charset="0"/>
              </a:rPr>
              <a:t>We did an experiment today where water bottles became toilets. We found that only toilet tissue dissolves properly in water.</a:t>
            </a:r>
          </a:p>
        </p:txBody>
      </p:sp>
    </p:spTree>
    <p:extLst>
      <p:ext uri="{BB962C8B-B14F-4D97-AF65-F5344CB8AC3E}">
        <p14:creationId xmlns:p14="http://schemas.microsoft.com/office/powerpoint/2010/main" val="322661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BFB5C-8F5A-FEAE-C111-2D684B513C40}"/>
              </a:ext>
            </a:extLst>
          </p:cNvPr>
          <p:cNvSpPr>
            <a:spLocks noGrp="1"/>
          </p:cNvSpPr>
          <p:nvPr>
            <p:ph type="title"/>
          </p:nvPr>
        </p:nvSpPr>
        <p:spPr/>
        <p:txBody>
          <a:bodyPr/>
          <a:lstStyle/>
          <a:p>
            <a:endParaRPr lang="en-GB"/>
          </a:p>
        </p:txBody>
      </p:sp>
      <p:pic>
        <p:nvPicPr>
          <p:cNvPr id="5" name="Content Placeholder 4" descr="A child holding a plastic bottle&#10;&#10;AI-generated content may be incorrect.">
            <a:extLst>
              <a:ext uri="{FF2B5EF4-FFF2-40B4-BE49-F238E27FC236}">
                <a16:creationId xmlns:a16="http://schemas.microsoft.com/office/drawing/2014/main" id="{C36C9FF0-7F9E-53F6-C1FA-522205B27A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667543" y="377734"/>
            <a:ext cx="3021871" cy="2266403"/>
          </a:xfrm>
        </p:spPr>
      </p:pic>
      <p:pic>
        <p:nvPicPr>
          <p:cNvPr id="7" name="Picture 6" descr="A child holding a plastic bottle&#10;&#10;AI-generated content may be incorrect.">
            <a:extLst>
              <a:ext uri="{FF2B5EF4-FFF2-40B4-BE49-F238E27FC236}">
                <a16:creationId xmlns:a16="http://schemas.microsoft.com/office/drawing/2014/main" id="{539A9206-8253-9CF7-98B4-5084286DE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09049" y="376604"/>
            <a:ext cx="3012833" cy="2259625"/>
          </a:xfrm>
          <a:prstGeom prst="rect">
            <a:avLst/>
          </a:prstGeom>
        </p:spPr>
      </p:pic>
      <p:pic>
        <p:nvPicPr>
          <p:cNvPr id="9" name="Picture 8" descr="A child holding a bottle of water&#10;&#10;AI-generated content may be incorrect.">
            <a:extLst>
              <a:ext uri="{FF2B5EF4-FFF2-40B4-BE49-F238E27FC236}">
                <a16:creationId xmlns:a16="http://schemas.microsoft.com/office/drawing/2014/main" id="{85E5CF86-307E-9A73-9BF3-A6A5EF871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41516" y="368696"/>
            <a:ext cx="3021870" cy="2266403"/>
          </a:xfrm>
          <a:prstGeom prst="rect">
            <a:avLst/>
          </a:prstGeom>
        </p:spPr>
      </p:pic>
      <p:pic>
        <p:nvPicPr>
          <p:cNvPr id="11" name="Picture 10" descr="A child holding a bottle&#10;&#10;AI-generated content may be incorrect.">
            <a:extLst>
              <a:ext uri="{FF2B5EF4-FFF2-40B4-BE49-F238E27FC236}">
                <a16:creationId xmlns:a16="http://schemas.microsoft.com/office/drawing/2014/main" id="{3AFD4A38-4477-0F43-7967-4A9BD190C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83019" y="376603"/>
            <a:ext cx="3012835" cy="2259626"/>
          </a:xfrm>
          <a:prstGeom prst="rect">
            <a:avLst/>
          </a:prstGeom>
        </p:spPr>
      </p:pic>
      <p:pic>
        <p:nvPicPr>
          <p:cNvPr id="13" name="Picture 12" descr="A child in a yellow shirt&#10;&#10;AI-generated content may be incorrect.">
            <a:extLst>
              <a:ext uri="{FF2B5EF4-FFF2-40B4-BE49-F238E27FC236}">
                <a16:creationId xmlns:a16="http://schemas.microsoft.com/office/drawing/2014/main" id="{29410A13-2123-61DD-50D0-41B93C44F5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76605" y="376602"/>
            <a:ext cx="3012833" cy="2259625"/>
          </a:xfrm>
          <a:prstGeom prst="rect">
            <a:avLst/>
          </a:prstGeom>
        </p:spPr>
      </p:pic>
      <p:sp>
        <p:nvSpPr>
          <p:cNvPr id="14" name="Rectangle 13">
            <a:extLst>
              <a:ext uri="{FF2B5EF4-FFF2-40B4-BE49-F238E27FC236}">
                <a16:creationId xmlns:a16="http://schemas.microsoft.com/office/drawing/2014/main" id="{6C9E8CEE-55B8-17FE-C82A-D9CDB3A54D6E}"/>
              </a:ext>
            </a:extLst>
          </p:cNvPr>
          <p:cNvSpPr/>
          <p:nvPr/>
        </p:nvSpPr>
        <p:spPr>
          <a:xfrm>
            <a:off x="103650" y="3130766"/>
            <a:ext cx="4097597"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Sassoon Penpals" panose="02000400000000000000" pitchFamily="2" charset="0"/>
              </a:rPr>
              <a:t>Science week</a:t>
            </a:r>
          </a:p>
        </p:txBody>
      </p:sp>
      <p:sp>
        <p:nvSpPr>
          <p:cNvPr id="15" name="TextBox 14">
            <a:extLst>
              <a:ext uri="{FF2B5EF4-FFF2-40B4-BE49-F238E27FC236}">
                <a16:creationId xmlns:a16="http://schemas.microsoft.com/office/drawing/2014/main" id="{2E078A0D-D4CC-F91F-D0DF-332E223FF860}"/>
              </a:ext>
            </a:extLst>
          </p:cNvPr>
          <p:cNvSpPr txBox="1"/>
          <p:nvPr/>
        </p:nvSpPr>
        <p:spPr>
          <a:xfrm>
            <a:off x="251019" y="4077818"/>
            <a:ext cx="3406581" cy="1938992"/>
          </a:xfrm>
          <a:prstGeom prst="rect">
            <a:avLst/>
          </a:prstGeom>
          <a:noFill/>
        </p:spPr>
        <p:txBody>
          <a:bodyPr wrap="square" rtlCol="0">
            <a:spAutoFit/>
          </a:bodyPr>
          <a:lstStyle/>
          <a:p>
            <a:r>
              <a:rPr lang="en-GB" sz="2400" dirty="0">
                <a:latin typeface="Sassoon Penpals" panose="02000400000000000000" pitchFamily="2" charset="0"/>
              </a:rPr>
              <a:t>We did an experiment today where water bottles became toilets. We found that only toilet tissue dissolves properly in water.</a:t>
            </a:r>
          </a:p>
        </p:txBody>
      </p:sp>
      <p:pic>
        <p:nvPicPr>
          <p:cNvPr id="17" name="Picture 16" descr="A group of children holding bottles in front of a screen&#10;&#10;AI-generated content may be incorrect.">
            <a:extLst>
              <a:ext uri="{FF2B5EF4-FFF2-40B4-BE49-F238E27FC236}">
                <a16:creationId xmlns:a16="http://schemas.microsoft.com/office/drawing/2014/main" id="{755F38BE-21DB-D653-C140-8A1CEDF2D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5588" y="3030909"/>
            <a:ext cx="5076092" cy="3807069"/>
          </a:xfrm>
          <a:prstGeom prst="rect">
            <a:avLst/>
          </a:prstGeom>
        </p:spPr>
      </p:pic>
    </p:spTree>
    <p:extLst>
      <p:ext uri="{BB962C8B-B14F-4D97-AF65-F5344CB8AC3E}">
        <p14:creationId xmlns:p14="http://schemas.microsoft.com/office/powerpoint/2010/main" val="2964047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9A4F-5247-4816-C7F6-AFE73861D6CB}"/>
              </a:ext>
            </a:extLst>
          </p:cNvPr>
          <p:cNvSpPr>
            <a:spLocks noGrp="1"/>
          </p:cNvSpPr>
          <p:nvPr>
            <p:ph type="title"/>
          </p:nvPr>
        </p:nvSpPr>
        <p:spPr/>
        <p:txBody>
          <a:bodyPr/>
          <a:lstStyle/>
          <a:p>
            <a:endParaRPr lang="en-GB"/>
          </a:p>
        </p:txBody>
      </p:sp>
      <p:pic>
        <p:nvPicPr>
          <p:cNvPr id="15" name="Picture 14" descr="A group of children in a classroom&#10;&#10;AI-generated content may be incorrect.">
            <a:extLst>
              <a:ext uri="{FF2B5EF4-FFF2-40B4-BE49-F238E27FC236}">
                <a16:creationId xmlns:a16="http://schemas.microsoft.com/office/drawing/2014/main" id="{6ABF51E7-4F63-C29A-1926-3FE32872D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96554" cy="5697416"/>
          </a:xfrm>
          <a:prstGeom prst="rect">
            <a:avLst/>
          </a:prstGeom>
        </p:spPr>
      </p:pic>
      <p:sp>
        <p:nvSpPr>
          <p:cNvPr id="16" name="TextBox 15">
            <a:extLst>
              <a:ext uri="{FF2B5EF4-FFF2-40B4-BE49-F238E27FC236}">
                <a16:creationId xmlns:a16="http://schemas.microsoft.com/office/drawing/2014/main" id="{34DAB8E0-6584-42BB-9CF3-806954E700F6}"/>
              </a:ext>
            </a:extLst>
          </p:cNvPr>
          <p:cNvSpPr txBox="1"/>
          <p:nvPr/>
        </p:nvSpPr>
        <p:spPr>
          <a:xfrm>
            <a:off x="7596554" y="4351338"/>
            <a:ext cx="4138246" cy="707886"/>
          </a:xfrm>
          <a:prstGeom prst="rect">
            <a:avLst/>
          </a:prstGeom>
          <a:noFill/>
        </p:spPr>
        <p:txBody>
          <a:bodyPr wrap="square" rtlCol="0">
            <a:spAutoFit/>
          </a:bodyPr>
          <a:lstStyle/>
          <a:p>
            <a:r>
              <a:rPr lang="en-GB" sz="4000" u="sng" dirty="0">
                <a:latin typeface="Sassoon Penpals" panose="02000400000000000000" pitchFamily="2" charset="0"/>
              </a:rPr>
              <a:t>Buses through time</a:t>
            </a:r>
          </a:p>
        </p:txBody>
      </p:sp>
      <p:sp>
        <p:nvSpPr>
          <p:cNvPr id="17" name="TextBox 16">
            <a:extLst>
              <a:ext uri="{FF2B5EF4-FFF2-40B4-BE49-F238E27FC236}">
                <a16:creationId xmlns:a16="http://schemas.microsoft.com/office/drawing/2014/main" id="{8C53BA7A-D566-B6CE-14C1-BAF0BB01FE5A}"/>
              </a:ext>
            </a:extLst>
          </p:cNvPr>
          <p:cNvSpPr txBox="1"/>
          <p:nvPr/>
        </p:nvSpPr>
        <p:spPr>
          <a:xfrm>
            <a:off x="7596554" y="4888523"/>
            <a:ext cx="4466492" cy="1754326"/>
          </a:xfrm>
          <a:prstGeom prst="rect">
            <a:avLst/>
          </a:prstGeom>
          <a:noFill/>
        </p:spPr>
        <p:txBody>
          <a:bodyPr wrap="square" rtlCol="0">
            <a:spAutoFit/>
          </a:bodyPr>
          <a:lstStyle/>
          <a:p>
            <a:r>
              <a:rPr lang="en-GB" dirty="0">
                <a:latin typeface="Sassoon Penpals" panose="02000400000000000000" pitchFamily="2" charset="0"/>
              </a:rPr>
              <a:t>This week we have been fascinated by looking at a variety of vehicles and how they have changed from their original design to the modern vehicles we have now. We were particularly interested in buses which began like a horse and carriage and now we have fully eco buses which are electric!</a:t>
            </a:r>
          </a:p>
        </p:txBody>
      </p:sp>
      <p:sp>
        <p:nvSpPr>
          <p:cNvPr id="18" name="TextBox 17">
            <a:extLst>
              <a:ext uri="{FF2B5EF4-FFF2-40B4-BE49-F238E27FC236}">
                <a16:creationId xmlns:a16="http://schemas.microsoft.com/office/drawing/2014/main" id="{C985D74E-1065-0A54-99F5-686866DD930D}"/>
              </a:ext>
            </a:extLst>
          </p:cNvPr>
          <p:cNvSpPr txBox="1"/>
          <p:nvPr/>
        </p:nvSpPr>
        <p:spPr>
          <a:xfrm>
            <a:off x="0" y="5697416"/>
            <a:ext cx="7256585" cy="923330"/>
          </a:xfrm>
          <a:prstGeom prst="rect">
            <a:avLst/>
          </a:prstGeom>
          <a:noFill/>
        </p:spPr>
        <p:txBody>
          <a:bodyPr wrap="square" rtlCol="0">
            <a:spAutoFit/>
          </a:bodyPr>
          <a:lstStyle/>
          <a:p>
            <a:r>
              <a:rPr lang="en-GB" dirty="0">
                <a:latin typeface="Sassoon Penpals" panose="02000400000000000000" pitchFamily="2" charset="0"/>
              </a:rPr>
              <a:t>Bobbie- “The bus did not have a roof! Now sometimes it has stairs”.</a:t>
            </a:r>
          </a:p>
          <a:p>
            <a:r>
              <a:rPr lang="en-GB" dirty="0">
                <a:latin typeface="Sassoon Penpals" panose="02000400000000000000" pitchFamily="2" charset="0"/>
              </a:rPr>
              <a:t>Raees- “This bus runs on a battery like my toy car”.</a:t>
            </a:r>
          </a:p>
          <a:p>
            <a:r>
              <a:rPr lang="en-GB" dirty="0">
                <a:latin typeface="Sassoon Penpals" panose="02000400000000000000" pitchFamily="2" charset="0"/>
              </a:rPr>
              <a:t>Nellie- “The black and white pictures are from the past”.</a:t>
            </a:r>
          </a:p>
        </p:txBody>
      </p:sp>
      <p:sp>
        <p:nvSpPr>
          <p:cNvPr id="20" name="Content Placeholder 19">
            <a:extLst>
              <a:ext uri="{FF2B5EF4-FFF2-40B4-BE49-F238E27FC236}">
                <a16:creationId xmlns:a16="http://schemas.microsoft.com/office/drawing/2014/main" id="{D2723BF1-188E-D60E-0C96-83CD71AC8A06}"/>
              </a:ext>
            </a:extLst>
          </p:cNvPr>
          <p:cNvSpPr>
            <a:spLocks noGrp="1"/>
          </p:cNvSpPr>
          <p:nvPr>
            <p:ph idx="1"/>
          </p:nvPr>
        </p:nvSpPr>
        <p:spPr/>
        <p:txBody>
          <a:bodyPr/>
          <a:lstStyle/>
          <a:p>
            <a:endParaRPr lang="en-GB"/>
          </a:p>
        </p:txBody>
      </p:sp>
      <p:sp>
        <p:nvSpPr>
          <p:cNvPr id="21" name="Smiley Face 20">
            <a:extLst>
              <a:ext uri="{FF2B5EF4-FFF2-40B4-BE49-F238E27FC236}">
                <a16:creationId xmlns:a16="http://schemas.microsoft.com/office/drawing/2014/main" id="{7F651054-17FD-9A90-6495-BEBC6E532BFE}"/>
              </a:ext>
            </a:extLst>
          </p:cNvPr>
          <p:cNvSpPr/>
          <p:nvPr/>
        </p:nvSpPr>
        <p:spPr>
          <a:xfrm>
            <a:off x="4722829" y="1489435"/>
            <a:ext cx="395926" cy="471340"/>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497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52B0-326A-1C6A-5721-90BE35245FDB}"/>
              </a:ext>
            </a:extLst>
          </p:cNvPr>
          <p:cNvSpPr>
            <a:spLocks noGrp="1"/>
          </p:cNvSpPr>
          <p:nvPr>
            <p:ph type="title"/>
          </p:nvPr>
        </p:nvSpPr>
        <p:spPr/>
        <p:txBody>
          <a:bodyPr/>
          <a:lstStyle/>
          <a:p>
            <a:endParaRPr lang="en-GB"/>
          </a:p>
        </p:txBody>
      </p:sp>
      <p:pic>
        <p:nvPicPr>
          <p:cNvPr id="5" name="Content Placeholder 4" descr="A group of kids sitting at a table&#10;&#10;AI-generated content may be incorrect.">
            <a:extLst>
              <a:ext uri="{FF2B5EF4-FFF2-40B4-BE49-F238E27FC236}">
                <a16:creationId xmlns:a16="http://schemas.microsoft.com/office/drawing/2014/main" id="{9EEC0271-6522-92E1-2D38-81505F5B64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765934" y="359985"/>
            <a:ext cx="3020523" cy="2265392"/>
          </a:xfrm>
        </p:spPr>
      </p:pic>
      <p:pic>
        <p:nvPicPr>
          <p:cNvPr id="7" name="Picture 6" descr="A child sitting at a table&#10;&#10;AI-generated content may be incorrect.">
            <a:extLst>
              <a:ext uri="{FF2B5EF4-FFF2-40B4-BE49-F238E27FC236}">
                <a16:creationId xmlns:a16="http://schemas.microsoft.com/office/drawing/2014/main" id="{B2E3DDAC-75BD-36B8-D983-52F349EF7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38478" y="428626"/>
            <a:ext cx="3429003" cy="2571752"/>
          </a:xfrm>
          <a:prstGeom prst="rect">
            <a:avLst/>
          </a:prstGeom>
        </p:spPr>
      </p:pic>
      <p:pic>
        <p:nvPicPr>
          <p:cNvPr id="9" name="Picture 8" descr="A group of children painting on a blue table&#10;&#10;AI-generated content may be incorrect.">
            <a:extLst>
              <a:ext uri="{FF2B5EF4-FFF2-40B4-BE49-F238E27FC236}">
                <a16:creationId xmlns:a16="http://schemas.microsoft.com/office/drawing/2014/main" id="{799703ED-6A6C-B48D-5796-BD4EEF342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178529" y="446209"/>
            <a:ext cx="3429001" cy="2571751"/>
          </a:xfrm>
          <a:prstGeom prst="rect">
            <a:avLst/>
          </a:prstGeom>
        </p:spPr>
      </p:pic>
      <p:pic>
        <p:nvPicPr>
          <p:cNvPr id="11" name="Picture 10" descr="A white board with a drawing of circles and dots&#10;&#10;AI-generated content may be incorrect.">
            <a:extLst>
              <a:ext uri="{FF2B5EF4-FFF2-40B4-BE49-F238E27FC236}">
                <a16:creationId xmlns:a16="http://schemas.microsoft.com/office/drawing/2014/main" id="{E4C13A35-F12A-7605-188A-7FCCB97BD7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p:spPr>
      </p:pic>
      <p:sp>
        <p:nvSpPr>
          <p:cNvPr id="12" name="TextBox 11">
            <a:extLst>
              <a:ext uri="{FF2B5EF4-FFF2-40B4-BE49-F238E27FC236}">
                <a16:creationId xmlns:a16="http://schemas.microsoft.com/office/drawing/2014/main" id="{229DCB0C-BBBE-7A8E-C808-E6A73B7C537E}"/>
              </a:ext>
            </a:extLst>
          </p:cNvPr>
          <p:cNvSpPr txBox="1"/>
          <p:nvPr/>
        </p:nvSpPr>
        <p:spPr>
          <a:xfrm>
            <a:off x="5143499" y="3002943"/>
            <a:ext cx="7130563" cy="2677656"/>
          </a:xfrm>
          <a:prstGeom prst="rect">
            <a:avLst/>
          </a:prstGeom>
          <a:noFill/>
        </p:spPr>
        <p:txBody>
          <a:bodyPr wrap="square" rtlCol="0">
            <a:spAutoFit/>
          </a:bodyPr>
          <a:lstStyle/>
          <a:p>
            <a:r>
              <a:rPr lang="en-GB" sz="2800" u="sng" dirty="0">
                <a:latin typeface="Sassoon Penpals" panose="02000400000000000000" pitchFamily="2" charset="0"/>
              </a:rPr>
              <a:t>Holi:</a:t>
            </a:r>
          </a:p>
          <a:p>
            <a:r>
              <a:rPr lang="en-GB" sz="2800" dirty="0">
                <a:latin typeface="Sassoon Penpals" panose="02000400000000000000" pitchFamily="2" charset="0"/>
              </a:rPr>
              <a:t>We celebrated Holi as a school this week! We all dressed in our bright, colourful clothes and learnt about why we celebrate it and how it is traditionally celebrated.</a:t>
            </a:r>
          </a:p>
          <a:p>
            <a:r>
              <a:rPr lang="en-GB" sz="2800" dirty="0">
                <a:latin typeface="Sassoon Penpals" panose="02000400000000000000" pitchFamily="2" charset="0"/>
              </a:rPr>
              <a:t>We made a beautiful Holi tree using our favourite colours on cotton pads so we could observe the colours mixing.</a:t>
            </a:r>
            <a:endParaRPr lang="en-GB" sz="2400" dirty="0">
              <a:latin typeface="Sassoon Penpals" panose="02000400000000000000" pitchFamily="2" charset="0"/>
            </a:endParaRPr>
          </a:p>
        </p:txBody>
      </p:sp>
    </p:spTree>
    <p:extLst>
      <p:ext uri="{BB962C8B-B14F-4D97-AF65-F5344CB8AC3E}">
        <p14:creationId xmlns:p14="http://schemas.microsoft.com/office/powerpoint/2010/main" val="253823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board with a drawing on it&#10;&#10;AI-generated content may be incorrect.">
            <a:extLst>
              <a:ext uri="{FF2B5EF4-FFF2-40B4-BE49-F238E27FC236}">
                <a16:creationId xmlns:a16="http://schemas.microsoft.com/office/drawing/2014/main" id="{82CDC98C-69E4-3D58-D215-8F66FA9E5D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01784" cy="4351338"/>
          </a:xfrm>
        </p:spPr>
      </p:pic>
      <p:sp>
        <p:nvSpPr>
          <p:cNvPr id="6" name="TextBox 5">
            <a:extLst>
              <a:ext uri="{FF2B5EF4-FFF2-40B4-BE49-F238E27FC236}">
                <a16:creationId xmlns:a16="http://schemas.microsoft.com/office/drawing/2014/main" id="{D1AB9E4F-015A-5B9E-0A28-26E20ED40253}"/>
              </a:ext>
            </a:extLst>
          </p:cNvPr>
          <p:cNvSpPr txBox="1"/>
          <p:nvPr/>
        </p:nvSpPr>
        <p:spPr>
          <a:xfrm>
            <a:off x="5891753" y="103695"/>
            <a:ext cx="5801784" cy="1754326"/>
          </a:xfrm>
          <a:prstGeom prst="rect">
            <a:avLst/>
          </a:prstGeom>
          <a:noFill/>
        </p:spPr>
        <p:txBody>
          <a:bodyPr wrap="square" rtlCol="0">
            <a:spAutoFit/>
          </a:bodyPr>
          <a:lstStyle/>
          <a:p>
            <a:r>
              <a:rPr lang="en-GB" dirty="0">
                <a:latin typeface="Sassoon Penpals" panose="02000400000000000000" pitchFamily="2" charset="0"/>
              </a:rPr>
              <a:t>This week, we made a map of the school whilst imagining we were birds flying above. We considered the size of different areas such as our classroom in comparison to the rest of the school building and the field. </a:t>
            </a:r>
          </a:p>
          <a:p>
            <a:r>
              <a:rPr lang="en-GB" dirty="0">
                <a:latin typeface="Sassoon Penpals" panose="02000400000000000000" pitchFamily="2" charset="0"/>
              </a:rPr>
              <a:t>The children then took this and tried to make maps of inside the classroom in the same style. We found it challenging to draw the shape of the room and all of the smaller pieces of furniture. </a:t>
            </a:r>
          </a:p>
        </p:txBody>
      </p:sp>
      <p:pic>
        <p:nvPicPr>
          <p:cNvPr id="8" name="Picture 7" descr="A piece of paper with drawings on it&#10;&#10;AI-generated content may be incorrect.">
            <a:extLst>
              <a:ext uri="{FF2B5EF4-FFF2-40B4-BE49-F238E27FC236}">
                <a16:creationId xmlns:a16="http://schemas.microsoft.com/office/drawing/2014/main" id="{0E335A5F-2B93-B9AB-7108-7884319C5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784" y="1981200"/>
            <a:ext cx="6425061" cy="4818796"/>
          </a:xfrm>
          <a:prstGeom prst="rect">
            <a:avLst/>
          </a:prstGeom>
        </p:spPr>
      </p:pic>
    </p:spTree>
    <p:extLst>
      <p:ext uri="{BB962C8B-B14F-4D97-AF65-F5344CB8AC3E}">
        <p14:creationId xmlns:p14="http://schemas.microsoft.com/office/powerpoint/2010/main" val="1996448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70CD3-0403-1F27-17B3-61299D8BCEB2}"/>
              </a:ext>
            </a:extLst>
          </p:cNvPr>
          <p:cNvSpPr>
            <a:spLocks noGrp="1"/>
          </p:cNvSpPr>
          <p:nvPr>
            <p:ph type="title"/>
          </p:nvPr>
        </p:nvSpPr>
        <p:spPr>
          <a:xfrm>
            <a:off x="5970866" y="365125"/>
            <a:ext cx="5382934" cy="1325563"/>
          </a:xfrm>
        </p:spPr>
        <p:txBody>
          <a:bodyPr/>
          <a:lstStyle/>
          <a:p>
            <a:r>
              <a:rPr lang="en-GB" u="sng" dirty="0">
                <a:latin typeface="Sassoon Penpals" panose="02000400000000000000" pitchFamily="2" charset="0"/>
              </a:rPr>
              <a:t>Making gingerbread men</a:t>
            </a:r>
          </a:p>
        </p:txBody>
      </p:sp>
      <p:pic>
        <p:nvPicPr>
          <p:cNvPr id="5" name="Content Placeholder 4" descr="A group of cookies on blue paper&#10;&#10;AI-generated content may be incorrect.">
            <a:extLst>
              <a:ext uri="{FF2B5EF4-FFF2-40B4-BE49-F238E27FC236}">
                <a16:creationId xmlns:a16="http://schemas.microsoft.com/office/drawing/2014/main" id="{8FE48C7D-5BF4-487F-00DD-95A41820CA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506097" y="3049191"/>
            <a:ext cx="4352925" cy="3264693"/>
          </a:xfrm>
        </p:spPr>
      </p:pic>
      <p:pic>
        <p:nvPicPr>
          <p:cNvPr id="7" name="Picture 6" descr="A group of kids sitting at a table&#10;&#10;AI-generated content may be incorrect.">
            <a:extLst>
              <a:ext uri="{FF2B5EF4-FFF2-40B4-BE49-F238E27FC236}">
                <a16:creationId xmlns:a16="http://schemas.microsoft.com/office/drawing/2014/main" id="{EB36B046-3DB5-8DF9-B687-C5296281F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63891" y="317789"/>
            <a:ext cx="2542312" cy="1906734"/>
          </a:xfrm>
          <a:prstGeom prst="rect">
            <a:avLst/>
          </a:prstGeom>
        </p:spPr>
      </p:pic>
      <p:pic>
        <p:nvPicPr>
          <p:cNvPr id="9" name="Picture 8" descr="A group of kids making cookies&#10;&#10;AI-generated content may be incorrect.">
            <a:extLst>
              <a:ext uri="{FF2B5EF4-FFF2-40B4-BE49-F238E27FC236}">
                <a16:creationId xmlns:a16="http://schemas.microsoft.com/office/drawing/2014/main" id="{5DF6C446-2F8D-F634-CB4B-364492AAB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1729" y="4656889"/>
            <a:ext cx="2542311" cy="1906733"/>
          </a:xfrm>
          <a:prstGeom prst="rect">
            <a:avLst/>
          </a:prstGeom>
        </p:spPr>
      </p:pic>
      <p:pic>
        <p:nvPicPr>
          <p:cNvPr id="11" name="Picture 10" descr="A group of kids sitting at a table&#10;&#10;AI-generated content may be incorrect.">
            <a:extLst>
              <a:ext uri="{FF2B5EF4-FFF2-40B4-BE49-F238E27FC236}">
                <a16:creationId xmlns:a16="http://schemas.microsoft.com/office/drawing/2014/main" id="{12044A82-BDB7-FE64-73D8-2AAED538AF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7628" y="2540654"/>
            <a:ext cx="2972585" cy="2229439"/>
          </a:xfrm>
          <a:prstGeom prst="rect">
            <a:avLst/>
          </a:prstGeom>
        </p:spPr>
      </p:pic>
      <p:pic>
        <p:nvPicPr>
          <p:cNvPr id="13" name="Picture 12" descr="A child and child standing next to each other&#10;&#10;AI-generated content may be incorrect.">
            <a:extLst>
              <a:ext uri="{FF2B5EF4-FFF2-40B4-BE49-F238E27FC236}">
                <a16:creationId xmlns:a16="http://schemas.microsoft.com/office/drawing/2014/main" id="{0C091F14-D63C-B74B-0F45-C67FC5F7C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659640" y="333473"/>
            <a:ext cx="2667785" cy="2000839"/>
          </a:xfrm>
          <a:prstGeom prst="rect">
            <a:avLst/>
          </a:prstGeom>
        </p:spPr>
      </p:pic>
      <p:pic>
        <p:nvPicPr>
          <p:cNvPr id="17" name="Picture 16" descr="A child and child painting on paper&#10;&#10;AI-generated content may be incorrect.">
            <a:extLst>
              <a:ext uri="{FF2B5EF4-FFF2-40B4-BE49-F238E27FC236}">
                <a16:creationId xmlns:a16="http://schemas.microsoft.com/office/drawing/2014/main" id="{E762D149-820A-3950-DD44-491D081FE5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46272" y="1766314"/>
            <a:ext cx="2770171" cy="2077628"/>
          </a:xfrm>
          <a:prstGeom prst="rect">
            <a:avLst/>
          </a:prstGeom>
        </p:spPr>
      </p:pic>
      <p:pic>
        <p:nvPicPr>
          <p:cNvPr id="19" name="Picture 18" descr="A child and child in a classroom&#10;&#10;AI-generated content may be incorrect.">
            <a:extLst>
              <a:ext uri="{FF2B5EF4-FFF2-40B4-BE49-F238E27FC236}">
                <a16:creationId xmlns:a16="http://schemas.microsoft.com/office/drawing/2014/main" id="{647A34DD-229D-1EB6-28FC-E58903E454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0" y="0"/>
            <a:ext cx="2004767" cy="1503575"/>
          </a:xfrm>
          <a:prstGeom prst="rect">
            <a:avLst/>
          </a:prstGeom>
        </p:spPr>
      </p:pic>
      <p:sp>
        <p:nvSpPr>
          <p:cNvPr id="20" name="TextBox 19">
            <a:extLst>
              <a:ext uri="{FF2B5EF4-FFF2-40B4-BE49-F238E27FC236}">
                <a16:creationId xmlns:a16="http://schemas.microsoft.com/office/drawing/2014/main" id="{23D16096-E1D1-B5CC-2A3A-93478C24097D}"/>
              </a:ext>
            </a:extLst>
          </p:cNvPr>
          <p:cNvSpPr txBox="1"/>
          <p:nvPr/>
        </p:nvSpPr>
        <p:spPr>
          <a:xfrm>
            <a:off x="8493551" y="1420042"/>
            <a:ext cx="3337088" cy="3693319"/>
          </a:xfrm>
          <a:prstGeom prst="rect">
            <a:avLst/>
          </a:prstGeom>
          <a:noFill/>
        </p:spPr>
        <p:txBody>
          <a:bodyPr wrap="square" rtlCol="0">
            <a:spAutoFit/>
          </a:bodyPr>
          <a:lstStyle/>
          <a:p>
            <a:r>
              <a:rPr lang="en-GB" dirty="0">
                <a:latin typeface="Sassoon Penpals" panose="02000400000000000000" pitchFamily="2" charset="0"/>
              </a:rPr>
              <a:t>We had an amazing time using a variety of skills to make our own gingerbread men this week. The children completed every step including weighing the ingredients, mixing, rolling, cutting, baking, and decorating. The children had a fantastic time and we thought about where our gingerbread man might go if it escapes.</a:t>
            </a:r>
          </a:p>
          <a:p>
            <a:r>
              <a:rPr lang="en-GB" dirty="0">
                <a:latin typeface="Sassoon Penpals" panose="02000400000000000000" pitchFamily="2" charset="0"/>
              </a:rPr>
              <a:t>Anayah: “ My man would jump outside in the sand”</a:t>
            </a:r>
          </a:p>
          <a:p>
            <a:r>
              <a:rPr lang="en-GB" dirty="0">
                <a:latin typeface="Sassoon Penpals" panose="02000400000000000000" pitchFamily="2" charset="0"/>
              </a:rPr>
              <a:t>Havi: “my gingerbread man would go to the moon”.</a:t>
            </a:r>
          </a:p>
        </p:txBody>
      </p:sp>
    </p:spTree>
    <p:extLst>
      <p:ext uri="{BB962C8B-B14F-4D97-AF65-F5344CB8AC3E}">
        <p14:creationId xmlns:p14="http://schemas.microsoft.com/office/powerpoint/2010/main" val="241204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AAE03-2847-48C1-9E0F-1CDAB4F419C4}"/>
              </a:ext>
            </a:extLst>
          </p:cNvPr>
          <p:cNvSpPr>
            <a:spLocks noGrp="1"/>
          </p:cNvSpPr>
          <p:nvPr>
            <p:ph type="title"/>
          </p:nvPr>
        </p:nvSpPr>
        <p:spPr/>
        <p:txBody>
          <a:bodyPr/>
          <a:lstStyle/>
          <a:p>
            <a:endParaRPr lang="en-GB"/>
          </a:p>
        </p:txBody>
      </p:sp>
      <p:pic>
        <p:nvPicPr>
          <p:cNvPr id="5" name="Content Placeholder 4" descr="A piece of paper with writing on it&#10;&#10;AI-generated content may be incorrect.">
            <a:extLst>
              <a:ext uri="{FF2B5EF4-FFF2-40B4-BE49-F238E27FC236}">
                <a16:creationId xmlns:a16="http://schemas.microsoft.com/office/drawing/2014/main" id="{8D3D7520-1A97-1FD4-D6B5-4BF0C435E24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889" t="5473" r="9706"/>
          <a:stretch/>
        </p:blipFill>
        <p:spPr>
          <a:xfrm rot="5400000">
            <a:off x="530020" y="-530020"/>
            <a:ext cx="6858000" cy="7918040"/>
          </a:xfrm>
        </p:spPr>
      </p:pic>
      <p:pic>
        <p:nvPicPr>
          <p:cNvPr id="1026" name="Picture 2" descr="10 Cute Mother's Day Crafts for Kids - Preschool Mothers Day Craft Ideas">
            <a:extLst>
              <a:ext uri="{FF2B5EF4-FFF2-40B4-BE49-F238E27FC236}">
                <a16:creationId xmlns:a16="http://schemas.microsoft.com/office/drawing/2014/main" id="{299C532C-0C4F-D109-F588-D58DEC6D4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850" y="1"/>
            <a:ext cx="2485292" cy="3727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55745CF-F0C9-61D6-9F53-C46D6F39A491}"/>
              </a:ext>
            </a:extLst>
          </p:cNvPr>
          <p:cNvPicPr>
            <a:picLocks noChangeAspect="1"/>
          </p:cNvPicPr>
          <p:nvPr/>
        </p:nvPicPr>
        <p:blipFill>
          <a:blip r:embed="rId4"/>
          <a:stretch>
            <a:fillRect/>
          </a:stretch>
        </p:blipFill>
        <p:spPr>
          <a:xfrm>
            <a:off x="7918041" y="3723222"/>
            <a:ext cx="3054760" cy="3134777"/>
          </a:xfrm>
          <a:prstGeom prst="rect">
            <a:avLst/>
          </a:prstGeom>
        </p:spPr>
      </p:pic>
    </p:spTree>
    <p:extLst>
      <p:ext uri="{BB962C8B-B14F-4D97-AF65-F5344CB8AC3E}">
        <p14:creationId xmlns:p14="http://schemas.microsoft.com/office/powerpoint/2010/main" val="1133963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1912</TotalTime>
  <Words>370</Words>
  <Application>Microsoft Office PowerPoint</Application>
  <PresentationFormat>Widescreen</PresentationFormat>
  <Paragraphs>19</Paragraphs>
  <Slides>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Aptos Display</vt:lpstr>
      <vt:lpstr>Arial</vt:lpstr>
      <vt:lpstr>Sassoon Penpals</vt:lpstr>
      <vt:lpstr>Office Theme</vt:lpstr>
      <vt:lpstr>PowerPoint Presentation</vt:lpstr>
      <vt:lpstr>PowerPoint Presentation</vt:lpstr>
      <vt:lpstr>PowerPoint Presentation</vt:lpstr>
      <vt:lpstr>PowerPoint Presentation</vt:lpstr>
      <vt:lpstr>PowerPoint Presentation</vt:lpstr>
      <vt:lpstr>Making gingerbread men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Natalie Procter</dc:creator>
  <cp:lastModifiedBy>Natalie Procter</cp:lastModifiedBy>
  <cp:revision>1</cp:revision>
  <cp:lastPrinted>2025-04-02T08:06:52Z</cp:lastPrinted>
  <dcterms:created xsi:type="dcterms:W3CDTF">2025-04-02T07:02:12Z</dcterms:created>
  <dcterms:modified xsi:type="dcterms:W3CDTF">2025-04-03T14:54:13Z</dcterms:modified>
</cp:coreProperties>
</file>