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9"/>
  </p:notesMasterIdLst>
  <p:sldIdLst>
    <p:sldId id="1022" r:id="rId5"/>
    <p:sldId id="833" r:id="rId6"/>
    <p:sldId id="858" r:id="rId7"/>
    <p:sldId id="665" r:id="rId8"/>
    <p:sldId id="851" r:id="rId9"/>
    <p:sldId id="1032" r:id="rId10"/>
    <p:sldId id="1038" r:id="rId11"/>
    <p:sldId id="1033" r:id="rId12"/>
    <p:sldId id="1034" r:id="rId13"/>
    <p:sldId id="1035" r:id="rId14"/>
    <p:sldId id="1036" r:id="rId15"/>
    <p:sldId id="859" r:id="rId16"/>
    <p:sldId id="1037" r:id="rId17"/>
    <p:sldId id="1031"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2186"/>
    <a:srgbClr val="B91A70"/>
    <a:srgbClr val="DE6715"/>
    <a:srgbClr val="536076"/>
    <a:srgbClr val="47808B"/>
    <a:srgbClr val="C3C727"/>
    <a:srgbClr val="D56788"/>
    <a:srgbClr val="187B7B"/>
    <a:srgbClr val="7B13A0"/>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951"/>
    <p:restoredTop sz="95165" autoAdjust="0"/>
  </p:normalViewPr>
  <p:slideViewPr>
    <p:cSldViewPr snapToGrid="0" snapToObjects="1">
      <p:cViewPr varScale="1">
        <p:scale>
          <a:sx n="111" d="100"/>
          <a:sy n="111" d="100"/>
        </p:scale>
        <p:origin x="192" y="96"/>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863BBC-6B20-4E69-A533-D42944842311}"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A85E7ED3-41EC-4922-9F89-CAAC30411605}">
      <dgm:prSet/>
      <dgm:spPr/>
      <dgm:t>
        <a:bodyPr/>
        <a:lstStyle/>
        <a:p>
          <a:pPr rtl="0"/>
          <a:r>
            <a:rPr lang="en-US" dirty="0"/>
            <a:t>What </a:t>
          </a:r>
          <a:r>
            <a:rPr lang="en-US" dirty="0">
              <a:latin typeface="Trebuchet MS" panose="020B0603020202020204"/>
            </a:rPr>
            <a:t>RSE looks</a:t>
          </a:r>
          <a:r>
            <a:rPr lang="en-US" dirty="0"/>
            <a:t> like at Queen’s Drive</a:t>
          </a:r>
        </a:p>
      </dgm:t>
    </dgm:pt>
    <dgm:pt modelId="{F6EDAD31-9729-4526-9C65-D066D7D9DB5E}" type="parTrans" cxnId="{DC96E81C-64D4-4916-904A-B650250E550D}">
      <dgm:prSet/>
      <dgm:spPr/>
      <dgm:t>
        <a:bodyPr/>
        <a:lstStyle/>
        <a:p>
          <a:endParaRPr lang="en-US"/>
        </a:p>
      </dgm:t>
    </dgm:pt>
    <dgm:pt modelId="{6B167D4E-A579-42AD-BBFA-622A48680F82}" type="sibTrans" cxnId="{DC96E81C-64D4-4916-904A-B650250E550D}">
      <dgm:prSet/>
      <dgm:spPr/>
      <dgm:t>
        <a:bodyPr/>
        <a:lstStyle/>
        <a:p>
          <a:endParaRPr lang="en-US"/>
        </a:p>
      </dgm:t>
    </dgm:pt>
    <dgm:pt modelId="{0DE773D3-E944-4302-8923-1F1E2EA6E89D}">
      <dgm:prSet/>
      <dgm:spPr/>
      <dgm:t>
        <a:bodyPr/>
        <a:lstStyle/>
        <a:p>
          <a:r>
            <a:rPr lang="en-US" dirty="0"/>
            <a:t>Optional withdrawal </a:t>
          </a:r>
        </a:p>
      </dgm:t>
    </dgm:pt>
    <dgm:pt modelId="{8574D5F9-4C80-476C-A3E9-6A3737282C85}" type="parTrans" cxnId="{B6A01FDC-E403-40BB-9101-B99E5BC1AF03}">
      <dgm:prSet/>
      <dgm:spPr/>
      <dgm:t>
        <a:bodyPr/>
        <a:lstStyle/>
        <a:p>
          <a:endParaRPr lang="en-US"/>
        </a:p>
      </dgm:t>
    </dgm:pt>
    <dgm:pt modelId="{7F73B106-1809-49A4-BA92-245CBD9D5663}" type="sibTrans" cxnId="{B6A01FDC-E403-40BB-9101-B99E5BC1AF03}">
      <dgm:prSet/>
      <dgm:spPr/>
      <dgm:t>
        <a:bodyPr/>
        <a:lstStyle/>
        <a:p>
          <a:endParaRPr lang="en-US"/>
        </a:p>
      </dgm:t>
    </dgm:pt>
    <dgm:pt modelId="{7E16431B-71E9-49A6-A9DF-C32A1AC92DE4}">
      <dgm:prSet phldr="0"/>
      <dgm:spPr/>
      <dgm:t>
        <a:bodyPr/>
        <a:lstStyle/>
        <a:p>
          <a:r>
            <a:rPr lang="en-US" dirty="0">
              <a:latin typeface="Trebuchet MS" panose="020B0603020202020204"/>
            </a:rPr>
            <a:t>Questions</a:t>
          </a:r>
          <a:endParaRPr lang="en-US" dirty="0"/>
        </a:p>
      </dgm:t>
    </dgm:pt>
    <dgm:pt modelId="{E48876C9-55E9-4499-918F-EE655CBDEE00}" type="parTrans" cxnId="{E3030E54-FC6F-49D0-8D57-F3E3FB03B6BB}">
      <dgm:prSet/>
      <dgm:spPr/>
      <dgm:t>
        <a:bodyPr/>
        <a:lstStyle/>
        <a:p>
          <a:endParaRPr lang="en-GB"/>
        </a:p>
      </dgm:t>
    </dgm:pt>
    <dgm:pt modelId="{35815EB3-82A1-42A1-8836-2AAD737D94FC}" type="sibTrans" cxnId="{E3030E54-FC6F-49D0-8D57-F3E3FB03B6BB}">
      <dgm:prSet/>
      <dgm:spPr/>
      <dgm:t>
        <a:bodyPr/>
        <a:lstStyle/>
        <a:p>
          <a:endParaRPr lang="en-GB"/>
        </a:p>
      </dgm:t>
    </dgm:pt>
    <dgm:pt modelId="{D00745E8-0CEB-4771-A11A-3B1F451654A4}" type="pres">
      <dgm:prSet presAssocID="{FD863BBC-6B20-4E69-A533-D42944842311}" presName="linear" presStyleCnt="0">
        <dgm:presLayoutVars>
          <dgm:animLvl val="lvl"/>
          <dgm:resizeHandles val="exact"/>
        </dgm:presLayoutVars>
      </dgm:prSet>
      <dgm:spPr/>
    </dgm:pt>
    <dgm:pt modelId="{CF89420D-1419-446E-8DF4-C66FDFD4DB72}" type="pres">
      <dgm:prSet presAssocID="{A85E7ED3-41EC-4922-9F89-CAAC30411605}" presName="parentText" presStyleLbl="node1" presStyleIdx="0" presStyleCnt="3" custLinFactY="-2030" custLinFactNeighborY="-100000">
        <dgm:presLayoutVars>
          <dgm:chMax val="0"/>
          <dgm:bulletEnabled val="1"/>
        </dgm:presLayoutVars>
      </dgm:prSet>
      <dgm:spPr/>
    </dgm:pt>
    <dgm:pt modelId="{0B3F4129-57BB-4000-BFB9-F7804F58BDC6}" type="pres">
      <dgm:prSet presAssocID="{6B167D4E-A579-42AD-BBFA-622A48680F82}" presName="spacer" presStyleCnt="0"/>
      <dgm:spPr/>
    </dgm:pt>
    <dgm:pt modelId="{0258D859-D08D-4F9C-AA70-DBB1F5E00284}" type="pres">
      <dgm:prSet presAssocID="{0DE773D3-E944-4302-8923-1F1E2EA6E89D}" presName="parentText" presStyleLbl="node1" presStyleIdx="1" presStyleCnt="3" custLinFactNeighborX="-599" custLinFactNeighborY="-8322">
        <dgm:presLayoutVars>
          <dgm:chMax val="0"/>
          <dgm:bulletEnabled val="1"/>
        </dgm:presLayoutVars>
      </dgm:prSet>
      <dgm:spPr/>
    </dgm:pt>
    <dgm:pt modelId="{C8CF429B-8281-496C-ACF3-29D5C1A990DB}" type="pres">
      <dgm:prSet presAssocID="{7F73B106-1809-49A4-BA92-245CBD9D5663}" presName="spacer" presStyleCnt="0"/>
      <dgm:spPr/>
    </dgm:pt>
    <dgm:pt modelId="{ABF127BE-1449-4B1F-A009-9D6B8B481323}" type="pres">
      <dgm:prSet presAssocID="{7E16431B-71E9-49A6-A9DF-C32A1AC92DE4}" presName="parentText" presStyleLbl="node1" presStyleIdx="2" presStyleCnt="3">
        <dgm:presLayoutVars>
          <dgm:chMax val="0"/>
          <dgm:bulletEnabled val="1"/>
        </dgm:presLayoutVars>
      </dgm:prSet>
      <dgm:spPr/>
    </dgm:pt>
  </dgm:ptLst>
  <dgm:cxnLst>
    <dgm:cxn modelId="{DC96E81C-64D4-4916-904A-B650250E550D}" srcId="{FD863BBC-6B20-4E69-A533-D42944842311}" destId="{A85E7ED3-41EC-4922-9F89-CAAC30411605}" srcOrd="0" destOrd="0" parTransId="{F6EDAD31-9729-4526-9C65-D066D7D9DB5E}" sibTransId="{6B167D4E-A579-42AD-BBFA-622A48680F82}"/>
    <dgm:cxn modelId="{E3030E54-FC6F-49D0-8D57-F3E3FB03B6BB}" srcId="{FD863BBC-6B20-4E69-A533-D42944842311}" destId="{7E16431B-71E9-49A6-A9DF-C32A1AC92DE4}" srcOrd="2" destOrd="0" parTransId="{E48876C9-55E9-4499-918F-EE655CBDEE00}" sibTransId="{35815EB3-82A1-42A1-8836-2AAD737D94FC}"/>
    <dgm:cxn modelId="{2B61918D-1B43-48EF-9E4D-7BD73E544D5A}" type="presOf" srcId="{7E16431B-71E9-49A6-A9DF-C32A1AC92DE4}" destId="{ABF127BE-1449-4B1F-A009-9D6B8B481323}" srcOrd="0" destOrd="0" presId="urn:microsoft.com/office/officeart/2005/8/layout/vList2"/>
    <dgm:cxn modelId="{35310C90-D98D-4BED-B268-83F5AE374841}" type="presOf" srcId="{0DE773D3-E944-4302-8923-1F1E2EA6E89D}" destId="{0258D859-D08D-4F9C-AA70-DBB1F5E00284}" srcOrd="0" destOrd="0" presId="urn:microsoft.com/office/officeart/2005/8/layout/vList2"/>
    <dgm:cxn modelId="{6A9FB5B3-1CDD-4F4C-9962-60532058A9AC}" type="presOf" srcId="{FD863BBC-6B20-4E69-A533-D42944842311}" destId="{D00745E8-0CEB-4771-A11A-3B1F451654A4}" srcOrd="0" destOrd="0" presId="urn:microsoft.com/office/officeart/2005/8/layout/vList2"/>
    <dgm:cxn modelId="{B6A01FDC-E403-40BB-9101-B99E5BC1AF03}" srcId="{FD863BBC-6B20-4E69-A533-D42944842311}" destId="{0DE773D3-E944-4302-8923-1F1E2EA6E89D}" srcOrd="1" destOrd="0" parTransId="{8574D5F9-4C80-476C-A3E9-6A3737282C85}" sibTransId="{7F73B106-1809-49A4-BA92-245CBD9D5663}"/>
    <dgm:cxn modelId="{25F1FEDD-A434-4662-B19E-9CFC1C32596D}" type="presOf" srcId="{A85E7ED3-41EC-4922-9F89-CAAC30411605}" destId="{CF89420D-1419-446E-8DF4-C66FDFD4DB72}" srcOrd="0" destOrd="0" presId="urn:microsoft.com/office/officeart/2005/8/layout/vList2"/>
    <dgm:cxn modelId="{ED4DAA0A-BF80-426B-B0C9-D133E00282CC}" type="presParOf" srcId="{D00745E8-0CEB-4771-A11A-3B1F451654A4}" destId="{CF89420D-1419-446E-8DF4-C66FDFD4DB72}" srcOrd="0" destOrd="0" presId="urn:microsoft.com/office/officeart/2005/8/layout/vList2"/>
    <dgm:cxn modelId="{617E0413-3E91-4FCB-8E85-1DAC249CFF96}" type="presParOf" srcId="{D00745E8-0CEB-4771-A11A-3B1F451654A4}" destId="{0B3F4129-57BB-4000-BFB9-F7804F58BDC6}" srcOrd="1" destOrd="0" presId="urn:microsoft.com/office/officeart/2005/8/layout/vList2"/>
    <dgm:cxn modelId="{328ABE8E-0545-491E-94FB-376860CFB98C}" type="presParOf" srcId="{D00745E8-0CEB-4771-A11A-3B1F451654A4}" destId="{0258D859-D08D-4F9C-AA70-DBB1F5E00284}" srcOrd="2" destOrd="0" presId="urn:microsoft.com/office/officeart/2005/8/layout/vList2"/>
    <dgm:cxn modelId="{4D422C71-F51D-4043-8E46-D5B38FBA75A4}" type="presParOf" srcId="{D00745E8-0CEB-4771-A11A-3B1F451654A4}" destId="{C8CF429B-8281-496C-ACF3-29D5C1A990DB}" srcOrd="3" destOrd="0" presId="urn:microsoft.com/office/officeart/2005/8/layout/vList2"/>
    <dgm:cxn modelId="{00E708E7-E7B9-4C78-8C26-11356332CC3F}" type="presParOf" srcId="{D00745E8-0CEB-4771-A11A-3B1F451654A4}" destId="{ABF127BE-1449-4B1F-A009-9D6B8B481323}"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89420D-1419-446E-8DF4-C66FDFD4DB72}">
      <dsp:nvSpPr>
        <dsp:cNvPr id="0" name=""/>
        <dsp:cNvSpPr/>
      </dsp:nvSpPr>
      <dsp:spPr>
        <a:xfrm>
          <a:off x="0" y="0"/>
          <a:ext cx="6628804" cy="154440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rtl="0">
            <a:lnSpc>
              <a:spcPct val="90000"/>
            </a:lnSpc>
            <a:spcBef>
              <a:spcPct val="0"/>
            </a:spcBef>
            <a:spcAft>
              <a:spcPct val="35000"/>
            </a:spcAft>
            <a:buNone/>
          </a:pPr>
          <a:r>
            <a:rPr lang="en-US" sz="4000" kern="1200" dirty="0"/>
            <a:t>What </a:t>
          </a:r>
          <a:r>
            <a:rPr lang="en-US" sz="4000" kern="1200" dirty="0">
              <a:latin typeface="Trebuchet MS" panose="020B0603020202020204"/>
            </a:rPr>
            <a:t>RSE looks</a:t>
          </a:r>
          <a:r>
            <a:rPr lang="en-US" sz="4000" kern="1200" dirty="0"/>
            <a:t> like at Queen’s Drive</a:t>
          </a:r>
        </a:p>
      </dsp:txBody>
      <dsp:txXfrm>
        <a:off x="75391" y="75391"/>
        <a:ext cx="6478022" cy="1393618"/>
      </dsp:txXfrm>
    </dsp:sp>
    <dsp:sp modelId="{0258D859-D08D-4F9C-AA70-DBB1F5E00284}">
      <dsp:nvSpPr>
        <dsp:cNvPr id="0" name=""/>
        <dsp:cNvSpPr/>
      </dsp:nvSpPr>
      <dsp:spPr>
        <a:xfrm>
          <a:off x="0" y="1708003"/>
          <a:ext cx="6628804" cy="1544400"/>
        </a:xfrm>
        <a:prstGeom prst="roundRect">
          <a:avLst/>
        </a:prstGeom>
        <a:gradFill rotWithShape="0">
          <a:gsLst>
            <a:gs pos="0">
              <a:schemeClr val="accent2">
                <a:hueOff val="-1482143"/>
                <a:satOff val="7100"/>
                <a:lumOff val="6569"/>
                <a:alphaOff val="0"/>
                <a:tint val="96000"/>
                <a:lumMod val="100000"/>
              </a:schemeClr>
            </a:gs>
            <a:gs pos="78000">
              <a:schemeClr val="accent2">
                <a:hueOff val="-1482143"/>
                <a:satOff val="7100"/>
                <a:lumOff val="656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Optional withdrawal </a:t>
          </a:r>
        </a:p>
      </dsp:txBody>
      <dsp:txXfrm>
        <a:off x="75391" y="1783394"/>
        <a:ext cx="6478022" cy="1393618"/>
      </dsp:txXfrm>
    </dsp:sp>
    <dsp:sp modelId="{ABF127BE-1449-4B1F-A009-9D6B8B481323}">
      <dsp:nvSpPr>
        <dsp:cNvPr id="0" name=""/>
        <dsp:cNvSpPr/>
      </dsp:nvSpPr>
      <dsp:spPr>
        <a:xfrm>
          <a:off x="0" y="3377190"/>
          <a:ext cx="6628804" cy="1544400"/>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latin typeface="Trebuchet MS" panose="020B0603020202020204"/>
            </a:rPr>
            <a:t>Questions</a:t>
          </a:r>
          <a:endParaRPr lang="en-US" sz="4000" kern="1200" dirty="0"/>
        </a:p>
      </dsp:txBody>
      <dsp:txXfrm>
        <a:off x="75391" y="3452581"/>
        <a:ext cx="6478022" cy="139361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911FE6-9679-D241-87BB-D022DEF842AF}" type="datetimeFigureOut">
              <a:rPr lang="en-US" smtClean="0"/>
              <a:t>6/9/2026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2609DD-6F31-9F47-86EA-C6E146B976DA}" type="slidenum">
              <a:rPr lang="en-US" smtClean="0"/>
              <a:t>‹#›</a:t>
            </a:fld>
            <a:endParaRPr lang="en-US"/>
          </a:p>
        </p:txBody>
      </p:sp>
    </p:spTree>
    <p:extLst>
      <p:ext uri="{BB962C8B-B14F-4D97-AF65-F5344CB8AC3E}">
        <p14:creationId xmlns:p14="http://schemas.microsoft.com/office/powerpoint/2010/main" val="2378559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Welcome and thank you for coming.</a:t>
            </a:r>
          </a:p>
          <a:p>
            <a:r>
              <a:rPr lang="en-GB" dirty="0"/>
              <a:t>In understand that stakeholders were consulted in 2019, just pre-COVID</a:t>
            </a:r>
          </a:p>
          <a:p>
            <a:r>
              <a:rPr lang="en-GB" dirty="0"/>
              <a:t>Good idea to refresh in light of Relationship Education Part going statutory from September 2020 and COVID</a:t>
            </a:r>
          </a:p>
        </p:txBody>
      </p:sp>
      <p:sp>
        <p:nvSpPr>
          <p:cNvPr id="4" name="Slide Number Placeholder 3"/>
          <p:cNvSpPr>
            <a:spLocks noGrp="1"/>
          </p:cNvSpPr>
          <p:nvPr>
            <p:ph type="sldNum" sz="quarter" idx="5"/>
          </p:nvPr>
        </p:nvSpPr>
        <p:spPr/>
        <p:txBody>
          <a:bodyPr/>
          <a:lstStyle/>
          <a:p>
            <a:fld id="{B92609DD-6F31-9F47-86EA-C6E146B976DA}" type="slidenum">
              <a:rPr lang="en-US" smtClean="0"/>
              <a:t>1</a:t>
            </a:fld>
            <a:endParaRPr lang="en-US"/>
          </a:p>
        </p:txBody>
      </p:sp>
    </p:spTree>
    <p:extLst>
      <p:ext uri="{BB962C8B-B14F-4D97-AF65-F5344CB8AC3E}">
        <p14:creationId xmlns:p14="http://schemas.microsoft.com/office/powerpoint/2010/main" val="3473319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DfE quote</a:t>
            </a:r>
          </a:p>
        </p:txBody>
      </p:sp>
      <p:sp>
        <p:nvSpPr>
          <p:cNvPr id="4" name="Slide Number Placeholder 3"/>
          <p:cNvSpPr>
            <a:spLocks noGrp="1"/>
          </p:cNvSpPr>
          <p:nvPr>
            <p:ph type="sldNum" sz="quarter" idx="5"/>
          </p:nvPr>
        </p:nvSpPr>
        <p:spPr/>
        <p:txBody>
          <a:bodyPr/>
          <a:lstStyle/>
          <a:p>
            <a:fld id="{B92609DD-6F31-9F47-86EA-C6E146B976DA}" type="slidenum">
              <a:rPr lang="en-US" smtClean="0"/>
              <a:t>2</a:t>
            </a:fld>
            <a:endParaRPr lang="en-US"/>
          </a:p>
        </p:txBody>
      </p:sp>
    </p:spTree>
    <p:extLst>
      <p:ext uri="{BB962C8B-B14F-4D97-AF65-F5344CB8AC3E}">
        <p14:creationId xmlns:p14="http://schemas.microsoft.com/office/powerpoint/2010/main" val="3768227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Emphasise</a:t>
            </a:r>
            <a:r>
              <a:rPr lang="en-US" dirty="0"/>
              <a:t> that Relationships Education is not only about intimate relationships, it also includes learning about families and friendships, kindness and acceptance of others who are different from ourselves, how we treat and look after ourselves, the importance of community.</a:t>
            </a:r>
          </a:p>
          <a:p>
            <a:r>
              <a:rPr lang="en-US" dirty="0"/>
              <a:t>Use this slide as a lead into the new statutory guidance which is on the next slide.</a:t>
            </a:r>
          </a:p>
        </p:txBody>
      </p:sp>
      <p:sp>
        <p:nvSpPr>
          <p:cNvPr id="4" name="Slide Number Placeholder 3"/>
          <p:cNvSpPr>
            <a:spLocks noGrp="1"/>
          </p:cNvSpPr>
          <p:nvPr>
            <p:ph type="sldNum" sz="quarter" idx="5"/>
          </p:nvPr>
        </p:nvSpPr>
        <p:spPr/>
        <p:txBody>
          <a:bodyPr/>
          <a:lstStyle/>
          <a:p>
            <a:fld id="{B92609DD-6F31-9F47-86EA-C6E146B976DA}" type="slidenum">
              <a:rPr lang="en-US" smtClean="0"/>
              <a:t>3</a:t>
            </a:fld>
            <a:endParaRPr lang="en-US"/>
          </a:p>
        </p:txBody>
      </p:sp>
    </p:spTree>
    <p:extLst>
      <p:ext uri="{BB962C8B-B14F-4D97-AF65-F5344CB8AC3E}">
        <p14:creationId xmlns:p14="http://schemas.microsoft.com/office/powerpoint/2010/main" val="944016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that before this document was issued, the last Gov guidance was published in the Year 2000 so is very out of date, considering the context we have discussed earlier. This old guidance is still active until September 2020, then the new guidance comes into force. This has implications for right of withdraw which we will be covered later.</a:t>
            </a:r>
          </a:p>
        </p:txBody>
      </p:sp>
      <p:sp>
        <p:nvSpPr>
          <p:cNvPr id="4" name="Slide Number Placeholder 3"/>
          <p:cNvSpPr>
            <a:spLocks noGrp="1"/>
          </p:cNvSpPr>
          <p:nvPr>
            <p:ph type="sldNum" sz="quarter" idx="5"/>
          </p:nvPr>
        </p:nvSpPr>
        <p:spPr/>
        <p:txBody>
          <a:bodyPr/>
          <a:lstStyle/>
          <a:p>
            <a:fld id="{B92609DD-6F31-9F47-86EA-C6E146B976DA}" type="slidenum">
              <a:rPr lang="en-US" smtClean="0"/>
              <a:t>4</a:t>
            </a:fld>
            <a:endParaRPr lang="en-US"/>
          </a:p>
        </p:txBody>
      </p:sp>
    </p:spTree>
    <p:extLst>
      <p:ext uri="{BB962C8B-B14F-4D97-AF65-F5344CB8AC3E}">
        <p14:creationId xmlns:p14="http://schemas.microsoft.com/office/powerpoint/2010/main" val="2154993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direct quotes from page 13/14 of the DfE guidance 2019</a:t>
            </a:r>
          </a:p>
          <a:p>
            <a:endParaRPr lang="en-GB" dirty="0"/>
          </a:p>
          <a:p>
            <a:r>
              <a:rPr lang="en-GB" dirty="0"/>
              <a:t>Equalities Duty.  Part 6 chapter 1 of Equalities Act applies to schools</a:t>
            </a:r>
          </a:p>
          <a:p>
            <a:endParaRPr lang="en-GB" dirty="0"/>
          </a:p>
          <a:p>
            <a:r>
              <a:rPr lang="en-GB" dirty="0"/>
              <a:t>This is the part of the presentation where there may be some tension if there are particularly held views by some parents/carers. E.g. about teaching LGBT issues.</a:t>
            </a:r>
          </a:p>
          <a:p>
            <a:r>
              <a:rPr lang="en-GB" dirty="0"/>
              <a:t>Explain that schools are expected to take into account the views of parents and carers, however there are also legal obligations so that children and young people know there is an Equality Act in the UK and that it protects people from prejudice and discrimination. The DfE guidance also makes it explicitly clear that children should be taught to be understanding about others different from them. Therefore schools cannot pick and choose what equalities to include in the curriculum.</a:t>
            </a:r>
          </a:p>
          <a:p>
            <a:endParaRPr lang="en-GB" dirty="0"/>
          </a:p>
          <a:p>
            <a:r>
              <a:rPr lang="en-GB" dirty="0"/>
              <a:t>If LGBT issues arise, explain that there is a parent leaflet that the school can put on it’s website that explains how this is covered age-appropriately in the Jigsaw materials.</a:t>
            </a:r>
          </a:p>
          <a:p>
            <a:r>
              <a:rPr lang="en-GB" dirty="0"/>
              <a:t>Try not to be drawn into an extended argument at this stage, keep referring back to the leaflet and move on when you can.</a:t>
            </a:r>
          </a:p>
          <a:p>
            <a:endParaRPr lang="en-GB" dirty="0"/>
          </a:p>
          <a:p>
            <a:r>
              <a:rPr lang="en-GB" dirty="0"/>
              <a:t>However, if there are some persistent people in the audience stress that Jigsaw does not teach about gay sex (this is a myth). In KS1 it simply acknowledges that some children may have two Mums or two Dads. In Year 3 there is a lesson about the word gay and why it should not be used in a hurtful or unkind way. In Year 6 there is lesson about prejudice where a transgender person is used as an example. Y6 children also learn what the word transgender means. Jigsaw does not encourage or promote LGBT+ people it simply acknowledges that these people are a part of UK society, and they should be treated with respect (as long as they are kind people) in the same way that we would expect everybody else to be… we have an Equality Act that is LAW. Ultimately if we don’t make our children aware of the rights of society, and they fall foul of the Equality Act when they are older by committing a hate crime or being prejudicial, we are not helping them understand the right of law and the consequences of their actions. When they are older they will mix with a range of people in their adult lives.</a:t>
            </a:r>
          </a:p>
          <a:p>
            <a:endParaRPr lang="en-GB" dirty="0"/>
          </a:p>
        </p:txBody>
      </p:sp>
    </p:spTree>
    <p:extLst>
      <p:ext uri="{BB962C8B-B14F-4D97-AF65-F5344CB8AC3E}">
        <p14:creationId xmlns:p14="http://schemas.microsoft.com/office/powerpoint/2010/main" val="2023862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2609DD-6F31-9F47-86EA-C6E146B976DA}" type="slidenum">
              <a:rPr lang="en-US" smtClean="0"/>
              <a:t>12</a:t>
            </a:fld>
            <a:endParaRPr lang="en-US"/>
          </a:p>
        </p:txBody>
      </p:sp>
    </p:spTree>
    <p:extLst>
      <p:ext uri="{BB962C8B-B14F-4D97-AF65-F5344CB8AC3E}">
        <p14:creationId xmlns:p14="http://schemas.microsoft.com/office/powerpoint/2010/main" val="1888788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92609DD-6F31-9F47-86EA-C6E146B976DA}" type="slidenum">
              <a:rPr lang="en-US" smtClean="0"/>
              <a:t>14</a:t>
            </a:fld>
            <a:endParaRPr lang="en-US"/>
          </a:p>
        </p:txBody>
      </p:sp>
    </p:spTree>
    <p:extLst>
      <p:ext uri="{BB962C8B-B14F-4D97-AF65-F5344CB8AC3E}">
        <p14:creationId xmlns:p14="http://schemas.microsoft.com/office/powerpoint/2010/main" val="1921816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915B7-3520-6642-A5B3-0D43A7BD9EB1}" type="datetimeFigureOut">
              <a:rPr lang="en-US" smtClean="0"/>
              <a:t>6/9/2026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26BE96-C26F-494C-A240-D526A134E3D4}" type="slidenum">
              <a:rPr lang="en-US" smtClean="0"/>
              <a:t>‹#›</a:t>
            </a:fld>
            <a:endParaRPr lang="en-US"/>
          </a:p>
        </p:txBody>
      </p:sp>
    </p:spTree>
    <p:extLst>
      <p:ext uri="{BB962C8B-B14F-4D97-AF65-F5344CB8AC3E}">
        <p14:creationId xmlns:p14="http://schemas.microsoft.com/office/powerpoint/2010/main" val="73840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915B7-3520-6642-A5B3-0D43A7BD9EB1}" type="datetimeFigureOut">
              <a:rPr lang="en-US" smtClean="0"/>
              <a:t>6/9/2026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26BE96-C26F-494C-A240-D526A134E3D4}" type="slidenum">
              <a:rPr lang="en-US" smtClean="0"/>
              <a:t>‹#›</a:t>
            </a:fld>
            <a:endParaRPr lang="en-US"/>
          </a:p>
        </p:txBody>
      </p:sp>
    </p:spTree>
    <p:extLst>
      <p:ext uri="{BB962C8B-B14F-4D97-AF65-F5344CB8AC3E}">
        <p14:creationId xmlns:p14="http://schemas.microsoft.com/office/powerpoint/2010/main" val="3750193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915B7-3520-6642-A5B3-0D43A7BD9EB1}" type="datetimeFigureOut">
              <a:rPr lang="en-US" smtClean="0"/>
              <a:t>6/9/2026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26BE96-C26F-494C-A240-D526A134E3D4}"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106596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915B7-3520-6642-A5B3-0D43A7BD9EB1}" type="datetimeFigureOut">
              <a:rPr lang="en-US" smtClean="0"/>
              <a:t>6/9/2026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26BE96-C26F-494C-A240-D526A134E3D4}" type="slidenum">
              <a:rPr lang="en-US" smtClean="0"/>
              <a:t>‹#›</a:t>
            </a:fld>
            <a:endParaRPr lang="en-US"/>
          </a:p>
        </p:txBody>
      </p:sp>
    </p:spTree>
    <p:extLst>
      <p:ext uri="{BB962C8B-B14F-4D97-AF65-F5344CB8AC3E}">
        <p14:creationId xmlns:p14="http://schemas.microsoft.com/office/powerpoint/2010/main" val="15681356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915B7-3520-6642-A5B3-0D43A7BD9EB1}" type="datetimeFigureOut">
              <a:rPr lang="en-US" smtClean="0"/>
              <a:t>6/9/2026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26BE96-C26F-494C-A240-D526A134E3D4}"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745550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915B7-3520-6642-A5B3-0D43A7BD9EB1}" type="datetimeFigureOut">
              <a:rPr lang="en-US" smtClean="0"/>
              <a:t>6/9/2026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26BE96-C26F-494C-A240-D526A134E3D4}" type="slidenum">
              <a:rPr lang="en-US" smtClean="0"/>
              <a:t>‹#›</a:t>
            </a:fld>
            <a:endParaRPr lang="en-US"/>
          </a:p>
        </p:txBody>
      </p:sp>
    </p:spTree>
    <p:extLst>
      <p:ext uri="{BB962C8B-B14F-4D97-AF65-F5344CB8AC3E}">
        <p14:creationId xmlns:p14="http://schemas.microsoft.com/office/powerpoint/2010/main" val="16553498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915B7-3520-6642-A5B3-0D43A7BD9EB1}" type="datetimeFigureOut">
              <a:rPr lang="en-US" smtClean="0"/>
              <a:t>6/9/2026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26BE96-C26F-494C-A240-D526A134E3D4}" type="slidenum">
              <a:rPr lang="en-US" smtClean="0"/>
              <a:t>‹#›</a:t>
            </a:fld>
            <a:endParaRPr lang="en-US"/>
          </a:p>
        </p:txBody>
      </p:sp>
    </p:spTree>
    <p:extLst>
      <p:ext uri="{BB962C8B-B14F-4D97-AF65-F5344CB8AC3E}">
        <p14:creationId xmlns:p14="http://schemas.microsoft.com/office/powerpoint/2010/main" val="2020818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915B7-3520-6642-A5B3-0D43A7BD9EB1}" type="datetimeFigureOut">
              <a:rPr lang="en-US" smtClean="0"/>
              <a:t>6/9/2026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26BE96-C26F-494C-A240-D526A134E3D4}" type="slidenum">
              <a:rPr lang="en-US" smtClean="0"/>
              <a:t>‹#›</a:t>
            </a:fld>
            <a:endParaRPr lang="en-US"/>
          </a:p>
        </p:txBody>
      </p:sp>
    </p:spTree>
    <p:extLst>
      <p:ext uri="{BB962C8B-B14F-4D97-AF65-F5344CB8AC3E}">
        <p14:creationId xmlns:p14="http://schemas.microsoft.com/office/powerpoint/2010/main" val="2401905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915B7-3520-6642-A5B3-0D43A7BD9EB1}" type="datetimeFigureOut">
              <a:rPr lang="en-US" smtClean="0"/>
              <a:t>6/9/2026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26BE96-C26F-494C-A240-D526A134E3D4}" type="slidenum">
              <a:rPr lang="en-US" smtClean="0"/>
              <a:t>‹#›</a:t>
            </a:fld>
            <a:endParaRPr lang="en-US"/>
          </a:p>
        </p:txBody>
      </p:sp>
    </p:spTree>
    <p:extLst>
      <p:ext uri="{BB962C8B-B14F-4D97-AF65-F5344CB8AC3E}">
        <p14:creationId xmlns:p14="http://schemas.microsoft.com/office/powerpoint/2010/main" val="205633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915B7-3520-6642-A5B3-0D43A7BD9EB1}" type="datetimeFigureOut">
              <a:rPr lang="en-US" smtClean="0"/>
              <a:t>6/9/2026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26BE96-C26F-494C-A240-D526A134E3D4}" type="slidenum">
              <a:rPr lang="en-US" smtClean="0"/>
              <a:t>‹#›</a:t>
            </a:fld>
            <a:endParaRPr lang="en-US"/>
          </a:p>
        </p:txBody>
      </p:sp>
    </p:spTree>
    <p:extLst>
      <p:ext uri="{BB962C8B-B14F-4D97-AF65-F5344CB8AC3E}">
        <p14:creationId xmlns:p14="http://schemas.microsoft.com/office/powerpoint/2010/main" val="3552606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915B7-3520-6642-A5B3-0D43A7BD9EB1}" type="datetimeFigureOut">
              <a:rPr lang="en-US" smtClean="0"/>
              <a:t>6/9/2026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26BE96-C26F-494C-A240-D526A134E3D4}" type="slidenum">
              <a:rPr lang="en-US" smtClean="0"/>
              <a:t>‹#›</a:t>
            </a:fld>
            <a:endParaRPr lang="en-US"/>
          </a:p>
        </p:txBody>
      </p:sp>
    </p:spTree>
    <p:extLst>
      <p:ext uri="{BB962C8B-B14F-4D97-AF65-F5344CB8AC3E}">
        <p14:creationId xmlns:p14="http://schemas.microsoft.com/office/powerpoint/2010/main" val="2158006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915B7-3520-6642-A5B3-0D43A7BD9EB1}" type="datetimeFigureOut">
              <a:rPr lang="en-US" smtClean="0"/>
              <a:t>6/9/2026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26BE96-C26F-494C-A240-D526A134E3D4}" type="slidenum">
              <a:rPr lang="en-US" smtClean="0"/>
              <a:t>‹#›</a:t>
            </a:fld>
            <a:endParaRPr lang="en-US"/>
          </a:p>
        </p:txBody>
      </p:sp>
    </p:spTree>
    <p:extLst>
      <p:ext uri="{BB962C8B-B14F-4D97-AF65-F5344CB8AC3E}">
        <p14:creationId xmlns:p14="http://schemas.microsoft.com/office/powerpoint/2010/main" val="1013104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915B7-3520-6642-A5B3-0D43A7BD9EB1}" type="datetimeFigureOut">
              <a:rPr lang="en-US" smtClean="0"/>
              <a:t>6/9/2026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26BE96-C26F-494C-A240-D526A134E3D4}" type="slidenum">
              <a:rPr lang="en-US" smtClean="0"/>
              <a:t>‹#›</a:t>
            </a:fld>
            <a:endParaRPr lang="en-US"/>
          </a:p>
        </p:txBody>
      </p:sp>
    </p:spTree>
    <p:extLst>
      <p:ext uri="{BB962C8B-B14F-4D97-AF65-F5344CB8AC3E}">
        <p14:creationId xmlns:p14="http://schemas.microsoft.com/office/powerpoint/2010/main" val="2367954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915B7-3520-6642-A5B3-0D43A7BD9EB1}" type="datetimeFigureOut">
              <a:rPr lang="en-US" smtClean="0"/>
              <a:t>6/9/2026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26BE96-C26F-494C-A240-D526A134E3D4}" type="slidenum">
              <a:rPr lang="en-US" smtClean="0"/>
              <a:t>‹#›</a:t>
            </a:fld>
            <a:endParaRPr lang="en-US"/>
          </a:p>
        </p:txBody>
      </p:sp>
    </p:spTree>
    <p:extLst>
      <p:ext uri="{BB962C8B-B14F-4D97-AF65-F5344CB8AC3E}">
        <p14:creationId xmlns:p14="http://schemas.microsoft.com/office/powerpoint/2010/main" val="1609882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915B7-3520-6642-A5B3-0D43A7BD9EB1}" type="datetimeFigureOut">
              <a:rPr lang="en-US" smtClean="0"/>
              <a:t>6/9/2026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26BE96-C26F-494C-A240-D526A134E3D4}" type="slidenum">
              <a:rPr lang="en-US" smtClean="0"/>
              <a:t>‹#›</a:t>
            </a:fld>
            <a:endParaRPr lang="en-US"/>
          </a:p>
        </p:txBody>
      </p:sp>
    </p:spTree>
    <p:extLst>
      <p:ext uri="{BB962C8B-B14F-4D97-AF65-F5344CB8AC3E}">
        <p14:creationId xmlns:p14="http://schemas.microsoft.com/office/powerpoint/2010/main" val="486264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915B7-3520-6642-A5B3-0D43A7BD9EB1}" type="datetimeFigureOut">
              <a:rPr lang="en-US" smtClean="0"/>
              <a:t>6/9/2026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26BE96-C26F-494C-A240-D526A134E3D4}" type="slidenum">
              <a:rPr lang="en-US" smtClean="0"/>
              <a:t>‹#›</a:t>
            </a:fld>
            <a:endParaRPr lang="en-US"/>
          </a:p>
        </p:txBody>
      </p:sp>
    </p:spTree>
    <p:extLst>
      <p:ext uri="{BB962C8B-B14F-4D97-AF65-F5344CB8AC3E}">
        <p14:creationId xmlns:p14="http://schemas.microsoft.com/office/powerpoint/2010/main" val="3160020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915B7-3520-6642-A5B3-0D43A7BD9EB1}" type="datetimeFigureOut">
              <a:rPr lang="en-US" smtClean="0"/>
              <a:t>6/9/2026</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B26BE96-C26F-494C-A240-D526A134E3D4}" type="slidenum">
              <a:rPr lang="en-US" smtClean="0"/>
              <a:t>‹#›</a:t>
            </a:fld>
            <a:endParaRPr lang="en-US"/>
          </a:p>
        </p:txBody>
      </p:sp>
    </p:spTree>
    <p:extLst>
      <p:ext uri="{BB962C8B-B14F-4D97-AF65-F5344CB8AC3E}">
        <p14:creationId xmlns:p14="http://schemas.microsoft.com/office/powerpoint/2010/main" val="37713309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BAB25-CCC0-47CA-88B7-C4C337EB8DD3}"/>
              </a:ext>
            </a:extLst>
          </p:cNvPr>
          <p:cNvSpPr>
            <a:spLocks noGrp="1"/>
          </p:cNvSpPr>
          <p:nvPr>
            <p:ph type="title"/>
          </p:nvPr>
        </p:nvSpPr>
        <p:spPr>
          <a:xfrm>
            <a:off x="652481" y="1382486"/>
            <a:ext cx="3547581" cy="4093028"/>
          </a:xfrm>
        </p:spPr>
        <p:txBody>
          <a:bodyPr anchor="ctr">
            <a:normAutofit/>
          </a:bodyPr>
          <a:lstStyle/>
          <a:p>
            <a:r>
              <a:rPr lang="en-US" sz="4400" dirty="0"/>
              <a:t>Relationship and Sex Education at Queen’s Drive - 2026 </a:t>
            </a:r>
            <a:endParaRPr lang="en-GB" sz="4400" dirty="0"/>
          </a:p>
        </p:txBody>
      </p:sp>
      <p:graphicFrame>
        <p:nvGraphicFramePr>
          <p:cNvPr id="5" name="Content Placeholder 2">
            <a:extLst>
              <a:ext uri="{FF2B5EF4-FFF2-40B4-BE49-F238E27FC236}">
                <a16:creationId xmlns:a16="http://schemas.microsoft.com/office/drawing/2014/main" id="{D73EAD69-1151-9BAA-8270-BADE030267C0}"/>
              </a:ext>
            </a:extLst>
          </p:cNvPr>
          <p:cNvGraphicFramePr>
            <a:graphicFrameLocks noGrp="1"/>
          </p:cNvGraphicFramePr>
          <p:nvPr>
            <p:ph idx="1"/>
            <p:extLst>
              <p:ext uri="{D42A27DB-BD31-4B8C-83A1-F6EECF244321}">
                <p14:modId xmlns:p14="http://schemas.microsoft.com/office/powerpoint/2010/main" val="3697467296"/>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38023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7D8B3-847E-A1E6-B44A-E21318AD2EAC}"/>
              </a:ext>
            </a:extLst>
          </p:cNvPr>
          <p:cNvSpPr>
            <a:spLocks noGrp="1"/>
          </p:cNvSpPr>
          <p:nvPr>
            <p:ph type="title"/>
          </p:nvPr>
        </p:nvSpPr>
        <p:spPr>
          <a:xfrm>
            <a:off x="677334" y="609600"/>
            <a:ext cx="8596668" cy="1320800"/>
          </a:xfrm>
        </p:spPr>
        <p:txBody>
          <a:bodyPr anchor="t">
            <a:normAutofit fontScale="90000"/>
          </a:bodyPr>
          <a:lstStyle/>
          <a:p>
            <a:pPr algn="ctr"/>
            <a:r>
              <a:rPr lang="en-US" sz="1800" b="1" u="sng" dirty="0">
                <a:solidFill>
                  <a:srgbClr val="222222"/>
                </a:solidFill>
                <a:ea typeface="+mj-lt"/>
                <a:cs typeface="+mj-lt"/>
              </a:rPr>
              <a:t>To understand the development of the baby during pregnancy.-</a:t>
            </a:r>
            <a:br>
              <a:rPr lang="en-US" sz="1400" dirty="0">
                <a:solidFill>
                  <a:srgbClr val="222222"/>
                </a:solidFill>
                <a:ea typeface="+mj-lt"/>
                <a:cs typeface="+mj-lt"/>
              </a:rPr>
            </a:br>
            <a:r>
              <a:rPr lang="en-US" sz="1400" dirty="0">
                <a:solidFill>
                  <a:srgbClr val="222222"/>
                </a:solidFill>
                <a:ea typeface="+mj-lt"/>
                <a:cs typeface="+mj-lt"/>
              </a:rPr>
              <a:t> </a:t>
            </a:r>
            <a:r>
              <a:rPr lang="en-US" sz="2400" dirty="0">
                <a:ea typeface="+mj-lt"/>
                <a:cs typeface="+mj-lt"/>
              </a:rPr>
              <a:t>https://www.kapowprimary.com/subjects/rse-pshe/upper-key-stage-2/year-6/safety-and-the-changing-body-year-6/lesson-6-pregnancy-and-birth/</a:t>
            </a:r>
            <a:endParaRPr lang="en-US" sz="2400" dirty="0"/>
          </a:p>
        </p:txBody>
      </p:sp>
      <p:pic>
        <p:nvPicPr>
          <p:cNvPr id="4" name="Content Placeholder 3" descr="A pink background with white text&#10;&#10;Description automatically generated">
            <a:extLst>
              <a:ext uri="{FF2B5EF4-FFF2-40B4-BE49-F238E27FC236}">
                <a16:creationId xmlns:a16="http://schemas.microsoft.com/office/drawing/2014/main" id="{07E84672-C55E-3AD8-399A-0110E6D462A1}"/>
              </a:ext>
            </a:extLst>
          </p:cNvPr>
          <p:cNvPicPr>
            <a:picLocks noChangeAspect="1"/>
          </p:cNvPicPr>
          <p:nvPr/>
        </p:nvPicPr>
        <p:blipFill>
          <a:blip r:embed="rId2"/>
          <a:stretch>
            <a:fillRect/>
          </a:stretch>
        </p:blipFill>
        <p:spPr>
          <a:xfrm>
            <a:off x="799814" y="2159331"/>
            <a:ext cx="3854481" cy="2168145"/>
          </a:xfrm>
          <a:prstGeom prst="rect">
            <a:avLst/>
          </a:prstGeom>
        </p:spPr>
      </p:pic>
      <p:sp>
        <p:nvSpPr>
          <p:cNvPr id="8" name="Content Placeholder 7">
            <a:extLst>
              <a:ext uri="{FF2B5EF4-FFF2-40B4-BE49-F238E27FC236}">
                <a16:creationId xmlns:a16="http://schemas.microsoft.com/office/drawing/2014/main" id="{576AC9F5-0435-EC6E-13C3-B39EA5D30DF8}"/>
              </a:ext>
            </a:extLst>
          </p:cNvPr>
          <p:cNvSpPr>
            <a:spLocks noGrp="1"/>
          </p:cNvSpPr>
          <p:nvPr>
            <p:ph idx="1"/>
          </p:nvPr>
        </p:nvSpPr>
        <p:spPr>
          <a:xfrm>
            <a:off x="4860323" y="2160589"/>
            <a:ext cx="4410676" cy="3768573"/>
          </a:xfrm>
        </p:spPr>
        <p:txBody>
          <a:bodyPr vert="horz" lIns="91440" tIns="45720" rIns="91440" bIns="45720" rtlCol="0" anchor="t">
            <a:normAutofit/>
          </a:bodyPr>
          <a:lstStyle/>
          <a:p>
            <a:pPr marL="0" indent="0" algn="ctr">
              <a:buNone/>
            </a:pPr>
            <a:r>
              <a:rPr lang="en-US" sz="2400" b="1" u="sng" dirty="0"/>
              <a:t>Important to note:</a:t>
            </a:r>
          </a:p>
          <a:p>
            <a:pPr algn="ctr"/>
            <a:r>
              <a:rPr lang="en-US" sz="2400" dirty="0"/>
              <a:t>The use of 'sexual intercourse' to start conception </a:t>
            </a:r>
          </a:p>
          <a:p>
            <a:pPr algn="ctr"/>
            <a:r>
              <a:rPr lang="en-US" sz="2400" dirty="0"/>
              <a:t>Vaginal births (most children have some awareness of a c-section and how they were born) </a:t>
            </a:r>
          </a:p>
        </p:txBody>
      </p:sp>
    </p:spTree>
    <p:extLst>
      <p:ext uri="{BB962C8B-B14F-4D97-AF65-F5344CB8AC3E}">
        <p14:creationId xmlns:p14="http://schemas.microsoft.com/office/powerpoint/2010/main" val="1892349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6823B0-4152-0787-918C-347AC8B97E87}"/>
              </a:ext>
            </a:extLst>
          </p:cNvPr>
          <p:cNvSpPr>
            <a:spLocks noGrp="1"/>
          </p:cNvSpPr>
          <p:nvPr>
            <p:ph idx="1"/>
          </p:nvPr>
        </p:nvSpPr>
        <p:spPr>
          <a:xfrm>
            <a:off x="513359" y="530488"/>
            <a:ext cx="9127174" cy="5549456"/>
          </a:xfrm>
        </p:spPr>
        <p:txBody>
          <a:bodyPr vert="horz" lIns="91440" tIns="45720" rIns="91440" bIns="45720" rtlCol="0" anchor="t">
            <a:noAutofit/>
          </a:bodyPr>
          <a:lstStyle/>
          <a:p>
            <a:r>
              <a:rPr lang="en-US" sz="1900" dirty="0">
                <a:solidFill>
                  <a:srgbClr val="222222"/>
                </a:solidFill>
                <a:ea typeface="+mn-lt"/>
                <a:cs typeface="+mn-lt"/>
              </a:rPr>
              <a:t>Answer any questions the children might have. </a:t>
            </a:r>
            <a:endParaRPr lang="en-US" sz="1900">
              <a:ea typeface="+mn-lt"/>
              <a:cs typeface="+mn-lt"/>
            </a:endParaRPr>
          </a:p>
          <a:p>
            <a:r>
              <a:rPr lang="en-US" sz="1900" dirty="0">
                <a:solidFill>
                  <a:srgbClr val="222222"/>
                </a:solidFill>
                <a:ea typeface="+mn-lt"/>
                <a:cs typeface="+mn-lt"/>
              </a:rPr>
              <a:t> If the children do not ask any questions, explain that not every couple will be able to have a baby this way. This could be for medical reasons or because they are in a same-sex relationship. Explain that these couples may still want to have a baby and there are other options open to them such as: </a:t>
            </a:r>
            <a:r>
              <a:rPr lang="en-US" sz="1900" b="1" u="sng" dirty="0">
                <a:solidFill>
                  <a:srgbClr val="222222"/>
                </a:solidFill>
                <a:ea typeface="+mn-lt"/>
                <a:cs typeface="+mn-lt"/>
              </a:rPr>
              <a:t>Adoption. Surrogacy,</a:t>
            </a:r>
            <a:r>
              <a:rPr lang="en-US" sz="1900" dirty="0">
                <a:solidFill>
                  <a:srgbClr val="222222"/>
                </a:solidFill>
                <a:ea typeface="+mn-lt"/>
                <a:cs typeface="+mn-lt"/>
              </a:rPr>
              <a:t> which is when someone else has the baby for the couple. </a:t>
            </a:r>
            <a:r>
              <a:rPr lang="en-US" sz="1900" b="1" u="sng" dirty="0">
                <a:solidFill>
                  <a:srgbClr val="222222"/>
                </a:solidFill>
                <a:ea typeface="+mn-lt"/>
                <a:cs typeface="+mn-lt"/>
              </a:rPr>
              <a:t>IVF</a:t>
            </a:r>
            <a:r>
              <a:rPr lang="en-US" sz="1900" dirty="0">
                <a:solidFill>
                  <a:srgbClr val="222222"/>
                </a:solidFill>
                <a:ea typeface="+mn-lt"/>
                <a:cs typeface="+mn-lt"/>
              </a:rPr>
              <a:t>, which is where the sperm and egg are put together by a scientist and once the egg is </a:t>
            </a:r>
            <a:r>
              <a:rPr lang="en-US" sz="1900" err="1">
                <a:solidFill>
                  <a:srgbClr val="222222"/>
                </a:solidFill>
                <a:ea typeface="+mn-lt"/>
                <a:cs typeface="+mn-lt"/>
              </a:rPr>
              <a:t>fertilised</a:t>
            </a:r>
            <a:r>
              <a:rPr lang="en-US" sz="1900" dirty="0">
                <a:solidFill>
                  <a:srgbClr val="222222"/>
                </a:solidFill>
                <a:ea typeface="+mn-lt"/>
                <a:cs typeface="+mn-lt"/>
              </a:rPr>
              <a:t>, it is placed into the uterus to grow.</a:t>
            </a:r>
            <a:endParaRPr lang="en-US" sz="1900">
              <a:ea typeface="+mn-lt"/>
              <a:cs typeface="+mn-lt"/>
            </a:endParaRPr>
          </a:p>
          <a:p>
            <a:r>
              <a:rPr lang="en-US" sz="1900" dirty="0">
                <a:solidFill>
                  <a:srgbClr val="222222"/>
                </a:solidFill>
                <a:ea typeface="+mn-lt"/>
                <a:cs typeface="+mn-lt"/>
              </a:rPr>
              <a:t> Explain that pregnancy and birth are only the start of being a parent and that being a parent is a long-term commitment.</a:t>
            </a:r>
            <a:endParaRPr lang="en-US" sz="1900">
              <a:ea typeface="+mn-lt"/>
              <a:cs typeface="+mn-lt"/>
            </a:endParaRPr>
          </a:p>
          <a:p>
            <a:r>
              <a:rPr lang="en-US" sz="1900" dirty="0">
                <a:solidFill>
                  <a:srgbClr val="222222"/>
                </a:solidFill>
                <a:ea typeface="+mn-lt"/>
                <a:cs typeface="+mn-lt"/>
              </a:rPr>
              <a:t>Ask the children to talk to a partner about what a baby might need in the first nine months. Take some feedback and ensure they think about practical and emotional support as well as products.  </a:t>
            </a:r>
            <a:endParaRPr lang="en-US" sz="1900">
              <a:ea typeface="+mn-lt"/>
              <a:cs typeface="+mn-lt"/>
            </a:endParaRPr>
          </a:p>
          <a:p>
            <a:r>
              <a:rPr lang="en-US" sz="1900" dirty="0">
                <a:solidFill>
                  <a:srgbClr val="222222"/>
                </a:solidFill>
                <a:ea typeface="+mn-lt"/>
                <a:cs typeface="+mn-lt"/>
              </a:rPr>
              <a:t>Explain to the children that you would like them to create a piece of work that illustrates either how a baby develops during the nine months of pregnancy or what a baby needs during the first nine months of its life. This piece of work can include pictures and text and must show the children’s understanding of the aspect they have chosen. (closely linked to year 5 science). </a:t>
            </a:r>
            <a:endParaRPr lang="en-US" sz="1900">
              <a:ea typeface="+mn-lt"/>
              <a:cs typeface="+mn-lt"/>
            </a:endParaRPr>
          </a:p>
          <a:p>
            <a:endParaRPr lang="en-US" dirty="0"/>
          </a:p>
        </p:txBody>
      </p:sp>
    </p:spTree>
    <p:extLst>
      <p:ext uri="{BB962C8B-B14F-4D97-AF65-F5344CB8AC3E}">
        <p14:creationId xmlns:p14="http://schemas.microsoft.com/office/powerpoint/2010/main" val="1450062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A144DD7-2649-E94F-A14B-CECED0C2A188}"/>
              </a:ext>
            </a:extLst>
          </p:cNvPr>
          <p:cNvPicPr>
            <a:picLocks noChangeAspect="1"/>
          </p:cNvPicPr>
          <p:nvPr/>
        </p:nvPicPr>
        <p:blipFill>
          <a:blip r:embed="rId3">
            <a:alphaModFix amt="11000"/>
          </a:blip>
          <a:stretch>
            <a:fillRect/>
          </a:stretch>
        </p:blipFill>
        <p:spPr>
          <a:xfrm>
            <a:off x="0" y="11963"/>
            <a:ext cx="12192000" cy="6858000"/>
          </a:xfrm>
          <a:prstGeom prst="rect">
            <a:avLst/>
          </a:prstGeom>
          <a:effectLst>
            <a:outerShdw blurRad="50800" dist="50800" dir="5400000" algn="ctr" rotWithShape="0">
              <a:schemeClr val="bg1"/>
            </a:outerShdw>
          </a:effectLst>
        </p:spPr>
      </p:pic>
      <p:sp>
        <p:nvSpPr>
          <p:cNvPr id="7" name="Rectangle 6">
            <a:extLst>
              <a:ext uri="{FF2B5EF4-FFF2-40B4-BE49-F238E27FC236}">
                <a16:creationId xmlns:a16="http://schemas.microsoft.com/office/drawing/2014/main" id="{E13911D0-90BC-4C4A-AAFB-71909FDE6894}"/>
              </a:ext>
            </a:extLst>
          </p:cNvPr>
          <p:cNvSpPr/>
          <p:nvPr/>
        </p:nvSpPr>
        <p:spPr>
          <a:xfrm>
            <a:off x="-424542" y="-471352"/>
            <a:ext cx="4293810" cy="8048930"/>
          </a:xfrm>
          <a:prstGeom prst="rect">
            <a:avLst/>
          </a:prstGeom>
          <a:solidFill>
            <a:srgbClr val="992186"/>
          </a:solidFill>
          <a:ln>
            <a:noFill/>
          </a:ln>
          <a:effectLst>
            <a:softEdge rad="152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6FD86C-E587-394C-8D4F-F2525A88BCC2}"/>
              </a:ext>
            </a:extLst>
          </p:cNvPr>
          <p:cNvSpPr>
            <a:spLocks noGrp="1"/>
          </p:cNvSpPr>
          <p:nvPr>
            <p:ph type="title"/>
          </p:nvPr>
        </p:nvSpPr>
        <p:spPr>
          <a:xfrm>
            <a:off x="37308" y="842880"/>
            <a:ext cx="3370110" cy="5792788"/>
          </a:xfrm>
        </p:spPr>
        <p:txBody>
          <a:bodyPr>
            <a:normAutofit/>
          </a:bodyPr>
          <a:lstStyle/>
          <a:p>
            <a:pPr algn="ctr"/>
            <a:r>
              <a:rPr lang="en-US" sz="3200" b="1" dirty="0">
                <a:solidFill>
                  <a:schemeClr val="bg1"/>
                </a:solidFill>
                <a:latin typeface="Century Gothic" panose="020B0502020202020204" pitchFamily="34" charset="0"/>
              </a:rPr>
              <a:t>Sex</a:t>
            </a:r>
            <a:br>
              <a:rPr lang="en-US" sz="3200" dirty="0">
                <a:solidFill>
                  <a:schemeClr val="bg1"/>
                </a:solidFill>
                <a:latin typeface="Century Gothic" panose="020B0502020202020204" pitchFamily="34" charset="0"/>
              </a:rPr>
            </a:br>
            <a:r>
              <a:rPr lang="en-US" sz="3200" dirty="0">
                <a:solidFill>
                  <a:schemeClr val="bg1"/>
                </a:solidFill>
                <a:latin typeface="Century Gothic" panose="020B0502020202020204" pitchFamily="34" charset="0"/>
              </a:rPr>
              <a:t>Education is discretionary at Primary…what exactly does the guidance say?</a:t>
            </a:r>
          </a:p>
        </p:txBody>
      </p:sp>
      <p:sp>
        <p:nvSpPr>
          <p:cNvPr id="6" name="Content Placeholder 2">
            <a:extLst>
              <a:ext uri="{FF2B5EF4-FFF2-40B4-BE49-F238E27FC236}">
                <a16:creationId xmlns:a16="http://schemas.microsoft.com/office/drawing/2014/main" id="{E3A5A717-F4BC-6546-BD8E-1EF8035AA000}"/>
              </a:ext>
            </a:extLst>
          </p:cNvPr>
          <p:cNvSpPr txBox="1">
            <a:spLocks/>
          </p:cNvSpPr>
          <p:nvPr/>
        </p:nvSpPr>
        <p:spPr>
          <a:xfrm>
            <a:off x="4314743" y="353923"/>
            <a:ext cx="7106790" cy="5792788"/>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3200" dirty="0">
                <a:solidFill>
                  <a:schemeClr val="tx1">
                    <a:lumMod val="75000"/>
                    <a:lumOff val="25000"/>
                  </a:schemeClr>
                </a:solidFill>
              </a:rPr>
              <a:t> </a:t>
            </a:r>
          </a:p>
          <a:p>
            <a:pPr algn="l">
              <a:lnSpc>
                <a:spcPct val="100000"/>
              </a:lnSpc>
            </a:pPr>
            <a:endParaRPr lang="en-US" sz="3200" dirty="0">
              <a:solidFill>
                <a:schemeClr val="tx1">
                  <a:lumMod val="75000"/>
                  <a:lumOff val="25000"/>
                </a:schemeClr>
              </a:solidFill>
            </a:endParaRPr>
          </a:p>
          <a:p>
            <a:pPr algn="l">
              <a:lnSpc>
                <a:spcPct val="100000"/>
              </a:lnSpc>
            </a:pPr>
            <a:endParaRPr lang="en-US" sz="3200" dirty="0">
              <a:solidFill>
                <a:schemeClr val="tx1">
                  <a:lumMod val="75000"/>
                  <a:lumOff val="25000"/>
                </a:schemeClr>
              </a:solidFill>
            </a:endParaRPr>
          </a:p>
        </p:txBody>
      </p:sp>
      <p:sp>
        <p:nvSpPr>
          <p:cNvPr id="3" name="Rectangle 2">
            <a:extLst>
              <a:ext uri="{FF2B5EF4-FFF2-40B4-BE49-F238E27FC236}">
                <a16:creationId xmlns:a16="http://schemas.microsoft.com/office/drawing/2014/main" id="{3E498317-9111-4974-9519-C18BD83A6661}"/>
              </a:ext>
            </a:extLst>
          </p:cNvPr>
          <p:cNvSpPr/>
          <p:nvPr/>
        </p:nvSpPr>
        <p:spPr>
          <a:xfrm>
            <a:off x="4990140" y="304214"/>
            <a:ext cx="6096000" cy="5842497"/>
          </a:xfrm>
          <a:prstGeom prst="rect">
            <a:avLst/>
          </a:prstGeom>
        </p:spPr>
        <p:txBody>
          <a:bodyPr>
            <a:spAutoFit/>
          </a:bodyPr>
          <a:lstStyle/>
          <a:p>
            <a:pPr>
              <a:lnSpc>
                <a:spcPct val="150000"/>
              </a:lnSpc>
              <a:defRPr/>
            </a:pPr>
            <a:r>
              <a:rPr lang="en-GB" sz="2800" dirty="0">
                <a:solidFill>
                  <a:schemeClr val="tx1">
                    <a:lumMod val="85000"/>
                    <a:lumOff val="15000"/>
                  </a:schemeClr>
                </a:solidFill>
              </a:rPr>
              <a:t>The Department continues to </a:t>
            </a:r>
            <a:r>
              <a:rPr lang="en-GB" sz="2800" b="1" dirty="0">
                <a:solidFill>
                  <a:schemeClr val="tx1">
                    <a:lumMod val="85000"/>
                    <a:lumOff val="15000"/>
                  </a:schemeClr>
                </a:solidFill>
              </a:rPr>
              <a:t>recommend</a:t>
            </a:r>
            <a:r>
              <a:rPr lang="en-GB" sz="2800" dirty="0">
                <a:solidFill>
                  <a:schemeClr val="tx1">
                    <a:lumMod val="85000"/>
                    <a:lumOff val="15000"/>
                  </a:schemeClr>
                </a:solidFill>
              </a:rPr>
              <a:t> that </a:t>
            </a:r>
            <a:r>
              <a:rPr lang="en-GB" sz="2800" b="1" dirty="0">
                <a:solidFill>
                  <a:schemeClr val="tx1">
                    <a:lumMod val="85000"/>
                    <a:lumOff val="15000"/>
                  </a:schemeClr>
                </a:solidFill>
              </a:rPr>
              <a:t>all</a:t>
            </a:r>
            <a:r>
              <a:rPr lang="en-GB" sz="2800" dirty="0">
                <a:solidFill>
                  <a:schemeClr val="tx1">
                    <a:lumMod val="85000"/>
                    <a:lumOff val="15000"/>
                  </a:schemeClr>
                </a:solidFill>
              </a:rPr>
              <a:t> primary schools should have a sex education programme tailored to the age and physical and emotional maturity of the pupils…drawing on knowledge of the human life cycle set out in National Curriculum Science- how a baby is conceived and born’</a:t>
            </a:r>
          </a:p>
        </p:txBody>
      </p:sp>
    </p:spTree>
    <p:extLst>
      <p:ext uri="{BB962C8B-B14F-4D97-AF65-F5344CB8AC3E}">
        <p14:creationId xmlns:p14="http://schemas.microsoft.com/office/powerpoint/2010/main" val="448940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20D02-97DF-4D1E-D6BB-71FA15B37419}"/>
              </a:ext>
            </a:extLst>
          </p:cNvPr>
          <p:cNvSpPr>
            <a:spLocks noGrp="1"/>
          </p:cNvSpPr>
          <p:nvPr>
            <p:ph type="title"/>
          </p:nvPr>
        </p:nvSpPr>
        <p:spPr/>
        <p:txBody>
          <a:bodyPr/>
          <a:lstStyle/>
          <a:p>
            <a:r>
              <a:rPr lang="en-US" dirty="0"/>
              <a:t>What will happen if you withdraw your child...</a:t>
            </a:r>
          </a:p>
        </p:txBody>
      </p:sp>
      <p:sp>
        <p:nvSpPr>
          <p:cNvPr id="3" name="Content Placeholder 2">
            <a:extLst>
              <a:ext uri="{FF2B5EF4-FFF2-40B4-BE49-F238E27FC236}">
                <a16:creationId xmlns:a16="http://schemas.microsoft.com/office/drawing/2014/main" id="{78BC49B9-EEC6-744F-572E-A43530654B07}"/>
              </a:ext>
            </a:extLst>
          </p:cNvPr>
          <p:cNvSpPr>
            <a:spLocks noGrp="1"/>
          </p:cNvSpPr>
          <p:nvPr>
            <p:ph sz="half" idx="1"/>
          </p:nvPr>
        </p:nvSpPr>
        <p:spPr/>
        <p:txBody>
          <a:bodyPr vert="horz" lIns="91440" tIns="45720" rIns="91440" bIns="45720" rtlCol="0" anchor="t">
            <a:normAutofit fontScale="92500"/>
          </a:bodyPr>
          <a:lstStyle/>
          <a:p>
            <a:r>
              <a:rPr lang="en-US" sz="2400" dirty="0"/>
              <a:t>They will go into another class for the session. </a:t>
            </a:r>
          </a:p>
          <a:p>
            <a:r>
              <a:rPr lang="en-US" sz="2400" dirty="0"/>
              <a:t>They may source their own understanding elsewhere:</a:t>
            </a:r>
          </a:p>
          <a:p>
            <a:r>
              <a:rPr lang="en-US" sz="2400" dirty="0"/>
              <a:t>Friends </a:t>
            </a:r>
          </a:p>
          <a:p>
            <a:r>
              <a:rPr lang="en-US" sz="2400" dirty="0"/>
              <a:t>Internet </a:t>
            </a:r>
          </a:p>
          <a:p>
            <a:r>
              <a:rPr lang="en-US" sz="2400" dirty="0"/>
              <a:t>Social media </a:t>
            </a:r>
          </a:p>
          <a:p>
            <a:endParaRPr lang="en-US" sz="2400" dirty="0"/>
          </a:p>
        </p:txBody>
      </p:sp>
      <p:sp>
        <p:nvSpPr>
          <p:cNvPr id="4" name="Content Placeholder 3">
            <a:extLst>
              <a:ext uri="{FF2B5EF4-FFF2-40B4-BE49-F238E27FC236}">
                <a16:creationId xmlns:a16="http://schemas.microsoft.com/office/drawing/2014/main" id="{5A76F111-744B-4586-E0A1-C9657366B3A6}"/>
              </a:ext>
            </a:extLst>
          </p:cNvPr>
          <p:cNvSpPr>
            <a:spLocks noGrp="1"/>
          </p:cNvSpPr>
          <p:nvPr>
            <p:ph sz="half" idx="2"/>
          </p:nvPr>
        </p:nvSpPr>
        <p:spPr>
          <a:xfrm>
            <a:off x="5448559" y="2088871"/>
            <a:ext cx="4184034" cy="3880773"/>
          </a:xfrm>
        </p:spPr>
        <p:txBody>
          <a:bodyPr vert="horz" lIns="91440" tIns="45720" rIns="91440" bIns="45720" rtlCol="0" anchor="t">
            <a:normAutofit fontScale="92500"/>
          </a:bodyPr>
          <a:lstStyle/>
          <a:p>
            <a:pPr marL="0" indent="0">
              <a:buNone/>
            </a:pPr>
            <a:r>
              <a:rPr lang="en-US" sz="2400" dirty="0"/>
              <a:t>Our PSHE scheme of learning has built up to this:</a:t>
            </a:r>
          </a:p>
          <a:p>
            <a:pPr>
              <a:buFont typeface="Wingdings" charset="2"/>
              <a:buChar char="Ø"/>
            </a:pPr>
            <a:r>
              <a:rPr lang="en-US" sz="2400" dirty="0"/>
              <a:t>Children are equipped already with the key knowledge, vocabulary and mature attitude to access these 2 lessons. </a:t>
            </a:r>
          </a:p>
          <a:p>
            <a:pPr>
              <a:buFont typeface="Wingdings" charset="2"/>
              <a:buChar char="Ø"/>
            </a:pPr>
            <a:r>
              <a:rPr lang="en-US" sz="2400" dirty="0"/>
              <a:t>It prepares children for the RSE curriculum in year 7. </a:t>
            </a:r>
          </a:p>
          <a:p>
            <a:pPr>
              <a:buFont typeface="Wingdings" charset="2"/>
              <a:buChar char="Ø"/>
            </a:pPr>
            <a:r>
              <a:rPr lang="en-US" sz="2400" dirty="0"/>
              <a:t>It keeps our children safe. </a:t>
            </a:r>
          </a:p>
        </p:txBody>
      </p:sp>
    </p:spTree>
    <p:extLst>
      <p:ext uri="{BB962C8B-B14F-4D97-AF65-F5344CB8AC3E}">
        <p14:creationId xmlns:p14="http://schemas.microsoft.com/office/powerpoint/2010/main" val="1245813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DAF17-DCA9-0191-925B-EB7CB9C4FA31}"/>
              </a:ext>
            </a:extLst>
          </p:cNvPr>
          <p:cNvSpPr>
            <a:spLocks noGrp="1"/>
          </p:cNvSpPr>
          <p:nvPr>
            <p:ph type="title"/>
          </p:nvPr>
        </p:nvSpPr>
        <p:spPr>
          <a:xfrm>
            <a:off x="1797666" y="860612"/>
            <a:ext cx="8596668" cy="3595119"/>
          </a:xfrm>
        </p:spPr>
        <p:txBody>
          <a:bodyPr>
            <a:normAutofit/>
          </a:bodyPr>
          <a:lstStyle/>
          <a:p>
            <a:pPr algn="ctr"/>
            <a:r>
              <a:rPr lang="en-GB" sz="7200" dirty="0"/>
              <a:t>Thank you</a:t>
            </a:r>
            <a:br>
              <a:rPr lang="en-GB" sz="7200" dirty="0"/>
            </a:br>
            <a:br>
              <a:rPr lang="en-GB" sz="7200" dirty="0"/>
            </a:br>
            <a:r>
              <a:rPr lang="en-GB" sz="7200" dirty="0"/>
              <a:t>Any questions? </a:t>
            </a:r>
          </a:p>
        </p:txBody>
      </p:sp>
      <p:sp>
        <p:nvSpPr>
          <p:cNvPr id="3" name="TextBox 2">
            <a:extLst>
              <a:ext uri="{FF2B5EF4-FFF2-40B4-BE49-F238E27FC236}">
                <a16:creationId xmlns:a16="http://schemas.microsoft.com/office/drawing/2014/main" id="{1EA2CDD2-049B-650E-C4C9-05BCE3C1ADC6}"/>
              </a:ext>
            </a:extLst>
          </p:cNvPr>
          <p:cNvSpPr txBox="1"/>
          <p:nvPr/>
        </p:nvSpPr>
        <p:spPr>
          <a:xfrm>
            <a:off x="646981" y="5997388"/>
            <a:ext cx="10834777" cy="707886"/>
          </a:xfrm>
          <a:prstGeom prst="rect">
            <a:avLst/>
          </a:prstGeom>
          <a:noFill/>
        </p:spPr>
        <p:txBody>
          <a:bodyPr wrap="square" rtlCol="0">
            <a:spAutoFit/>
          </a:bodyPr>
          <a:lstStyle/>
          <a:p>
            <a:r>
              <a:rPr lang="en-GB" sz="2000" dirty="0"/>
              <a:t>If you wish to withdraw your child from the conception element of the lesson, please do this </a:t>
            </a:r>
            <a:r>
              <a:rPr lang="en-GB" sz="2000" b="1" u="sng" dirty="0"/>
              <a:t>in writing to Mrs. Gomersall</a:t>
            </a:r>
            <a:r>
              <a:rPr lang="en-GB" sz="2000" b="1" dirty="0"/>
              <a:t> </a:t>
            </a:r>
            <a:r>
              <a:rPr lang="en-GB" sz="2000" dirty="0"/>
              <a:t>by Friday 12</a:t>
            </a:r>
            <a:r>
              <a:rPr lang="en-GB" sz="2000" baseline="30000" dirty="0"/>
              <a:t>th</a:t>
            </a:r>
            <a:r>
              <a:rPr lang="en-GB" sz="2000" dirty="0"/>
              <a:t> June. </a:t>
            </a:r>
          </a:p>
        </p:txBody>
      </p:sp>
    </p:spTree>
    <p:extLst>
      <p:ext uri="{BB962C8B-B14F-4D97-AF65-F5344CB8AC3E}">
        <p14:creationId xmlns:p14="http://schemas.microsoft.com/office/powerpoint/2010/main" val="1671566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B87791-4987-5942-ADFE-FAF30AE3920A}"/>
              </a:ext>
            </a:extLst>
          </p:cNvPr>
          <p:cNvPicPr>
            <a:picLocks noChangeAspect="1"/>
          </p:cNvPicPr>
          <p:nvPr/>
        </p:nvPicPr>
        <p:blipFill>
          <a:blip r:embed="rId3">
            <a:duotone>
              <a:prstClr val="black"/>
              <a:schemeClr val="tx2">
                <a:tint val="45000"/>
                <a:satMod val="400000"/>
              </a:schemeClr>
            </a:duotone>
            <a:alphaModFix amt="10000"/>
            <a:extLst>
              <a:ext uri="{BEBA8EAE-BF5A-486C-A8C5-ECC9F3942E4B}">
                <a14:imgProps xmlns:a14="http://schemas.microsoft.com/office/drawing/2010/main">
                  <a14:imgLayer r:embed="rId4">
                    <a14:imgEffect>
                      <a14:brightnessContrast bright="-13000"/>
                    </a14:imgEffect>
                  </a14:imgLayer>
                </a14:imgProps>
              </a:ext>
            </a:extLst>
          </a:blip>
          <a:stretch>
            <a:fillRect/>
          </a:stretch>
        </p:blipFill>
        <p:spPr>
          <a:xfrm>
            <a:off x="0" y="-11964"/>
            <a:ext cx="12192000" cy="6869964"/>
          </a:xfrm>
          <a:prstGeom prst="rect">
            <a:avLst/>
          </a:prstGeom>
          <a:effectLst>
            <a:outerShdw blurRad="50800" dist="50800" dir="5400000" algn="ctr" rotWithShape="0">
              <a:schemeClr val="bg1"/>
            </a:outerShdw>
          </a:effectLst>
        </p:spPr>
      </p:pic>
      <p:sp>
        <p:nvSpPr>
          <p:cNvPr id="5" name="Rectangle 4">
            <a:extLst>
              <a:ext uri="{FF2B5EF4-FFF2-40B4-BE49-F238E27FC236}">
                <a16:creationId xmlns:a16="http://schemas.microsoft.com/office/drawing/2014/main" id="{EC67E472-D4A5-F644-878D-7C4950099169}"/>
              </a:ext>
            </a:extLst>
          </p:cNvPr>
          <p:cNvSpPr/>
          <p:nvPr/>
        </p:nvSpPr>
        <p:spPr>
          <a:xfrm>
            <a:off x="8273745" y="-595465"/>
            <a:ext cx="4293810" cy="8048930"/>
          </a:xfrm>
          <a:prstGeom prst="rect">
            <a:avLst/>
          </a:prstGeom>
          <a:solidFill>
            <a:srgbClr val="47808B"/>
          </a:solidFill>
          <a:ln>
            <a:noFill/>
          </a:ln>
          <a:effectLst>
            <a:softEdge rad="152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FCC431-8030-406A-BFF4-0FDE3A28E0E2}"/>
              </a:ext>
            </a:extLst>
          </p:cNvPr>
          <p:cNvSpPr>
            <a:spLocks noGrp="1"/>
          </p:cNvSpPr>
          <p:nvPr>
            <p:ph type="title"/>
          </p:nvPr>
        </p:nvSpPr>
        <p:spPr>
          <a:xfrm>
            <a:off x="8808418" y="1220848"/>
            <a:ext cx="3224464" cy="4846637"/>
          </a:xfrm>
        </p:spPr>
        <p:txBody>
          <a:bodyPr anchor="t">
            <a:normAutofit/>
          </a:bodyPr>
          <a:lstStyle/>
          <a:p>
            <a:pPr algn="ctr"/>
            <a:r>
              <a:rPr lang="en-GB" sz="4800" dirty="0">
                <a:solidFill>
                  <a:schemeClr val="bg1"/>
                </a:solidFill>
              </a:rPr>
              <a:t>The aim</a:t>
            </a:r>
            <a:br>
              <a:rPr lang="en-GB" sz="4800" dirty="0">
                <a:solidFill>
                  <a:schemeClr val="bg1"/>
                </a:solidFill>
              </a:rPr>
            </a:br>
            <a:r>
              <a:rPr lang="en-GB" sz="4800" dirty="0">
                <a:solidFill>
                  <a:schemeClr val="bg1"/>
                </a:solidFill>
              </a:rPr>
              <a:t>of </a:t>
            </a:r>
            <a:r>
              <a:rPr lang="en-GB" dirty="0">
                <a:solidFill>
                  <a:schemeClr val="bg1"/>
                </a:solidFill>
              </a:rPr>
              <a:t>Relationships</a:t>
            </a:r>
            <a:r>
              <a:rPr lang="en-GB" sz="4800" dirty="0">
                <a:solidFill>
                  <a:schemeClr val="bg1"/>
                </a:solidFill>
              </a:rPr>
              <a:t> Education?</a:t>
            </a:r>
          </a:p>
        </p:txBody>
      </p:sp>
      <p:sp>
        <p:nvSpPr>
          <p:cNvPr id="3" name="Content Placeholder 2">
            <a:extLst>
              <a:ext uri="{FF2B5EF4-FFF2-40B4-BE49-F238E27FC236}">
                <a16:creationId xmlns:a16="http://schemas.microsoft.com/office/drawing/2014/main" id="{94BA11F7-3FBD-4077-B4F9-72E4E403788E}"/>
              </a:ext>
            </a:extLst>
          </p:cNvPr>
          <p:cNvSpPr>
            <a:spLocks noGrp="1"/>
          </p:cNvSpPr>
          <p:nvPr>
            <p:ph idx="1"/>
          </p:nvPr>
        </p:nvSpPr>
        <p:spPr>
          <a:xfrm>
            <a:off x="418421" y="500376"/>
            <a:ext cx="7808215" cy="4476104"/>
          </a:xfrm>
        </p:spPr>
        <p:txBody>
          <a:bodyPr>
            <a:noAutofit/>
          </a:bodyPr>
          <a:lstStyle/>
          <a:p>
            <a:pPr marL="0" indent="0">
              <a:buNone/>
            </a:pPr>
            <a:r>
              <a:rPr lang="en-GB" sz="3200" dirty="0">
                <a:solidFill>
                  <a:schemeClr val="tx1">
                    <a:lumMod val="85000"/>
                    <a:lumOff val="15000"/>
                  </a:schemeClr>
                </a:solidFill>
              </a:rPr>
              <a:t>‘Today’s children and young people are growing up in an increasingly complex world and living their lives seamlessly on and offline….children and young people need to know how to be safe and healthy, and how to manage their academic, personal and social lives in a positive way’</a:t>
            </a:r>
          </a:p>
          <a:p>
            <a:pPr marL="0" indent="0" algn="r">
              <a:buNone/>
            </a:pPr>
            <a:endParaRPr lang="en-GB" sz="3200" dirty="0">
              <a:solidFill>
                <a:schemeClr val="tx1">
                  <a:lumMod val="85000"/>
                  <a:lumOff val="15000"/>
                </a:schemeClr>
              </a:solidFill>
            </a:endParaRPr>
          </a:p>
          <a:p>
            <a:pPr marL="0" indent="0">
              <a:buNone/>
            </a:pPr>
            <a:r>
              <a:rPr lang="en-GB" sz="3200" dirty="0">
                <a:solidFill>
                  <a:schemeClr val="tx1">
                    <a:lumMod val="85000"/>
                    <a:lumOff val="15000"/>
                  </a:schemeClr>
                </a:solidFill>
              </a:rPr>
              <a:t>DfE Guidance on Relationships Education, Sex Education and Health Education 2019</a:t>
            </a:r>
          </a:p>
        </p:txBody>
      </p:sp>
    </p:spTree>
    <p:extLst>
      <p:ext uri="{BB962C8B-B14F-4D97-AF65-F5344CB8AC3E}">
        <p14:creationId xmlns:p14="http://schemas.microsoft.com/office/powerpoint/2010/main" val="1156618511"/>
      </p:ext>
    </p:extLst>
  </p:cSld>
  <p:clrMapOvr>
    <a:masterClrMapping/>
  </p:clrMapOvr>
  <p:transition spd="slow">
    <p:cover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A144DD7-2649-E94F-A14B-CECED0C2A188}"/>
              </a:ext>
            </a:extLst>
          </p:cNvPr>
          <p:cNvPicPr>
            <a:picLocks noChangeAspect="1"/>
          </p:cNvPicPr>
          <p:nvPr/>
        </p:nvPicPr>
        <p:blipFill>
          <a:blip r:embed="rId3">
            <a:alphaModFix amt="11000"/>
          </a:blip>
          <a:stretch>
            <a:fillRect/>
          </a:stretch>
        </p:blipFill>
        <p:spPr>
          <a:xfrm>
            <a:off x="0" y="11963"/>
            <a:ext cx="12192000" cy="6858000"/>
          </a:xfrm>
          <a:prstGeom prst="rect">
            <a:avLst/>
          </a:prstGeom>
          <a:effectLst>
            <a:outerShdw blurRad="50800" dist="50800" dir="5400000" algn="ctr" rotWithShape="0">
              <a:schemeClr val="bg1"/>
            </a:outerShdw>
          </a:effectLst>
        </p:spPr>
      </p:pic>
      <p:sp>
        <p:nvSpPr>
          <p:cNvPr id="7" name="Rectangle 6">
            <a:extLst>
              <a:ext uri="{FF2B5EF4-FFF2-40B4-BE49-F238E27FC236}">
                <a16:creationId xmlns:a16="http://schemas.microsoft.com/office/drawing/2014/main" id="{E13911D0-90BC-4C4A-AAFB-71909FDE6894}"/>
              </a:ext>
            </a:extLst>
          </p:cNvPr>
          <p:cNvSpPr/>
          <p:nvPr/>
        </p:nvSpPr>
        <p:spPr>
          <a:xfrm>
            <a:off x="8202176" y="-583502"/>
            <a:ext cx="4293810" cy="8048930"/>
          </a:xfrm>
          <a:prstGeom prst="rect">
            <a:avLst/>
          </a:prstGeom>
          <a:solidFill>
            <a:srgbClr val="992186"/>
          </a:solidFill>
          <a:ln>
            <a:noFill/>
          </a:ln>
          <a:effectLst>
            <a:softEdge rad="152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6FD86C-E587-394C-8D4F-F2525A88BCC2}"/>
              </a:ext>
            </a:extLst>
          </p:cNvPr>
          <p:cNvSpPr>
            <a:spLocks noGrp="1"/>
          </p:cNvSpPr>
          <p:nvPr>
            <p:ph type="title"/>
          </p:nvPr>
        </p:nvSpPr>
        <p:spPr>
          <a:xfrm>
            <a:off x="9092835" y="81286"/>
            <a:ext cx="2643187" cy="5792788"/>
          </a:xfrm>
        </p:spPr>
        <p:txBody>
          <a:bodyPr>
            <a:normAutofit/>
          </a:bodyPr>
          <a:lstStyle/>
          <a:p>
            <a:pPr algn="ctr"/>
            <a:r>
              <a:rPr lang="en-US" sz="2800" dirty="0">
                <a:solidFill>
                  <a:schemeClr val="bg1"/>
                </a:solidFill>
                <a:latin typeface="Century Gothic" panose="020B0502020202020204" pitchFamily="34" charset="0"/>
              </a:rPr>
              <a:t>Relationships</a:t>
            </a:r>
            <a:br>
              <a:rPr lang="en-US" sz="2800" dirty="0">
                <a:solidFill>
                  <a:schemeClr val="bg1"/>
                </a:solidFill>
                <a:latin typeface="Century Gothic" panose="020B0502020202020204" pitchFamily="34" charset="0"/>
              </a:rPr>
            </a:br>
            <a:r>
              <a:rPr lang="en-US" sz="2800" dirty="0">
                <a:solidFill>
                  <a:schemeClr val="bg1"/>
                </a:solidFill>
                <a:latin typeface="Century Gothic" panose="020B0502020202020204" pitchFamily="34" charset="0"/>
              </a:rPr>
              <a:t>Education</a:t>
            </a:r>
          </a:p>
        </p:txBody>
      </p:sp>
      <p:sp>
        <p:nvSpPr>
          <p:cNvPr id="6" name="Content Placeholder 2">
            <a:extLst>
              <a:ext uri="{FF2B5EF4-FFF2-40B4-BE49-F238E27FC236}">
                <a16:creationId xmlns:a16="http://schemas.microsoft.com/office/drawing/2014/main" id="{E3A5A717-F4BC-6546-BD8E-1EF8035AA000}"/>
              </a:ext>
            </a:extLst>
          </p:cNvPr>
          <p:cNvSpPr txBox="1">
            <a:spLocks/>
          </p:cNvSpPr>
          <p:nvPr/>
        </p:nvSpPr>
        <p:spPr>
          <a:xfrm>
            <a:off x="1095386" y="404115"/>
            <a:ext cx="7106790" cy="5469959"/>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3200" dirty="0">
                <a:solidFill>
                  <a:srgbClr val="B91A70"/>
                </a:solidFill>
              </a:rPr>
              <a:t>What should children know about relationships and why?</a:t>
            </a:r>
          </a:p>
          <a:p>
            <a:pPr algn="l">
              <a:lnSpc>
                <a:spcPct val="100000"/>
              </a:lnSpc>
            </a:pPr>
            <a:endParaRPr lang="en-US" sz="1100" dirty="0">
              <a:solidFill>
                <a:schemeClr val="tx1">
                  <a:lumMod val="75000"/>
                  <a:lumOff val="25000"/>
                </a:schemeClr>
              </a:solidFill>
            </a:endParaRPr>
          </a:p>
          <a:p>
            <a:pPr marL="514350" indent="-514350" algn="l">
              <a:lnSpc>
                <a:spcPct val="100000"/>
              </a:lnSpc>
              <a:buAutoNum type="arabicPeriod"/>
            </a:pPr>
            <a:r>
              <a:rPr lang="en-US" sz="2800" dirty="0">
                <a:solidFill>
                  <a:schemeClr val="tx1">
                    <a:lumMod val="75000"/>
                    <a:lumOff val="25000"/>
                  </a:schemeClr>
                </a:solidFill>
              </a:rPr>
              <a:t>What a positive, healthy, caring, safe relationship looks and feels like</a:t>
            </a:r>
          </a:p>
          <a:p>
            <a:pPr marL="514350" indent="-514350" algn="l">
              <a:lnSpc>
                <a:spcPct val="100000"/>
              </a:lnSpc>
              <a:buAutoNum type="arabicPeriod"/>
            </a:pPr>
            <a:r>
              <a:rPr lang="en-US" sz="2800" dirty="0">
                <a:solidFill>
                  <a:schemeClr val="tx1">
                    <a:lumMod val="75000"/>
                    <a:lumOff val="25000"/>
                  </a:schemeClr>
                </a:solidFill>
              </a:rPr>
              <a:t>How to speak up and get help when a relationship does NOT feel healthy/positive/safe</a:t>
            </a:r>
          </a:p>
          <a:p>
            <a:pPr marL="514350" indent="-514350" algn="l">
              <a:lnSpc>
                <a:spcPct val="100000"/>
              </a:lnSpc>
              <a:buAutoNum type="arabicPeriod"/>
            </a:pPr>
            <a:r>
              <a:rPr lang="en-US" sz="2800" dirty="0">
                <a:solidFill>
                  <a:schemeClr val="tx1">
                    <a:lumMod val="75000"/>
                    <a:lumOff val="25000"/>
                  </a:schemeClr>
                </a:solidFill>
              </a:rPr>
              <a:t>How to make and maintain positive relationships </a:t>
            </a:r>
            <a:br>
              <a:rPr lang="en-US" sz="2800" dirty="0">
                <a:solidFill>
                  <a:schemeClr val="tx1">
                    <a:lumMod val="75000"/>
                    <a:lumOff val="25000"/>
                  </a:schemeClr>
                </a:solidFill>
              </a:rPr>
            </a:br>
            <a:endParaRPr lang="en-US" sz="1200" dirty="0">
              <a:solidFill>
                <a:schemeClr val="tx1">
                  <a:lumMod val="75000"/>
                  <a:lumOff val="25000"/>
                </a:schemeClr>
              </a:solidFill>
            </a:endParaRPr>
          </a:p>
          <a:p>
            <a:pPr algn="l">
              <a:lnSpc>
                <a:spcPct val="100000"/>
              </a:lnSpc>
            </a:pPr>
            <a:r>
              <a:rPr lang="en-US" sz="2800" dirty="0">
                <a:solidFill>
                  <a:schemeClr val="tx1">
                    <a:lumMod val="50000"/>
                    <a:lumOff val="50000"/>
                  </a:schemeClr>
                </a:solidFill>
              </a:rPr>
              <a:t>(Online and offline relationships)</a:t>
            </a:r>
            <a:endParaRPr lang="en-US" sz="2800" dirty="0">
              <a:solidFill>
                <a:schemeClr val="tx1">
                  <a:lumMod val="75000"/>
                  <a:lumOff val="25000"/>
                </a:schemeClr>
              </a:solidFill>
            </a:endParaRPr>
          </a:p>
        </p:txBody>
      </p:sp>
    </p:spTree>
    <p:extLst>
      <p:ext uri="{BB962C8B-B14F-4D97-AF65-F5344CB8AC3E}">
        <p14:creationId xmlns:p14="http://schemas.microsoft.com/office/powerpoint/2010/main" val="4044980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FDE4ADE-D58E-8F40-8C9D-4016AA2B3797}"/>
              </a:ext>
            </a:extLst>
          </p:cNvPr>
          <p:cNvPicPr>
            <a:picLocks noChangeAspect="1"/>
          </p:cNvPicPr>
          <p:nvPr/>
        </p:nvPicPr>
        <p:blipFill>
          <a:blip r:embed="rId3">
            <a:alphaModFix amt="7000"/>
          </a:blip>
          <a:stretch>
            <a:fillRect/>
          </a:stretch>
        </p:blipFill>
        <p:spPr>
          <a:xfrm>
            <a:off x="0" y="-249382"/>
            <a:ext cx="12192000" cy="7107382"/>
          </a:xfrm>
          <a:prstGeom prst="rect">
            <a:avLst/>
          </a:prstGeom>
          <a:effectLst>
            <a:outerShdw blurRad="50800" dist="50800" dir="5400000" algn="ctr" rotWithShape="0">
              <a:schemeClr val="bg1"/>
            </a:outerShdw>
          </a:effectLst>
        </p:spPr>
      </p:pic>
      <p:sp>
        <p:nvSpPr>
          <p:cNvPr id="6" name="Title 5">
            <a:extLst>
              <a:ext uri="{FF2B5EF4-FFF2-40B4-BE49-F238E27FC236}">
                <a16:creationId xmlns:a16="http://schemas.microsoft.com/office/drawing/2014/main" id="{9CB2838E-0755-1644-BA59-EE00603C0A7C}"/>
              </a:ext>
            </a:extLst>
          </p:cNvPr>
          <p:cNvSpPr>
            <a:spLocks noGrp="1"/>
          </p:cNvSpPr>
          <p:nvPr>
            <p:ph type="ctrTitle"/>
          </p:nvPr>
        </p:nvSpPr>
        <p:spPr>
          <a:xfrm>
            <a:off x="838199" y="134379"/>
            <a:ext cx="9829801" cy="1116337"/>
          </a:xfrm>
        </p:spPr>
        <p:txBody>
          <a:bodyPr anchor="ctr">
            <a:normAutofit fontScale="90000"/>
          </a:bodyPr>
          <a:lstStyle/>
          <a:p>
            <a:pPr algn="l"/>
            <a:r>
              <a:rPr lang="en-GB" sz="4400" dirty="0"/>
              <a:t>Compulsory status of RSE and Health Education</a:t>
            </a:r>
            <a:endParaRPr lang="en-US" sz="4400" dirty="0"/>
          </a:p>
        </p:txBody>
      </p:sp>
      <p:pic>
        <p:nvPicPr>
          <p:cNvPr id="17" name="Graphic 16" descr="Stop">
            <a:extLst>
              <a:ext uri="{FF2B5EF4-FFF2-40B4-BE49-F238E27FC236}">
                <a16:creationId xmlns:a16="http://schemas.microsoft.com/office/drawing/2014/main" id="{41F908E8-8A68-5846-ADFF-7980B118DB9F}"/>
              </a:ext>
            </a:extLst>
          </p:cNvPr>
          <p:cNvPicPr>
            <a:picLocks noChangeAspect="1"/>
          </p:cNvPicPr>
          <p:nvPr/>
        </p:nvPicPr>
        <p:blipFill>
          <a:blip>
            <a:alphaModFix/>
            <a:extLst>
              <a:ext uri="{96DAC541-7B7A-43D3-8B79-37D633B846F1}">
                <asvg:svgBlip xmlns:asvg="http://schemas.microsoft.com/office/drawing/2016/SVG/main" r:embed="rId4"/>
              </a:ext>
            </a:extLst>
          </a:blip>
          <a:stretch>
            <a:fillRect/>
          </a:stretch>
        </p:blipFill>
        <p:spPr>
          <a:xfrm>
            <a:off x="11802140" y="6499227"/>
            <a:ext cx="276446" cy="276446"/>
          </a:xfrm>
          <a:prstGeom prst="rect">
            <a:avLst/>
          </a:prstGeom>
        </p:spPr>
      </p:pic>
      <p:sp>
        <p:nvSpPr>
          <p:cNvPr id="18" name="Content Placeholder 2">
            <a:extLst>
              <a:ext uri="{FF2B5EF4-FFF2-40B4-BE49-F238E27FC236}">
                <a16:creationId xmlns:a16="http://schemas.microsoft.com/office/drawing/2014/main" id="{F12BB02E-CDDB-754E-B645-06F19E9FA0F6}"/>
              </a:ext>
            </a:extLst>
          </p:cNvPr>
          <p:cNvSpPr txBox="1">
            <a:spLocks/>
          </p:cNvSpPr>
          <p:nvPr/>
        </p:nvSpPr>
        <p:spPr>
          <a:xfrm>
            <a:off x="750887" y="1553358"/>
            <a:ext cx="7106171" cy="5001999"/>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ltLang="en-US" sz="2800" b="1" dirty="0"/>
              <a:t>In 2018 the government passed an amendment to the Children and Social Work Bill to make RSE and Health Education statutory from </a:t>
            </a:r>
            <a:r>
              <a:rPr lang="en-GB" altLang="en-US" sz="2800" b="1" dirty="0">
                <a:solidFill>
                  <a:srgbClr val="FF0000"/>
                </a:solidFill>
              </a:rPr>
              <a:t>Sept 2020</a:t>
            </a:r>
            <a:r>
              <a:rPr lang="en-GB" altLang="en-US" sz="2800" b="1" dirty="0"/>
              <a:t>.</a:t>
            </a:r>
          </a:p>
          <a:p>
            <a:pPr algn="l"/>
            <a:endParaRPr lang="en-GB" altLang="en-US" sz="1400" dirty="0"/>
          </a:p>
          <a:p>
            <a:pPr algn="l"/>
            <a:r>
              <a:rPr lang="en-GB" altLang="en-US" dirty="0"/>
              <a:t>Supported by over 100 organisations, including Public Health England, Teaching Unions, NCB, etc)</a:t>
            </a:r>
          </a:p>
          <a:p>
            <a:pPr algn="l"/>
            <a:endParaRPr lang="en-GB" altLang="en-US" sz="1600" dirty="0"/>
          </a:p>
          <a:p>
            <a:pPr algn="l"/>
            <a:r>
              <a:rPr lang="en-GB" altLang="en-US" dirty="0"/>
              <a:t>Ratified by House of Lords 24 April 2019</a:t>
            </a:r>
          </a:p>
          <a:p>
            <a:pPr algn="l"/>
            <a:endParaRPr lang="en-GB" altLang="en-US" sz="1600" dirty="0"/>
          </a:p>
          <a:p>
            <a:pPr algn="l"/>
            <a:r>
              <a:rPr lang="en-GB" altLang="en-US" dirty="0"/>
              <a:t>Our curriculum meets all the expectations of the DfE guidance (published April 2019) </a:t>
            </a:r>
          </a:p>
          <a:p>
            <a:pPr algn="l"/>
            <a:r>
              <a:rPr lang="en-GB" altLang="en-US" dirty="0"/>
              <a:t>…it is delivered fully and well.</a:t>
            </a:r>
          </a:p>
          <a:p>
            <a:pPr algn="l"/>
            <a:endParaRPr lang="en-GB" altLang="en-US" dirty="0"/>
          </a:p>
          <a:p>
            <a:pPr algn="l"/>
            <a:endParaRPr lang="en-GB" sz="2800" dirty="0"/>
          </a:p>
        </p:txBody>
      </p:sp>
      <p:pic>
        <p:nvPicPr>
          <p:cNvPr id="2" name="Picture 1">
            <a:extLst>
              <a:ext uri="{FF2B5EF4-FFF2-40B4-BE49-F238E27FC236}">
                <a16:creationId xmlns:a16="http://schemas.microsoft.com/office/drawing/2014/main" id="{927D8F98-9575-4913-B47A-AC21D345F7A8}"/>
              </a:ext>
            </a:extLst>
          </p:cNvPr>
          <p:cNvPicPr>
            <a:picLocks noChangeAspect="1"/>
          </p:cNvPicPr>
          <p:nvPr/>
        </p:nvPicPr>
        <p:blipFill>
          <a:blip r:embed="rId5"/>
          <a:stretch>
            <a:fillRect/>
          </a:stretch>
        </p:blipFill>
        <p:spPr>
          <a:xfrm>
            <a:off x="8607945" y="1250716"/>
            <a:ext cx="3324225" cy="4981575"/>
          </a:xfrm>
          <a:prstGeom prst="rect">
            <a:avLst/>
          </a:prstGeom>
        </p:spPr>
      </p:pic>
    </p:spTree>
    <p:extLst>
      <p:ext uri="{BB962C8B-B14F-4D97-AF65-F5344CB8AC3E}">
        <p14:creationId xmlns:p14="http://schemas.microsoft.com/office/powerpoint/2010/main" val="3035807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345759D-FC1B-884D-814B-4B4F32B1834C}"/>
              </a:ext>
            </a:extLst>
          </p:cNvPr>
          <p:cNvPicPr>
            <a:picLocks noChangeAspect="1"/>
          </p:cNvPicPr>
          <p:nvPr/>
        </p:nvPicPr>
        <p:blipFill>
          <a:blip r:embed="rId3">
            <a:alphaModFix amt="11000"/>
          </a:blip>
          <a:stretch>
            <a:fillRect/>
          </a:stretch>
        </p:blipFill>
        <p:spPr>
          <a:xfrm>
            <a:off x="0" y="11963"/>
            <a:ext cx="12192000" cy="6858000"/>
          </a:xfrm>
          <a:prstGeom prst="rect">
            <a:avLst/>
          </a:prstGeom>
          <a:effectLst>
            <a:outerShdw blurRad="50800" dist="50800" dir="5400000" algn="ctr" rotWithShape="0">
              <a:schemeClr val="bg1"/>
            </a:outerShdw>
          </a:effectLst>
        </p:spPr>
      </p:pic>
      <p:sp>
        <p:nvSpPr>
          <p:cNvPr id="2" name="Title 1"/>
          <p:cNvSpPr>
            <a:spLocks noGrp="1"/>
          </p:cNvSpPr>
          <p:nvPr>
            <p:ph type="title"/>
          </p:nvPr>
        </p:nvSpPr>
        <p:spPr>
          <a:xfrm>
            <a:off x="662475" y="977207"/>
            <a:ext cx="11529525" cy="455351"/>
          </a:xfrm>
        </p:spPr>
        <p:txBody>
          <a:bodyPr>
            <a:normAutofit fontScale="90000"/>
          </a:bodyPr>
          <a:lstStyle/>
          <a:p>
            <a:r>
              <a:rPr lang="en-GB" dirty="0">
                <a:solidFill>
                  <a:schemeClr val="tx1">
                    <a:lumMod val="95000"/>
                    <a:lumOff val="5000"/>
                  </a:schemeClr>
                </a:solidFill>
              </a:rPr>
              <a:t>Schools must comply with The Equalities Act 2010</a:t>
            </a:r>
            <a:br>
              <a:rPr lang="en-GB" dirty="0">
                <a:solidFill>
                  <a:schemeClr val="tx1">
                    <a:lumMod val="95000"/>
                    <a:lumOff val="5000"/>
                  </a:schemeClr>
                </a:solidFill>
              </a:rPr>
            </a:br>
            <a:endParaRPr lang="en-GB" dirty="0">
              <a:solidFill>
                <a:schemeClr val="tx1">
                  <a:lumMod val="95000"/>
                  <a:lumOff val="5000"/>
                </a:schemeClr>
              </a:solidFill>
            </a:endParaRPr>
          </a:p>
        </p:txBody>
      </p:sp>
      <p:sp>
        <p:nvSpPr>
          <p:cNvPr id="3" name="Content Placeholder 2"/>
          <p:cNvSpPr>
            <a:spLocks noGrp="1"/>
          </p:cNvSpPr>
          <p:nvPr>
            <p:ph idx="1"/>
          </p:nvPr>
        </p:nvSpPr>
        <p:spPr>
          <a:xfrm>
            <a:off x="1032853" y="1872331"/>
            <a:ext cx="7139597" cy="4853612"/>
          </a:xfrm>
        </p:spPr>
        <p:txBody>
          <a:bodyPr>
            <a:normAutofit/>
          </a:bodyPr>
          <a:lstStyle/>
          <a:p>
            <a:pPr>
              <a:lnSpc>
                <a:spcPct val="100000"/>
              </a:lnSpc>
              <a:spcAft>
                <a:spcPts val="1200"/>
              </a:spcAft>
            </a:pPr>
            <a:r>
              <a:rPr lang="en-GB" sz="2400" dirty="0">
                <a:solidFill>
                  <a:schemeClr val="tx1">
                    <a:lumMod val="75000"/>
                    <a:lumOff val="25000"/>
                  </a:schemeClr>
                </a:solidFill>
              </a:rPr>
              <a:t>‘Schools must not unlawfully discriminate against pupils because of their age, sex, race, disability, religion or belief, gender reassignment…or sexual orientation (protected characteristics)</a:t>
            </a:r>
          </a:p>
          <a:p>
            <a:pPr>
              <a:lnSpc>
                <a:spcPct val="100000"/>
              </a:lnSpc>
              <a:spcAft>
                <a:spcPts val="1200"/>
              </a:spcAft>
            </a:pPr>
            <a:r>
              <a:rPr lang="en-GB" sz="2400" dirty="0">
                <a:solidFill>
                  <a:schemeClr val="tx1">
                    <a:lumMod val="75000"/>
                    <a:lumOff val="25000"/>
                  </a:schemeClr>
                </a:solidFill>
              </a:rPr>
              <a:t>‘Schools should be alert to issues such as everyday sexism, misogyny, homophobia and gender stereotypes and take positive action to build a culture where these are not tolerated’</a:t>
            </a:r>
          </a:p>
          <a:p>
            <a:pPr marL="0" indent="0">
              <a:lnSpc>
                <a:spcPct val="100000"/>
              </a:lnSpc>
              <a:spcAft>
                <a:spcPts val="1200"/>
              </a:spcAft>
              <a:buNone/>
            </a:pPr>
            <a:r>
              <a:rPr lang="en-GB" sz="2400" dirty="0">
                <a:solidFill>
                  <a:schemeClr val="tx1">
                    <a:lumMod val="75000"/>
                    <a:lumOff val="25000"/>
                  </a:schemeClr>
                </a:solidFill>
              </a:rPr>
              <a:t>PSHCE is a key part of this. All children are valued and included.</a:t>
            </a:r>
          </a:p>
          <a:p>
            <a:pPr>
              <a:lnSpc>
                <a:spcPct val="100000"/>
              </a:lnSpc>
              <a:spcAft>
                <a:spcPts val="1200"/>
              </a:spcAft>
            </a:pPr>
            <a:endParaRPr lang="en-GB" dirty="0">
              <a:solidFill>
                <a:schemeClr val="tx1">
                  <a:lumMod val="75000"/>
                  <a:lumOff val="25000"/>
                </a:schemeClr>
              </a:solidFill>
            </a:endParaRPr>
          </a:p>
          <a:p>
            <a:pPr marL="342900" indent="-342900">
              <a:lnSpc>
                <a:spcPct val="100000"/>
              </a:lnSpc>
              <a:spcAft>
                <a:spcPts val="1200"/>
              </a:spcAft>
            </a:pPr>
            <a:endParaRPr lang="en-GB" dirty="0">
              <a:solidFill>
                <a:schemeClr val="tx1">
                  <a:lumMod val="75000"/>
                  <a:lumOff val="25000"/>
                </a:schemeClr>
              </a:solidFill>
            </a:endParaRPr>
          </a:p>
          <a:p>
            <a:pPr marL="342900" indent="-342900">
              <a:lnSpc>
                <a:spcPct val="100000"/>
              </a:lnSpc>
              <a:spcAft>
                <a:spcPts val="1200"/>
              </a:spcAft>
            </a:pPr>
            <a:endParaRPr lang="en-GB" sz="2000" dirty="0">
              <a:solidFill>
                <a:schemeClr val="tx1">
                  <a:lumMod val="75000"/>
                  <a:lumOff val="25000"/>
                </a:schemeClr>
              </a:solidFill>
            </a:endParaRPr>
          </a:p>
        </p:txBody>
      </p:sp>
      <p:pic>
        <p:nvPicPr>
          <p:cNvPr id="9" name="Picture 8">
            <a:extLst>
              <a:ext uri="{FF2B5EF4-FFF2-40B4-BE49-F238E27FC236}">
                <a16:creationId xmlns:a16="http://schemas.microsoft.com/office/drawing/2014/main" id="{027A3B00-7FED-4814-872A-142869010DC2}"/>
              </a:ext>
            </a:extLst>
          </p:cNvPr>
          <p:cNvPicPr>
            <a:picLocks noChangeAspect="1"/>
          </p:cNvPicPr>
          <p:nvPr/>
        </p:nvPicPr>
        <p:blipFill>
          <a:blip r:embed="rId4"/>
          <a:stretch>
            <a:fillRect/>
          </a:stretch>
        </p:blipFill>
        <p:spPr>
          <a:xfrm>
            <a:off x="8599614" y="1685019"/>
            <a:ext cx="3363829" cy="5040924"/>
          </a:xfrm>
          <a:prstGeom prst="rect">
            <a:avLst/>
          </a:prstGeom>
        </p:spPr>
      </p:pic>
    </p:spTree>
    <p:extLst>
      <p:ext uri="{BB962C8B-B14F-4D97-AF65-F5344CB8AC3E}">
        <p14:creationId xmlns:p14="http://schemas.microsoft.com/office/powerpoint/2010/main" val="1528567804"/>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00973-62AF-7803-7279-9DBC7F5D471F}"/>
              </a:ext>
            </a:extLst>
          </p:cNvPr>
          <p:cNvSpPr>
            <a:spLocks noGrp="1"/>
          </p:cNvSpPr>
          <p:nvPr>
            <p:ph type="title"/>
          </p:nvPr>
        </p:nvSpPr>
        <p:spPr>
          <a:xfrm>
            <a:off x="677334" y="609600"/>
            <a:ext cx="8596668" cy="1320800"/>
          </a:xfrm>
        </p:spPr>
        <p:txBody>
          <a:bodyPr anchor="t">
            <a:normAutofit/>
          </a:bodyPr>
          <a:lstStyle/>
          <a:p>
            <a:r>
              <a:rPr lang="en-US" dirty="0"/>
              <a:t>Part of the Science &amp; PSHE National Curriculum</a:t>
            </a:r>
          </a:p>
        </p:txBody>
      </p:sp>
      <p:sp>
        <p:nvSpPr>
          <p:cNvPr id="5" name="Content Placeholder 4">
            <a:extLst>
              <a:ext uri="{FF2B5EF4-FFF2-40B4-BE49-F238E27FC236}">
                <a16:creationId xmlns:a16="http://schemas.microsoft.com/office/drawing/2014/main" id="{DFA9AA0A-E3EB-4C97-9994-535A4B895F78}"/>
              </a:ext>
            </a:extLst>
          </p:cNvPr>
          <p:cNvSpPr>
            <a:spLocks noGrp="1"/>
          </p:cNvSpPr>
          <p:nvPr>
            <p:ph idx="1"/>
          </p:nvPr>
        </p:nvSpPr>
        <p:spPr/>
        <p:txBody>
          <a:bodyPr>
            <a:normAutofit/>
          </a:bodyPr>
          <a:lstStyle/>
          <a:p>
            <a:r>
              <a:rPr lang="en-GB" sz="2800" dirty="0"/>
              <a:t>The different stages of growth in humans, from birth to old age</a:t>
            </a:r>
          </a:p>
          <a:p>
            <a:r>
              <a:rPr lang="en-GB" sz="2800" dirty="0"/>
              <a:t>Puberty</a:t>
            </a:r>
          </a:p>
          <a:p>
            <a:r>
              <a:rPr lang="en-GB" sz="2800" dirty="0"/>
              <a:t>How human bodies change during adolescence </a:t>
            </a:r>
          </a:p>
          <a:p>
            <a:r>
              <a:rPr lang="en-GB" sz="2800" dirty="0"/>
              <a:t>Healthy and unhealthy relationships</a:t>
            </a:r>
          </a:p>
          <a:p>
            <a:r>
              <a:rPr lang="en-GB" sz="2800" dirty="0"/>
              <a:t>Speaking to trusted adults about worries and concerns</a:t>
            </a:r>
          </a:p>
          <a:p>
            <a:endParaRPr lang="en-GB" sz="2800" dirty="0"/>
          </a:p>
        </p:txBody>
      </p:sp>
    </p:spTree>
    <p:extLst>
      <p:ext uri="{BB962C8B-B14F-4D97-AF65-F5344CB8AC3E}">
        <p14:creationId xmlns:p14="http://schemas.microsoft.com/office/powerpoint/2010/main" val="3287823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00973-62AF-7803-7279-9DBC7F5D471F}"/>
              </a:ext>
            </a:extLst>
          </p:cNvPr>
          <p:cNvSpPr>
            <a:spLocks noGrp="1"/>
          </p:cNvSpPr>
          <p:nvPr>
            <p:ph type="title"/>
          </p:nvPr>
        </p:nvSpPr>
        <p:spPr>
          <a:xfrm>
            <a:off x="677334" y="609600"/>
            <a:ext cx="8596668" cy="1320800"/>
          </a:xfrm>
        </p:spPr>
        <p:txBody>
          <a:bodyPr anchor="t">
            <a:normAutofit/>
          </a:bodyPr>
          <a:lstStyle/>
          <a:p>
            <a:r>
              <a:rPr lang="en-US" dirty="0"/>
              <a:t>Parents have the right to withdraw from </a:t>
            </a:r>
            <a:br>
              <a:rPr lang="en-US" dirty="0"/>
            </a:br>
            <a:r>
              <a:rPr lang="en-US" dirty="0"/>
              <a:t>these lessons...</a:t>
            </a:r>
          </a:p>
        </p:txBody>
      </p:sp>
      <p:sp>
        <p:nvSpPr>
          <p:cNvPr id="8" name="Content Placeholder 7">
            <a:extLst>
              <a:ext uri="{FF2B5EF4-FFF2-40B4-BE49-F238E27FC236}">
                <a16:creationId xmlns:a16="http://schemas.microsoft.com/office/drawing/2014/main" id="{113C6A93-3D0E-09E0-961A-92E7CE9BD881}"/>
              </a:ext>
            </a:extLst>
          </p:cNvPr>
          <p:cNvSpPr>
            <a:spLocks noGrp="1"/>
          </p:cNvSpPr>
          <p:nvPr>
            <p:ph idx="1"/>
          </p:nvPr>
        </p:nvSpPr>
        <p:spPr>
          <a:xfrm>
            <a:off x="6336286" y="2160589"/>
            <a:ext cx="3390419" cy="3880773"/>
          </a:xfrm>
        </p:spPr>
        <p:txBody>
          <a:bodyPr vert="horz" lIns="91440" tIns="45720" rIns="91440" bIns="45720" rtlCol="0" anchor="t">
            <a:normAutofit lnSpcReduction="10000"/>
          </a:bodyPr>
          <a:lstStyle/>
          <a:p>
            <a:r>
              <a:rPr lang="en-US" sz="2800" dirty="0"/>
              <a:t>What do these lessons look like?</a:t>
            </a:r>
          </a:p>
          <a:p>
            <a:r>
              <a:rPr lang="en-US" sz="2800" dirty="0"/>
              <a:t>Why we feel it is important it is part of our coverage?</a:t>
            </a:r>
          </a:p>
          <a:p>
            <a:r>
              <a:rPr lang="en-US" sz="2800" dirty="0"/>
              <a:t>What will happen if you withdraw you child?</a:t>
            </a:r>
          </a:p>
        </p:txBody>
      </p:sp>
      <p:pic>
        <p:nvPicPr>
          <p:cNvPr id="4" name="Content Placeholder 3" descr="A screenshot of a cell phone&#10;&#10;Description automatically generated">
            <a:extLst>
              <a:ext uri="{FF2B5EF4-FFF2-40B4-BE49-F238E27FC236}">
                <a16:creationId xmlns:a16="http://schemas.microsoft.com/office/drawing/2014/main" id="{7701AE9F-7231-1105-C9A2-FA8FEEB7DB7B}"/>
              </a:ext>
            </a:extLst>
          </p:cNvPr>
          <p:cNvPicPr>
            <a:picLocks noChangeAspect="1"/>
          </p:cNvPicPr>
          <p:nvPr/>
        </p:nvPicPr>
        <p:blipFill rotWithShape="1">
          <a:blip r:embed="rId2"/>
          <a:srcRect r="3" b="10522"/>
          <a:stretch/>
        </p:blipFill>
        <p:spPr>
          <a:xfrm>
            <a:off x="677334" y="2159331"/>
            <a:ext cx="5423429" cy="3882362"/>
          </a:xfrm>
          <a:prstGeom prst="rect">
            <a:avLst/>
          </a:prstGeom>
        </p:spPr>
      </p:pic>
    </p:spTree>
    <p:extLst>
      <p:ext uri="{BB962C8B-B14F-4D97-AF65-F5344CB8AC3E}">
        <p14:creationId xmlns:p14="http://schemas.microsoft.com/office/powerpoint/2010/main" val="3705137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CDE3E-931C-F63B-4E32-5693932C7771}"/>
              </a:ext>
            </a:extLst>
          </p:cNvPr>
          <p:cNvSpPr>
            <a:spLocks noGrp="1"/>
          </p:cNvSpPr>
          <p:nvPr>
            <p:ph type="title"/>
          </p:nvPr>
        </p:nvSpPr>
        <p:spPr>
          <a:xfrm>
            <a:off x="677334" y="609600"/>
            <a:ext cx="8596668" cy="1320800"/>
          </a:xfrm>
        </p:spPr>
        <p:txBody>
          <a:bodyPr anchor="t">
            <a:normAutofit/>
          </a:bodyPr>
          <a:lstStyle/>
          <a:p>
            <a:pPr algn="ctr"/>
            <a:r>
              <a:rPr lang="en-US" sz="2400" b="1" u="sng" dirty="0">
                <a:solidFill>
                  <a:srgbClr val="222222"/>
                </a:solidFill>
                <a:ea typeface="+mj-lt"/>
                <a:cs typeface="+mj-lt"/>
              </a:rPr>
              <a:t>To understand the biology of </a:t>
            </a:r>
            <a:r>
              <a:rPr lang="en-US" sz="2400" b="1" u="sng">
                <a:solidFill>
                  <a:srgbClr val="222222"/>
                </a:solidFill>
                <a:ea typeface="+mj-lt"/>
                <a:cs typeface="+mj-lt"/>
              </a:rPr>
              <a:t>conception</a:t>
            </a:r>
            <a:br>
              <a:rPr lang="en-US" sz="1400" dirty="0">
                <a:solidFill>
                  <a:srgbClr val="222222"/>
                </a:solidFill>
                <a:ea typeface="+mj-lt"/>
                <a:cs typeface="+mj-lt"/>
              </a:rPr>
            </a:br>
            <a:r>
              <a:rPr lang="en-US" sz="2000">
                <a:ea typeface="+mj-lt"/>
                <a:cs typeface="+mj-lt"/>
              </a:rPr>
              <a:t>https://www.kapowprimary.com/subjects/rse-pshe/upper-key-stage-2/year-6/safety-and-the-changing-body-year-6/lesson-5-conception/</a:t>
            </a:r>
            <a:endParaRPr lang="en-US" sz="2000"/>
          </a:p>
        </p:txBody>
      </p:sp>
      <p:pic>
        <p:nvPicPr>
          <p:cNvPr id="4" name="Content Placeholder 3" descr="A screenshot of a video&#10;&#10;Description automatically generated">
            <a:extLst>
              <a:ext uri="{FF2B5EF4-FFF2-40B4-BE49-F238E27FC236}">
                <a16:creationId xmlns:a16="http://schemas.microsoft.com/office/drawing/2014/main" id="{3005E276-D672-D719-66EA-8C30BF414B28}"/>
              </a:ext>
            </a:extLst>
          </p:cNvPr>
          <p:cNvPicPr>
            <a:picLocks noChangeAspect="1"/>
          </p:cNvPicPr>
          <p:nvPr/>
        </p:nvPicPr>
        <p:blipFill>
          <a:blip r:embed="rId2"/>
          <a:stretch>
            <a:fillRect/>
          </a:stretch>
        </p:blipFill>
        <p:spPr>
          <a:xfrm>
            <a:off x="817474" y="2159331"/>
            <a:ext cx="5283289" cy="3341679"/>
          </a:xfrm>
          <a:prstGeom prst="rect">
            <a:avLst/>
          </a:prstGeom>
        </p:spPr>
      </p:pic>
      <p:sp>
        <p:nvSpPr>
          <p:cNvPr id="8" name="Content Placeholder 7">
            <a:extLst>
              <a:ext uri="{FF2B5EF4-FFF2-40B4-BE49-F238E27FC236}">
                <a16:creationId xmlns:a16="http://schemas.microsoft.com/office/drawing/2014/main" id="{1979D175-BEE7-0336-0901-37E273CAC881}"/>
              </a:ext>
            </a:extLst>
          </p:cNvPr>
          <p:cNvSpPr>
            <a:spLocks noGrp="1"/>
          </p:cNvSpPr>
          <p:nvPr>
            <p:ph idx="1"/>
          </p:nvPr>
        </p:nvSpPr>
        <p:spPr>
          <a:xfrm>
            <a:off x="6416038" y="1846729"/>
            <a:ext cx="3669255" cy="4697506"/>
          </a:xfrm>
        </p:spPr>
        <p:txBody>
          <a:bodyPr vert="horz" lIns="91440" tIns="45720" rIns="91440" bIns="45720" rtlCol="0" anchor="t">
            <a:normAutofit lnSpcReduction="10000"/>
          </a:bodyPr>
          <a:lstStyle/>
          <a:p>
            <a:pPr marL="0" indent="0">
              <a:buNone/>
            </a:pPr>
            <a:r>
              <a:rPr lang="en-US" dirty="0"/>
              <a:t>Important to note:</a:t>
            </a:r>
            <a:endParaRPr lang="en-US" sz="2000" dirty="0"/>
          </a:p>
          <a:p>
            <a:pPr marL="0" indent="0">
              <a:buNone/>
            </a:pPr>
            <a:r>
              <a:rPr lang="en-US" dirty="0"/>
              <a:t>The use of 'sexual intercourse' </a:t>
            </a:r>
          </a:p>
          <a:p>
            <a:pPr marL="0" indent="0">
              <a:buNone/>
            </a:pPr>
            <a:r>
              <a:rPr lang="en-US" dirty="0"/>
              <a:t>As as a school we think it is important to recognise that same sex parents can become parents using things such as IVF and sperm donation. </a:t>
            </a:r>
          </a:p>
          <a:p>
            <a:pPr marL="0" indent="0">
              <a:buNone/>
            </a:pPr>
            <a:r>
              <a:rPr lang="en-US" dirty="0"/>
              <a:t>Children know more than we think they do and they talk to each other. </a:t>
            </a:r>
          </a:p>
          <a:p>
            <a:pPr marL="0" indent="0">
              <a:buNone/>
            </a:pPr>
            <a:endParaRPr lang="en-US" dirty="0"/>
          </a:p>
          <a:p>
            <a:pPr marL="0" indent="0">
              <a:buNone/>
            </a:pPr>
            <a:r>
              <a:rPr lang="en-US" b="1" dirty="0"/>
              <a:t>WE DO NOT </a:t>
            </a:r>
          </a:p>
          <a:p>
            <a:pPr marL="0" indent="0">
              <a:buNone/>
            </a:pPr>
            <a:r>
              <a:rPr lang="en-US" b="1" dirty="0"/>
              <a:t>Show any videos, images of what sexual intercourse looks like. </a:t>
            </a:r>
          </a:p>
        </p:txBody>
      </p:sp>
    </p:spTree>
    <p:extLst>
      <p:ext uri="{BB962C8B-B14F-4D97-AF65-F5344CB8AC3E}">
        <p14:creationId xmlns:p14="http://schemas.microsoft.com/office/powerpoint/2010/main" val="1643855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CC44B-489F-D57B-06F0-B47EF889B65F}"/>
              </a:ext>
            </a:extLst>
          </p:cNvPr>
          <p:cNvSpPr>
            <a:spLocks noGrp="1"/>
          </p:cNvSpPr>
          <p:nvPr>
            <p:ph type="title"/>
          </p:nvPr>
        </p:nvSpPr>
        <p:spPr/>
        <p:txBody>
          <a:bodyPr/>
          <a:lstStyle/>
          <a:p>
            <a:r>
              <a:rPr lang="en-US" dirty="0"/>
              <a:t>Where lesson may go and why we believe it is important...</a:t>
            </a:r>
          </a:p>
        </p:txBody>
      </p:sp>
      <p:sp>
        <p:nvSpPr>
          <p:cNvPr id="3" name="Content Placeholder 2">
            <a:extLst>
              <a:ext uri="{FF2B5EF4-FFF2-40B4-BE49-F238E27FC236}">
                <a16:creationId xmlns:a16="http://schemas.microsoft.com/office/drawing/2014/main" id="{3AF1D2E3-088C-D423-B6FE-341086F34C02}"/>
              </a:ext>
            </a:extLst>
          </p:cNvPr>
          <p:cNvSpPr>
            <a:spLocks noGrp="1"/>
          </p:cNvSpPr>
          <p:nvPr>
            <p:ph idx="1"/>
          </p:nvPr>
        </p:nvSpPr>
        <p:spPr>
          <a:xfrm>
            <a:off x="677333" y="2160589"/>
            <a:ext cx="9237631" cy="4311929"/>
          </a:xfrm>
        </p:spPr>
        <p:txBody>
          <a:bodyPr vert="horz" lIns="91440" tIns="45720" rIns="91440" bIns="45720" rtlCol="0" anchor="t">
            <a:normAutofit fontScale="92500"/>
          </a:bodyPr>
          <a:lstStyle/>
          <a:p>
            <a:r>
              <a:rPr lang="en-US" sz="2000" dirty="0">
                <a:solidFill>
                  <a:srgbClr val="222222"/>
                </a:solidFill>
                <a:ea typeface="+mn-lt"/>
                <a:cs typeface="+mn-lt"/>
              </a:rPr>
              <a:t>Take any </a:t>
            </a:r>
            <a:r>
              <a:rPr lang="en-US" sz="2000" b="1" u="sng" dirty="0">
                <a:solidFill>
                  <a:srgbClr val="222222"/>
                </a:solidFill>
                <a:ea typeface="+mn-lt"/>
                <a:cs typeface="+mn-lt"/>
              </a:rPr>
              <a:t>questions</a:t>
            </a:r>
            <a:r>
              <a:rPr lang="en-US" sz="2000" dirty="0">
                <a:solidFill>
                  <a:srgbClr val="222222"/>
                </a:solidFill>
                <a:ea typeface="+mn-lt"/>
                <a:cs typeface="+mn-lt"/>
              </a:rPr>
              <a:t> that the children have.</a:t>
            </a:r>
            <a:endParaRPr lang="en-US" sz="2800" dirty="0"/>
          </a:p>
          <a:p>
            <a:r>
              <a:rPr lang="en-US" sz="2000" dirty="0">
                <a:solidFill>
                  <a:srgbClr val="222222"/>
                </a:solidFill>
                <a:ea typeface="+mn-lt"/>
                <a:cs typeface="+mn-lt"/>
              </a:rPr>
              <a:t>Explain to children that the age at which you can legally have intercourse in this country is 16 and this law is designed to protect us. Explain that 16 is sometimes called the </a:t>
            </a:r>
            <a:r>
              <a:rPr lang="en-US" sz="2000" b="1" u="sng" dirty="0">
                <a:solidFill>
                  <a:srgbClr val="222222"/>
                </a:solidFill>
                <a:ea typeface="+mn-lt"/>
                <a:cs typeface="+mn-lt"/>
              </a:rPr>
              <a:t>age of consent.</a:t>
            </a:r>
            <a:r>
              <a:rPr lang="en-US" sz="2000" dirty="0">
                <a:solidFill>
                  <a:srgbClr val="222222"/>
                </a:solidFill>
                <a:ea typeface="+mn-lt"/>
                <a:cs typeface="+mn-lt"/>
              </a:rPr>
              <a:t>  Ask children if they know what consent means.</a:t>
            </a:r>
            <a:endParaRPr lang="en-US" sz="2800" dirty="0"/>
          </a:p>
          <a:p>
            <a:r>
              <a:rPr lang="en-US" sz="2000" dirty="0">
                <a:solidFill>
                  <a:srgbClr val="222222"/>
                </a:solidFill>
                <a:ea typeface="+mn-lt"/>
                <a:cs typeface="+mn-lt"/>
              </a:rPr>
              <a:t>Discuss the children’s answers and make sure they understand that it is giving permission, that a person needs to know what they are giving permission for and that someone can withdraw consent i.e. change their mind.</a:t>
            </a:r>
            <a:endParaRPr lang="en-US" sz="2800" dirty="0"/>
          </a:p>
          <a:p>
            <a:r>
              <a:rPr lang="en-US" sz="2000" dirty="0">
                <a:solidFill>
                  <a:srgbClr val="222222"/>
                </a:solidFill>
                <a:ea typeface="+mn-lt"/>
                <a:cs typeface="+mn-lt"/>
              </a:rPr>
              <a:t>Consent does not just apply to intercourse but to other situations </a:t>
            </a:r>
            <a:endParaRPr lang="en-US" sz="2000" dirty="0">
              <a:solidFill>
                <a:srgbClr val="222222"/>
              </a:solidFill>
            </a:endParaRPr>
          </a:p>
          <a:p>
            <a:r>
              <a:rPr lang="en-US" sz="2000" dirty="0">
                <a:solidFill>
                  <a:srgbClr val="222222"/>
                </a:solidFill>
                <a:ea typeface="+mn-lt"/>
                <a:cs typeface="+mn-lt"/>
              </a:rPr>
              <a:t>Bring the conversation back to intercourse and </a:t>
            </a:r>
            <a:r>
              <a:rPr lang="en-US" sz="2000" dirty="0" err="1">
                <a:solidFill>
                  <a:srgbClr val="222222"/>
                </a:solidFill>
                <a:ea typeface="+mn-lt"/>
                <a:cs typeface="+mn-lt"/>
              </a:rPr>
              <a:t>emphasise</a:t>
            </a:r>
            <a:r>
              <a:rPr lang="en-US" sz="2000" dirty="0">
                <a:solidFill>
                  <a:srgbClr val="222222"/>
                </a:solidFill>
                <a:ea typeface="+mn-lt"/>
                <a:cs typeface="+mn-lt"/>
              </a:rPr>
              <a:t> that the children should never feel pressured or </a:t>
            </a:r>
            <a:r>
              <a:rPr lang="en-US" sz="2000" dirty="0" err="1">
                <a:solidFill>
                  <a:srgbClr val="222222"/>
                </a:solidFill>
                <a:ea typeface="+mn-lt"/>
                <a:cs typeface="+mn-lt"/>
              </a:rPr>
              <a:t>pressurise</a:t>
            </a:r>
            <a:r>
              <a:rPr lang="en-US" sz="2000" dirty="0">
                <a:solidFill>
                  <a:srgbClr val="222222"/>
                </a:solidFill>
                <a:ea typeface="+mn-lt"/>
                <a:cs typeface="+mn-lt"/>
              </a:rPr>
              <a:t> anyone else into having intercourse or doing anything else they don’t want to. Consent should be freely given.</a:t>
            </a:r>
            <a:endParaRPr lang="en-US" sz="2800" dirty="0"/>
          </a:p>
          <a:p>
            <a:endParaRPr lang="en-US" sz="2800" dirty="0"/>
          </a:p>
        </p:txBody>
      </p:sp>
    </p:spTree>
    <p:extLst>
      <p:ext uri="{BB962C8B-B14F-4D97-AF65-F5344CB8AC3E}">
        <p14:creationId xmlns:p14="http://schemas.microsoft.com/office/powerpoint/2010/main" val="295707632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A008AEA-3C8D-A140-AC77-A4858C492606}">
  <we:reference id="wa104178141" version="3.1.2.22" store="en-US" storeType="OMEX"/>
  <we:alternateReferences>
    <we:reference id="wa104178141" version="3.1.2.22"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07651D244F72478187227E796821AC" ma:contentTypeVersion="18" ma:contentTypeDescription="Create a new document." ma:contentTypeScope="" ma:versionID="d39275fa52c07e355d8c435f8f5216ae">
  <xsd:schema xmlns:xsd="http://www.w3.org/2001/XMLSchema" xmlns:xs="http://www.w3.org/2001/XMLSchema" xmlns:p="http://schemas.microsoft.com/office/2006/metadata/properties" xmlns:ns3="131513f7-6f4b-4133-b1a7-9fc634a94645" xmlns:ns4="6f735e26-cef3-40ed-a26b-efa641123a1b" targetNamespace="http://schemas.microsoft.com/office/2006/metadata/properties" ma:root="true" ma:fieldsID="a1df8cc9117a1e116925d6f06da19300" ns3:_="" ns4:_="">
    <xsd:import namespace="131513f7-6f4b-4133-b1a7-9fc634a94645"/>
    <xsd:import namespace="6f735e26-cef3-40ed-a26b-efa641123a1b"/>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1513f7-6f4b-4133-b1a7-9fc634a946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f735e26-cef3-40ed-a26b-efa641123a1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131513f7-6f4b-4133-b1a7-9fc634a9464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DDBC1A4-4B60-48EC-9632-4399EC8B30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1513f7-6f4b-4133-b1a7-9fc634a94645"/>
    <ds:schemaRef ds:uri="6f735e26-cef3-40ed-a26b-efa641123a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3DFA59B-39FB-4B45-954F-EEF9979D2641}">
  <ds:schemaRefs>
    <ds:schemaRef ds:uri="http://purl.org/dc/elements/1.1/"/>
    <ds:schemaRef ds:uri="http://purl.org/dc/terms/"/>
    <ds:schemaRef ds:uri="http://www.w3.org/XML/1998/namespace"/>
    <ds:schemaRef ds:uri="http://schemas.microsoft.com/office/infopath/2007/PartnerControls"/>
    <ds:schemaRef ds:uri="http://schemas.microsoft.com/office/2006/documentManagement/types"/>
    <ds:schemaRef ds:uri="http://schemas.microsoft.com/office/2006/metadata/properties"/>
    <ds:schemaRef ds:uri="131513f7-6f4b-4133-b1a7-9fc634a94645"/>
    <ds:schemaRef ds:uri="http://schemas.openxmlformats.org/package/2006/metadata/core-properties"/>
    <ds:schemaRef ds:uri="6f735e26-cef3-40ed-a26b-efa641123a1b"/>
    <ds:schemaRef ds:uri="http://purl.org/dc/dcmitype/"/>
  </ds:schemaRefs>
</ds:datastoreItem>
</file>

<file path=customXml/itemProps3.xml><?xml version="1.0" encoding="utf-8"?>
<ds:datastoreItem xmlns:ds="http://schemas.openxmlformats.org/officeDocument/2006/customXml" ds:itemID="{947292A8-8E29-48A0-88FC-9759901F87B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16679</TotalTime>
  <Words>1735</Words>
  <Application>Microsoft Office PowerPoint</Application>
  <PresentationFormat>Widescreen</PresentationFormat>
  <Paragraphs>101</Paragraphs>
  <Slides>14</Slides>
  <Notes>7</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Facet</vt:lpstr>
      <vt:lpstr>Relationship and Sex Education at Queen’s Drive - 2026 </vt:lpstr>
      <vt:lpstr>The aim of Relationships Education?</vt:lpstr>
      <vt:lpstr>Relationships Education</vt:lpstr>
      <vt:lpstr>Compulsory status of RSE and Health Education</vt:lpstr>
      <vt:lpstr>Schools must comply with The Equalities Act 2010 </vt:lpstr>
      <vt:lpstr>Part of the Science &amp; PSHE National Curriculum</vt:lpstr>
      <vt:lpstr>Parents have the right to withdraw from  these lessons...</vt:lpstr>
      <vt:lpstr>To understand the biology of conception https://www.kapowprimary.com/subjects/rse-pshe/upper-key-stage-2/year-6/safety-and-the-changing-body-year-6/lesson-5-conception/</vt:lpstr>
      <vt:lpstr>Where lesson may go and why we believe it is important...</vt:lpstr>
      <vt:lpstr>To understand the development of the baby during pregnancy.-  https://www.kapowprimary.com/subjects/rse-pshe/upper-key-stage-2/year-6/safety-and-the-changing-body-year-6/lesson-6-pregnancy-and-birth/</vt:lpstr>
      <vt:lpstr>PowerPoint Presentation</vt:lpstr>
      <vt:lpstr>Sex Education is discretionary at Primary…what exactly does the guidance say?</vt:lpstr>
      <vt:lpstr>What will happen if you withdraw your child...</vt:lpstr>
      <vt:lpstr>Thank you  Any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REST – Staff Training</dc:title>
  <dc:creator>angela milliken</dc:creator>
  <cp:lastModifiedBy>Victoria Brame</cp:lastModifiedBy>
  <cp:revision>600</cp:revision>
  <dcterms:created xsi:type="dcterms:W3CDTF">2018-07-27T09:10:12Z</dcterms:created>
  <dcterms:modified xsi:type="dcterms:W3CDTF">2026-06-09T07:02:29Z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0x0101009807651D244F72478187227E796821AC</vt:lpwstr>
  </property>
</Properties>
</file>