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19"/>
  </p:notesMasterIdLst>
  <p:sldIdLst>
    <p:sldId id="256" r:id="rId2"/>
    <p:sldId id="257" r:id="rId3"/>
    <p:sldId id="259" r:id="rId4"/>
    <p:sldId id="277" r:id="rId5"/>
    <p:sldId id="278" r:id="rId6"/>
    <p:sldId id="260" r:id="rId7"/>
    <p:sldId id="268" r:id="rId8"/>
    <p:sldId id="269" r:id="rId9"/>
    <p:sldId id="258" r:id="rId10"/>
    <p:sldId id="261" r:id="rId11"/>
    <p:sldId id="276" r:id="rId12"/>
    <p:sldId id="263" r:id="rId13"/>
    <p:sldId id="273" r:id="rId14"/>
    <p:sldId id="271" r:id="rId15"/>
    <p:sldId id="272" r:id="rId16"/>
    <p:sldId id="264" r:id="rId17"/>
    <p:sldId id="266" r:id="rId1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9E6BA0-739F-4B9E-ABC3-6B984B7290B8}" v="1" dt="2026-09-07T11:42:38.874"/>
    <p1510:client id="{8B9FA847-254F-6119-E2A4-BEA2890E01F4}" v="161" dt="2026-09-01T14:25:08.388"/>
    <p1510:client id="{93DE4B5C-3F99-C749-C788-1A2B27B50BD5}" v="435" dt="2026-09-01T19:37:16.392"/>
    <p1510:client id="{AF0BD174-BFDC-9E5B-A11E-C440B632C91C}" v="19" dt="2026-09-01T13:39:51.5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20" d="100"/>
          <a:sy n="120" d="100"/>
        </p:scale>
        <p:origin x="120"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793B26D-BDD7-41C6-B8A5-D5F5638D12A5}" type="datetimeFigureOut">
              <a:t>9/7/2026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015FF83-624F-4F70-971D-85FFCC8CF7F9}" type="slidenum">
              <a:t>‹#›</a:t>
            </a:fld>
            <a:endParaRPr lang="en-GB"/>
          </a:p>
        </p:txBody>
      </p:sp>
    </p:spTree>
    <p:extLst>
      <p:ext uri="{BB962C8B-B14F-4D97-AF65-F5344CB8AC3E}">
        <p14:creationId xmlns:p14="http://schemas.microsoft.com/office/powerpoint/2010/main" val="3947422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pPr rtl="0"/>
            <a:fld id="{F97DC217-DF71-1A49-B3EA-559F1F43B0FF}" type="slidenum">
              <a:rPr lang="en-GB" smtClean="0"/>
              <a:t>4</a:t>
            </a:fld>
            <a:endParaRPr lang="en-GB"/>
          </a:p>
        </p:txBody>
      </p:sp>
    </p:spTree>
    <p:extLst>
      <p:ext uri="{BB962C8B-B14F-4D97-AF65-F5344CB8AC3E}">
        <p14:creationId xmlns:p14="http://schemas.microsoft.com/office/powerpoint/2010/main" val="964244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912629" y="1371600"/>
            <a:ext cx="5935540" cy="2696866"/>
          </a:xfrm>
        </p:spPr>
        <p:txBody>
          <a:bodyPr anchor="t">
            <a:normAutofit/>
          </a:bodyPr>
          <a:lstStyle>
            <a:lvl1pPr algn="l">
              <a:defRPr sz="4000"/>
            </a:lvl1pPr>
          </a:lstStyle>
          <a:p>
            <a:r>
              <a:rPr lang="en-US" dirty="0"/>
              <a:t>Click to edit Master title style</a:t>
            </a:r>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912629" y="4584879"/>
            <a:ext cx="5935540" cy="1287887"/>
          </a:xfrm>
        </p:spPr>
        <p:txBody>
          <a:bodyPr anchor="b">
            <a:normAutofit/>
          </a:bodyPr>
          <a:lstStyle>
            <a:lvl1pPr marL="0" indent="0" algn="l">
              <a:lnSpc>
                <a:spcPct val="130000"/>
              </a:lnSpc>
              <a:buNone/>
              <a:defRPr sz="1800" b="1" cap="all" spc="300" baseline="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8D5D83F1-BF6E-4A98-8153-BAC9ABDE7CE3}" type="datetimeFigureOut">
              <a:rPr lang="en-US" dirty="0"/>
              <a:t>9/7/2026</a:t>
            </a:fld>
            <a:endParaRPr lang="en-US" dirty="0"/>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3394066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BA576E92-E5C8-4FF8-B2BE-A516F6A1724E}" type="datetimeFigureOut">
              <a:rPr lang="en-US" dirty="0"/>
              <a:t>9/7/2026</a:t>
            </a:fld>
            <a:endParaRPr lang="en-US" dirty="0"/>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3763730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912629" y="1709738"/>
            <a:ext cx="9214884" cy="3159974"/>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912628" y="5018567"/>
            <a:ext cx="7907079" cy="1073889"/>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06DDB232-C681-46A2-B21F-2BD21E9CA134}" type="datetimeFigureOut">
              <a:rPr lang="en-US" dirty="0"/>
              <a:t>9/7/2026</a:t>
            </a:fld>
            <a:endParaRPr lang="en-US" dirty="0"/>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564156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914400" y="2849526"/>
            <a:ext cx="5105400" cy="321047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172200" y="2849526"/>
            <a:ext cx="5105400" cy="3210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30ABE26E-66F9-4E5F-9E07-CA7CDB200281}" type="datetimeFigureOut">
              <a:rPr lang="en-US" dirty="0"/>
              <a:t>9/7/2026</a:t>
            </a:fld>
            <a:endParaRPr lang="en-US" dirty="0"/>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3515828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912628" y="1371599"/>
            <a:ext cx="10442760" cy="93975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912628" y="2311353"/>
            <a:ext cx="5084947" cy="695372"/>
          </a:xfrm>
        </p:spPr>
        <p:txBody>
          <a:bodyPr anchor="b">
            <a:normAutofit/>
          </a:bodyPr>
          <a:lstStyle>
            <a:lvl1pPr marL="0" indent="0">
              <a:buNone/>
              <a:defRPr sz="1800" b="1" cap="all" spc="300" baseline="0"/>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912628" y="3006725"/>
            <a:ext cx="5084947" cy="31829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172200" y="2311353"/>
            <a:ext cx="5183188" cy="695372"/>
          </a:xfrm>
        </p:spPr>
        <p:txBody>
          <a:bodyPr anchor="b">
            <a:normAutofit/>
          </a:bodyPr>
          <a:lstStyle>
            <a:lvl1pPr marL="0" indent="0">
              <a:buNone/>
              <a:defRPr sz="1800" b="1" cap="all" spc="300" baseline="0"/>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172200" y="3006725"/>
            <a:ext cx="5183188" cy="31829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85A1A01C-F286-49E7-998E-3D5BB613F99A}" type="datetimeFigureOut">
              <a:rPr lang="en-US" dirty="0"/>
              <a:t>9/7/2026</a:t>
            </a:fld>
            <a:endParaRPr lang="en-US" dirty="0"/>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r>
              <a:rPr lang="en-US" dirty="0"/>
              <a:t>
              </a:t>
            </a:r>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4181312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7CC2C0A-F771-42D9-AAB0-90C3A2B0FEAD}" type="datetimeFigureOut">
              <a:rPr lang="en-US" dirty="0"/>
              <a:t>9/7/2026</a:t>
            </a:fld>
            <a:endParaRPr lang="en-US" dirty="0"/>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r>
              <a:rPr lang="en-US" dirty="0"/>
              <a:t>
              </a:t>
            </a:r>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3126206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2CA2A270-409D-4410-9649-B7481576446C}" type="datetimeFigureOut">
              <a:rPr lang="en-US" dirty="0"/>
              <a:t>9/7/2026</a:t>
            </a:fld>
            <a:endParaRPr lang="en-US" dirty="0"/>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1101748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42200AA3-798A-4433-8927-6E115914B6EF}" type="datetimeFigureOut">
              <a:rPr lang="en-US" dirty="0"/>
              <a:t>9/7/2026</a:t>
            </a:fld>
            <a:endParaRPr lang="en-US" dirty="0"/>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1041609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31627A0F-F1B8-49BE-A0FF-7FE16E3BDCC1}"/>
              </a:ext>
            </a:extLst>
          </p:cNvPr>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36322871-0F85-43DC-99D7-CA8E7437E2EC}" type="datetimeFigureOut">
              <a:rPr lang="en-US" dirty="0"/>
              <a:t>9/7/2026</a:t>
            </a:fld>
            <a:endParaRPr lang="en-US" dirty="0"/>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3710547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ED9BE5A2-57A1-4629-B29D-D386573AF9F3}" type="datetimeFigureOut">
              <a:rPr lang="en-US" dirty="0"/>
              <a:t>9/7/2026</a:t>
            </a:fld>
            <a:endParaRPr lang="en-US" dirty="0"/>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1162128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198077" y="1401097"/>
            <a:ext cx="2155722" cy="4775865"/>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838200" y="1401097"/>
            <a:ext cx="8232058" cy="477586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A3A72485-1B57-41B4-A998-97848CC136C2}" type="datetimeFigureOut">
              <a:rPr lang="en-US" dirty="0"/>
              <a:t>9/7/2026</a:t>
            </a:fld>
            <a:endParaRPr lang="en-US" dirty="0"/>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dirty="0"/>
              <a:t>‹#›</a:t>
            </a:fld>
            <a:endParaRPr lang="en-US" dirty="0"/>
          </a:p>
        </p:txBody>
      </p:sp>
    </p:spTree>
    <p:extLst>
      <p:ext uri="{BB962C8B-B14F-4D97-AF65-F5344CB8AC3E}">
        <p14:creationId xmlns:p14="http://schemas.microsoft.com/office/powerpoint/2010/main" val="1203087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914400" y="1371601"/>
            <a:ext cx="10363200" cy="118757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914399" y="2559171"/>
            <a:ext cx="10363200" cy="33826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912628"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E857DF4D-D974-434D-9D64-40B7405DF5F0}" type="datetimeFigureOut">
              <a:rPr lang="en-US" dirty="0"/>
              <a:t>9/7/2026</a:t>
            </a:fld>
            <a:endParaRPr lang="en-US" dirty="0"/>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r>
              <a:rPr lang="en-US" dirty="0"/>
              <a:t>
              </a:t>
            </a:r>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dirty="0"/>
              <a:t>‹#›</a:t>
            </a:fld>
            <a:endParaRPr lang="en-US" dirty="0"/>
          </a:p>
        </p:txBody>
      </p:sp>
      <p:cxnSp>
        <p:nvCxnSpPr>
          <p:cNvPr id="7" name="Straight Connector 6">
            <a:extLst>
              <a:ext uri="{FF2B5EF4-FFF2-40B4-BE49-F238E27FC236}">
                <a16:creationId xmlns:a16="http://schemas.microsoft.com/office/drawing/2014/main" id="{F209B62C-3402-4623-9A7C-AA048B56F8C3}"/>
              </a:ext>
            </a:extLst>
          </p:cNvPr>
          <p:cNvCxnSpPr>
            <a:cxnSpLocks/>
          </p:cNvCxnSpPr>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4263912"/>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hf hdr="0"/>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guide id="5" pos="576">
          <p15:clr>
            <a:srgbClr val="F26B43"/>
          </p15:clr>
        </p15:guide>
        <p15:guide id="6" orient="horz"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lovereading4kids.co.uk/" TargetMode="External"/><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hyperlink" Target="https://home.oxfordowl.co.uk/reading/reading-age-7-8-year-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hyperlink" Target="https://www.topmarks.co.uk/maths-games/hit-the-button" TargetMode="External"/><Relationship Id="rId4" Type="http://schemas.openxmlformats.org/officeDocument/2006/relationships/hyperlink" Target="https://ttrockstar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5" name="TextBox 4"/>
          <p:cNvSpPr txBox="1"/>
          <p:nvPr/>
        </p:nvSpPr>
        <p:spPr>
          <a:xfrm>
            <a:off x="3442641" y="316232"/>
            <a:ext cx="7140271" cy="923330"/>
          </a:xfrm>
          <a:prstGeom prst="rect">
            <a:avLst/>
          </a:prstGeom>
          <a:noFill/>
        </p:spPr>
        <p:txBody>
          <a:bodyPr wrap="square" rtlCol="0">
            <a:spAutoFit/>
          </a:bodyPr>
          <a:lstStyle/>
          <a:p>
            <a:r>
              <a:rPr lang="en-US" sz="5400" dirty="0">
                <a:latin typeface="Comic Sans MS" panose="030F0702030302020204" pitchFamily="66" charset="0"/>
              </a:rPr>
              <a:t>Welcome to Year 3</a:t>
            </a:r>
            <a:endParaRPr lang="en-GB" sz="5400" dirty="0">
              <a:latin typeface="Comic Sans MS" panose="030F0702030302020204" pitchFamily="66" charset="0"/>
            </a:endParaRPr>
          </a:p>
        </p:txBody>
      </p:sp>
      <p:pic>
        <p:nvPicPr>
          <p:cNvPr id="1026" name="Picture 2" descr="Queens Drive Primary Scho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617" y="92944"/>
            <a:ext cx="1473093" cy="14927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535322" y="1245088"/>
            <a:ext cx="8953169" cy="3323987"/>
          </a:xfrm>
          <a:prstGeom prst="rect">
            <a:avLst/>
          </a:prstGeom>
          <a:noFill/>
        </p:spPr>
        <p:txBody>
          <a:bodyPr wrap="square" rtlCol="0">
            <a:spAutoFit/>
          </a:bodyPr>
          <a:lstStyle/>
          <a:p>
            <a:pPr algn="ctr"/>
            <a:r>
              <a:rPr lang="en-US" sz="4800" dirty="0">
                <a:latin typeface="Comic Sans MS" panose="030F0702030302020204" pitchFamily="66" charset="0"/>
              </a:rPr>
              <a:t>Meet the team</a:t>
            </a:r>
          </a:p>
          <a:p>
            <a:pPr algn="ctr"/>
            <a:endParaRPr lang="en-US" sz="4800" dirty="0">
              <a:latin typeface="Comic Sans MS" panose="030F0702030302020204" pitchFamily="66" charset="0"/>
            </a:endParaRPr>
          </a:p>
          <a:p>
            <a:r>
              <a:rPr lang="en-US" sz="3200" dirty="0">
                <a:solidFill>
                  <a:srgbClr val="FF0000"/>
                </a:solidFill>
                <a:latin typeface="Comic Sans MS" panose="030F0702030302020204" pitchFamily="66" charset="0"/>
              </a:rPr>
              <a:t>Class 7</a:t>
            </a:r>
            <a:r>
              <a:rPr lang="en-US" sz="3200" dirty="0">
                <a:latin typeface="Comic Sans MS" panose="030F0702030302020204" pitchFamily="66" charset="0"/>
              </a:rPr>
              <a:t> </a:t>
            </a:r>
            <a:r>
              <a:rPr lang="en-US" sz="3200" dirty="0" err="1">
                <a:latin typeface="Comic Sans MS" panose="030F0702030302020204" pitchFamily="66" charset="0"/>
              </a:rPr>
              <a:t>Mrs</a:t>
            </a:r>
            <a:r>
              <a:rPr lang="en-US" sz="3200" dirty="0">
                <a:latin typeface="Comic Sans MS" panose="030F0702030302020204" pitchFamily="66" charset="0"/>
              </a:rPr>
              <a:t> Brame and </a:t>
            </a:r>
            <a:r>
              <a:rPr lang="en-US" sz="3200" dirty="0" err="1">
                <a:latin typeface="Comic Sans MS" panose="030F0702030302020204" pitchFamily="66" charset="0"/>
              </a:rPr>
              <a:t>Mrs</a:t>
            </a:r>
            <a:r>
              <a:rPr lang="en-US" sz="3200" dirty="0">
                <a:latin typeface="Comic Sans MS" panose="030F0702030302020204" pitchFamily="66" charset="0"/>
              </a:rPr>
              <a:t> Patel</a:t>
            </a:r>
          </a:p>
          <a:p>
            <a:r>
              <a:rPr lang="en-US" sz="3200" dirty="0">
                <a:solidFill>
                  <a:srgbClr val="FF0000"/>
                </a:solidFill>
                <a:latin typeface="Comic Sans MS" panose="030F0702030302020204" pitchFamily="66" charset="0"/>
              </a:rPr>
              <a:t>Class 8</a:t>
            </a:r>
            <a:r>
              <a:rPr lang="en-US" sz="3200" dirty="0">
                <a:latin typeface="Comic Sans MS" panose="030F0702030302020204" pitchFamily="66" charset="0"/>
              </a:rPr>
              <a:t> Miss Till, Miss Boyes (Tuesday), Miss Machin (mornings) and </a:t>
            </a:r>
            <a:r>
              <a:rPr lang="en-US" sz="3200" dirty="0" err="1">
                <a:latin typeface="Comic Sans MS" panose="030F0702030302020204" pitchFamily="66" charset="0"/>
              </a:rPr>
              <a:t>Mrs</a:t>
            </a:r>
            <a:r>
              <a:rPr lang="en-US" sz="3200" dirty="0">
                <a:latin typeface="Comic Sans MS" panose="030F0702030302020204" pitchFamily="66" charset="0"/>
              </a:rPr>
              <a:t> Mahoney. </a:t>
            </a:r>
            <a:endParaRPr lang="en-US" dirty="0"/>
          </a:p>
          <a:p>
            <a:endParaRPr lang="en-GB" dirty="0"/>
          </a:p>
        </p:txBody>
      </p:sp>
      <p:pic>
        <p:nvPicPr>
          <p:cNvPr id="3" name="Picture 2" descr="Mrs Brame.png">
            <a:extLst>
              <a:ext uri="{FF2B5EF4-FFF2-40B4-BE49-F238E27FC236}">
                <a16:creationId xmlns:a16="http://schemas.microsoft.com/office/drawing/2014/main" id="{991DF5C9-CE1E-A04B-F8FC-0CFB96212852}"/>
              </a:ext>
            </a:extLst>
          </p:cNvPr>
          <p:cNvPicPr>
            <a:picLocks noChangeAspect="1"/>
          </p:cNvPicPr>
          <p:nvPr/>
        </p:nvPicPr>
        <p:blipFill>
          <a:blip r:embed="rId3"/>
          <a:stretch>
            <a:fillRect/>
          </a:stretch>
        </p:blipFill>
        <p:spPr>
          <a:xfrm>
            <a:off x="361167" y="1716065"/>
            <a:ext cx="1636733" cy="2455101"/>
          </a:xfrm>
          <a:prstGeom prst="rect">
            <a:avLst/>
          </a:prstGeom>
        </p:spPr>
      </p:pic>
      <p:pic>
        <p:nvPicPr>
          <p:cNvPr id="8" name="Picture 7" descr="Miss Till.png">
            <a:extLst>
              <a:ext uri="{FF2B5EF4-FFF2-40B4-BE49-F238E27FC236}">
                <a16:creationId xmlns:a16="http://schemas.microsoft.com/office/drawing/2014/main" id="{26FC413A-3E5A-FC2C-CB24-97B2FB4314B4}"/>
              </a:ext>
            </a:extLst>
          </p:cNvPr>
          <p:cNvPicPr>
            <a:picLocks noChangeAspect="1"/>
          </p:cNvPicPr>
          <p:nvPr/>
        </p:nvPicPr>
        <p:blipFill>
          <a:blip r:embed="rId4"/>
          <a:stretch>
            <a:fillRect/>
          </a:stretch>
        </p:blipFill>
        <p:spPr>
          <a:xfrm>
            <a:off x="350729" y="4283900"/>
            <a:ext cx="1647174" cy="2465541"/>
          </a:xfrm>
          <a:prstGeom prst="rect">
            <a:avLst/>
          </a:prstGeom>
        </p:spPr>
      </p:pic>
      <p:pic>
        <p:nvPicPr>
          <p:cNvPr id="11" name="Picture 10" descr="Miss Machin.png">
            <a:extLst>
              <a:ext uri="{FF2B5EF4-FFF2-40B4-BE49-F238E27FC236}">
                <a16:creationId xmlns:a16="http://schemas.microsoft.com/office/drawing/2014/main" id="{742472FB-FF68-7514-C1FF-ED5EC6D50ADB}"/>
              </a:ext>
            </a:extLst>
          </p:cNvPr>
          <p:cNvPicPr>
            <a:picLocks noChangeAspect="1"/>
          </p:cNvPicPr>
          <p:nvPr/>
        </p:nvPicPr>
        <p:blipFill>
          <a:blip r:embed="rId5"/>
          <a:stretch>
            <a:fillRect/>
          </a:stretch>
        </p:blipFill>
        <p:spPr>
          <a:xfrm>
            <a:off x="2626291" y="4283901"/>
            <a:ext cx="1647172" cy="2486416"/>
          </a:xfrm>
          <a:prstGeom prst="rect">
            <a:avLst/>
          </a:prstGeom>
        </p:spPr>
      </p:pic>
      <p:pic>
        <p:nvPicPr>
          <p:cNvPr id="12" name="Picture 11" descr="Mrs Mahoney.png">
            <a:extLst>
              <a:ext uri="{FF2B5EF4-FFF2-40B4-BE49-F238E27FC236}">
                <a16:creationId xmlns:a16="http://schemas.microsoft.com/office/drawing/2014/main" id="{890ABA0C-F369-388C-2F38-4B7847338A54}"/>
              </a:ext>
            </a:extLst>
          </p:cNvPr>
          <p:cNvPicPr>
            <a:picLocks noChangeAspect="1"/>
          </p:cNvPicPr>
          <p:nvPr/>
        </p:nvPicPr>
        <p:blipFill>
          <a:blip r:embed="rId6"/>
          <a:stretch>
            <a:fillRect/>
          </a:stretch>
        </p:blipFill>
        <p:spPr>
          <a:xfrm>
            <a:off x="4985359" y="4273462"/>
            <a:ext cx="1647173" cy="2486416"/>
          </a:xfrm>
          <a:prstGeom prst="rect">
            <a:avLst/>
          </a:prstGeom>
        </p:spPr>
      </p:pic>
      <p:pic>
        <p:nvPicPr>
          <p:cNvPr id="13" name="Picture 12" descr="Miss Boyes.png">
            <a:extLst>
              <a:ext uri="{FF2B5EF4-FFF2-40B4-BE49-F238E27FC236}">
                <a16:creationId xmlns:a16="http://schemas.microsoft.com/office/drawing/2014/main" id="{2E37CB44-3304-E4F2-1BF4-2A6DC3FFAB28}"/>
              </a:ext>
            </a:extLst>
          </p:cNvPr>
          <p:cNvPicPr>
            <a:picLocks noChangeAspect="1"/>
          </p:cNvPicPr>
          <p:nvPr/>
        </p:nvPicPr>
        <p:blipFill>
          <a:blip r:embed="rId7"/>
          <a:stretch>
            <a:fillRect/>
          </a:stretch>
        </p:blipFill>
        <p:spPr>
          <a:xfrm>
            <a:off x="9849633" y="4273462"/>
            <a:ext cx="1657612" cy="2371595"/>
          </a:xfrm>
          <a:prstGeom prst="rect">
            <a:avLst/>
          </a:prstGeom>
        </p:spPr>
      </p:pic>
    </p:spTree>
    <p:extLst>
      <p:ext uri="{BB962C8B-B14F-4D97-AF65-F5344CB8AC3E}">
        <p14:creationId xmlns:p14="http://schemas.microsoft.com/office/powerpoint/2010/main" val="3921235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6" name="Picture 2" descr="Queens Drive Primary Scho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06" y="109338"/>
            <a:ext cx="1567038" cy="16598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615979" y="811033"/>
            <a:ext cx="7291346" cy="707886"/>
          </a:xfrm>
          <a:prstGeom prst="rect">
            <a:avLst/>
          </a:prstGeom>
          <a:noFill/>
        </p:spPr>
        <p:txBody>
          <a:bodyPr wrap="square" rtlCol="0">
            <a:spAutoFit/>
          </a:bodyPr>
          <a:lstStyle/>
          <a:p>
            <a:r>
              <a:rPr lang="en-US" sz="4000" dirty="0">
                <a:latin typeface="Comic Sans MS" panose="030F0702030302020204" pitchFamily="66" charset="0"/>
              </a:rPr>
              <a:t>Aims of the session:</a:t>
            </a:r>
            <a:endParaRPr lang="en-GB" sz="4000" dirty="0">
              <a:latin typeface="Comic Sans MS" panose="030F0702030302020204" pitchFamily="66" charset="0"/>
            </a:endParaRPr>
          </a:p>
        </p:txBody>
      </p:sp>
      <p:sp>
        <p:nvSpPr>
          <p:cNvPr id="8" name="TextBox 7"/>
          <p:cNvSpPr txBox="1"/>
          <p:nvPr/>
        </p:nvSpPr>
        <p:spPr>
          <a:xfrm>
            <a:off x="1647244" y="2329732"/>
            <a:ext cx="9020756" cy="3539430"/>
          </a:xfrm>
          <a:prstGeom prst="rect">
            <a:avLst/>
          </a:prstGeom>
          <a:noFill/>
        </p:spPr>
        <p:txBody>
          <a:bodyPr wrap="square" rtlCol="0">
            <a:spAutoFit/>
          </a:bodyPr>
          <a:lstStyle/>
          <a:p>
            <a:pPr marL="514350" indent="-514350">
              <a:buAutoNum type="arabicPeriod"/>
            </a:pPr>
            <a:r>
              <a:rPr lang="en-US" sz="3200" dirty="0">
                <a:latin typeface="Comic Sans MS" panose="030F0702030302020204" pitchFamily="66" charset="0"/>
              </a:rPr>
              <a:t>What does the Year 3 curriculum look like?</a:t>
            </a:r>
          </a:p>
          <a:p>
            <a:endParaRPr lang="en-US" sz="3200" dirty="0">
              <a:latin typeface="Comic Sans MS" panose="030F0702030302020204" pitchFamily="66" charset="0"/>
            </a:endParaRPr>
          </a:p>
          <a:p>
            <a:r>
              <a:rPr lang="en-US" sz="3200" dirty="0">
                <a:latin typeface="Comic Sans MS" panose="030F0702030302020204" pitchFamily="66" charset="0"/>
              </a:rPr>
              <a:t>2. What does a typical Year 3 day look like?</a:t>
            </a:r>
          </a:p>
          <a:p>
            <a:endParaRPr lang="en-US" sz="3200" dirty="0">
              <a:latin typeface="Comic Sans MS" panose="030F0702030302020204" pitchFamily="66" charset="0"/>
            </a:endParaRPr>
          </a:p>
          <a:p>
            <a:r>
              <a:rPr lang="en-US" sz="3200" dirty="0">
                <a:latin typeface="Comic Sans MS" panose="030F0702030302020204" pitchFamily="66" charset="0"/>
              </a:rPr>
              <a:t>3. What can I do to support my child at home?</a:t>
            </a:r>
          </a:p>
          <a:p>
            <a:endParaRPr lang="en-US" sz="3200" dirty="0">
              <a:latin typeface="Comic Sans MS" panose="030F0702030302020204" pitchFamily="66" charset="0"/>
            </a:endParaRPr>
          </a:p>
          <a:p>
            <a:r>
              <a:rPr lang="en-US" sz="3200" dirty="0">
                <a:latin typeface="Comic Sans MS" panose="030F0702030302020204" pitchFamily="66" charset="0"/>
              </a:rPr>
              <a:t>4. House keeping and questions.</a:t>
            </a:r>
            <a:endParaRPr lang="en-GB" sz="3200" dirty="0">
              <a:latin typeface="Comic Sans MS" panose="030F0702030302020204" pitchFamily="66" charset="0"/>
            </a:endParaRPr>
          </a:p>
        </p:txBody>
      </p:sp>
    </p:spTree>
    <p:extLst>
      <p:ext uri="{BB962C8B-B14F-4D97-AF65-F5344CB8AC3E}">
        <p14:creationId xmlns:p14="http://schemas.microsoft.com/office/powerpoint/2010/main" val="134042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5" name="Picture 2" descr="Queens Drive Primary Scho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52" y="109338"/>
            <a:ext cx="1168149" cy="123729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723876" y="109338"/>
            <a:ext cx="9843714" cy="523220"/>
          </a:xfrm>
          <a:prstGeom prst="rect">
            <a:avLst/>
          </a:prstGeom>
          <a:noFill/>
        </p:spPr>
        <p:txBody>
          <a:bodyPr wrap="square" lIns="91440" tIns="45720" rIns="91440" bIns="45720" rtlCol="0" anchor="t">
            <a:spAutoFit/>
          </a:bodyPr>
          <a:lstStyle/>
          <a:p>
            <a:r>
              <a:rPr lang="en-US" sz="2800" dirty="0">
                <a:latin typeface="Comic Sans MS"/>
              </a:rPr>
              <a:t>What does the Year 3 curriculum look like?</a:t>
            </a:r>
            <a:endParaRPr lang="en-GB" sz="2800">
              <a:latin typeface="Comic Sans MS"/>
            </a:endParaRPr>
          </a:p>
        </p:txBody>
      </p:sp>
      <p:pic>
        <p:nvPicPr>
          <p:cNvPr id="4" name="Picture 3">
            <a:extLst>
              <a:ext uri="{FF2B5EF4-FFF2-40B4-BE49-F238E27FC236}">
                <a16:creationId xmlns:a16="http://schemas.microsoft.com/office/drawing/2014/main" id="{9055FBE2-5A38-8555-8F50-ADC22209FEF5}"/>
              </a:ext>
            </a:extLst>
          </p:cNvPr>
          <p:cNvPicPr>
            <a:picLocks noChangeAspect="1"/>
          </p:cNvPicPr>
          <p:nvPr/>
        </p:nvPicPr>
        <p:blipFill>
          <a:blip r:embed="rId3"/>
          <a:stretch>
            <a:fillRect/>
          </a:stretch>
        </p:blipFill>
        <p:spPr>
          <a:xfrm>
            <a:off x="1325070" y="0"/>
            <a:ext cx="10448544" cy="6858000"/>
          </a:xfrm>
          <a:prstGeom prst="rect">
            <a:avLst/>
          </a:prstGeom>
        </p:spPr>
      </p:pic>
    </p:spTree>
    <p:extLst>
      <p:ext uri="{BB962C8B-B14F-4D97-AF65-F5344CB8AC3E}">
        <p14:creationId xmlns:p14="http://schemas.microsoft.com/office/powerpoint/2010/main" val="1325373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B056174-CBC5-7B48-9681-7DDAC423337E}"/>
              </a:ext>
            </a:extLst>
          </p:cNvPr>
          <p:cNvSpPr>
            <a:spLocks noGrp="1"/>
          </p:cNvSpPr>
          <p:nvPr>
            <p:ph type="dt" sz="half" idx="10"/>
          </p:nvPr>
        </p:nvSpPr>
        <p:spPr>
          <a:xfrm>
            <a:off x="381000" y="6356350"/>
            <a:ext cx="2743200" cy="365125"/>
          </a:xfrm>
        </p:spPr>
        <p:txBody>
          <a:bodyPr rtlCol="0"/>
          <a:lstStyle/>
          <a:p>
            <a:pPr rtl="0"/>
            <a:r>
              <a:rPr lang="en-GB"/>
              <a:t>10/9/2021</a:t>
            </a:r>
          </a:p>
        </p:txBody>
      </p:sp>
      <p:sp>
        <p:nvSpPr>
          <p:cNvPr id="5" name="Footer Placeholder 4">
            <a:extLst>
              <a:ext uri="{FF2B5EF4-FFF2-40B4-BE49-F238E27FC236}">
                <a16:creationId xmlns:a16="http://schemas.microsoft.com/office/drawing/2014/main" id="{D593FA18-50D6-0344-B477-1D7C91CF4029}"/>
              </a:ext>
            </a:extLst>
          </p:cNvPr>
          <p:cNvSpPr>
            <a:spLocks noGrp="1"/>
          </p:cNvSpPr>
          <p:nvPr>
            <p:ph type="ftr" sz="quarter" idx="11"/>
          </p:nvPr>
        </p:nvSpPr>
        <p:spPr/>
        <p:txBody>
          <a:bodyPr rtlCol="0"/>
          <a:lstStyle/>
          <a:p>
            <a:pPr rtl="0"/>
            <a:r>
              <a:rPr lang="en-GB"/>
              <a:t>PRESENTATION TITLE</a:t>
            </a: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rtl="0"/>
            <a:fld id="{294A09A9-5501-47C1-A89A-A340965A2BE2}" type="slidenum">
              <a:rPr lang="en-GB" smtClean="0"/>
              <a:pPr rtl="0"/>
              <a:t>4</a:t>
            </a:fld>
            <a:endParaRPr lang="en-GB"/>
          </a:p>
        </p:txBody>
      </p:sp>
      <p:graphicFrame>
        <p:nvGraphicFramePr>
          <p:cNvPr id="11" name="Table 10">
            <a:extLst>
              <a:ext uri="{FF2B5EF4-FFF2-40B4-BE49-F238E27FC236}">
                <a16:creationId xmlns:a16="http://schemas.microsoft.com/office/drawing/2014/main" id="{8EBB1C40-341E-4FBF-2CFD-993D4C872BC8}"/>
              </a:ext>
            </a:extLst>
          </p:cNvPr>
          <p:cNvGraphicFramePr>
            <a:graphicFrameLocks noGrp="1"/>
          </p:cNvGraphicFramePr>
          <p:nvPr/>
        </p:nvGraphicFramePr>
        <p:xfrm>
          <a:off x="0" y="0"/>
          <a:ext cx="12191998" cy="7171267"/>
        </p:xfrm>
        <a:graphic>
          <a:graphicData uri="http://schemas.openxmlformats.org/drawingml/2006/table">
            <a:tbl>
              <a:tblPr firstRow="1" bandRow="1">
                <a:tableStyleId>{8A107856-5554-42FB-B03E-39F5DBC370BA}</a:tableStyleId>
              </a:tblPr>
              <a:tblGrid>
                <a:gridCol w="3483428">
                  <a:extLst>
                    <a:ext uri="{9D8B030D-6E8A-4147-A177-3AD203B41FA5}">
                      <a16:colId xmlns:a16="http://schemas.microsoft.com/office/drawing/2014/main" val="2941776607"/>
                    </a:ext>
                  </a:extLst>
                </a:gridCol>
                <a:gridCol w="2612571">
                  <a:extLst>
                    <a:ext uri="{9D8B030D-6E8A-4147-A177-3AD203B41FA5}">
                      <a16:colId xmlns:a16="http://schemas.microsoft.com/office/drawing/2014/main" val="239144124"/>
                    </a:ext>
                  </a:extLst>
                </a:gridCol>
                <a:gridCol w="2612571">
                  <a:extLst>
                    <a:ext uri="{9D8B030D-6E8A-4147-A177-3AD203B41FA5}">
                      <a16:colId xmlns:a16="http://schemas.microsoft.com/office/drawing/2014/main" val="3908230912"/>
                    </a:ext>
                  </a:extLst>
                </a:gridCol>
                <a:gridCol w="3483428">
                  <a:extLst>
                    <a:ext uri="{9D8B030D-6E8A-4147-A177-3AD203B41FA5}">
                      <a16:colId xmlns:a16="http://schemas.microsoft.com/office/drawing/2014/main" val="679271535"/>
                    </a:ext>
                  </a:extLst>
                </a:gridCol>
              </a:tblGrid>
              <a:tr h="1903486">
                <a:tc rowSpan="2">
                  <a:txBody>
                    <a:bodyPr/>
                    <a:lstStyle/>
                    <a:p>
                      <a:pPr algn="ctr"/>
                      <a:r>
                        <a:rPr lang="en-US" sz="1200" b="1" u="sng" dirty="0">
                          <a:latin typeface="Calibri" panose="020F0502020204030204" pitchFamily="34" charset="0"/>
                          <a:cs typeface="Calibri" panose="020F0502020204030204" pitchFamily="34" charset="0"/>
                        </a:rPr>
                        <a:t>Core Texts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0" dirty="0">
                          <a:latin typeface="Calibri" panose="020F0502020204030204" pitchFamily="34" charset="0"/>
                          <a:cs typeface="Calibri" panose="020F0502020204030204" pitchFamily="34" charset="0"/>
                        </a:rPr>
                        <a:t>To support our English unit this term, we will be reading Aesop’s Fables by Michael Rosen. We will be using this as a basis structure of a fable so we can innovate and write our own. We will also be reading </a:t>
                      </a:r>
                      <a:r>
                        <a:rPr lang="en-GB" sz="1000" b="0" dirty="0">
                          <a:effectLst/>
                          <a:latin typeface="Calibri" panose="020F0502020204030204" pitchFamily="34" charset="0"/>
                          <a:ea typeface="Times New Roman" panose="02020603050405020304" pitchFamily="18" charset="0"/>
                          <a:cs typeface="Calibri" panose="020F0502020204030204" pitchFamily="34" charset="0"/>
                        </a:rPr>
                        <a:t>Malala’s Magic </a:t>
                      </a:r>
                      <a:r>
                        <a:rPr lang="en-GB" sz="1000" b="0" dirty="0">
                          <a:latin typeface="Calibri" panose="020F0502020204030204" pitchFamily="34" charset="0"/>
                          <a:ea typeface="Times New Roman" panose="02020603050405020304" pitchFamily="18" charset="0"/>
                          <a:cs typeface="Calibri" panose="020F0502020204030204" pitchFamily="34" charset="0"/>
                        </a:rPr>
                        <a:t>P</a:t>
                      </a:r>
                      <a:r>
                        <a:rPr lang="en-GB" sz="1000" b="0" dirty="0">
                          <a:effectLst/>
                          <a:latin typeface="Calibri" panose="020F0502020204030204" pitchFamily="34" charset="0"/>
                          <a:ea typeface="Times New Roman" panose="02020603050405020304" pitchFamily="18" charset="0"/>
                          <a:cs typeface="Calibri" panose="020F0502020204030204" pitchFamily="34" charset="0"/>
                        </a:rPr>
                        <a:t>encil By Malala Yusufzai. We will use our imaginations to decide what we would create to make the world a better place  if we had a magic pencil. We will then write a biography of Malala. </a:t>
                      </a:r>
                      <a:endParaRPr lang="en-US" sz="1000" b="1" u="none" dirty="0">
                        <a:latin typeface="Calibri" panose="020F0502020204030204" pitchFamily="34" charset="0"/>
                        <a:cs typeface="Calibri" panose="020F0502020204030204" pitchFamily="34" charset="0"/>
                      </a:endParaRPr>
                    </a:p>
                    <a:p>
                      <a:pPr algn="ctr"/>
                      <a:endParaRPr lang="en-US" sz="1200" b="1" u="none" dirty="0">
                        <a:latin typeface="Calibri" panose="020F0502020204030204" pitchFamily="34" charset="0"/>
                        <a:cs typeface="Calibri" panose="020F0502020204030204" pitchFamily="34" charset="0"/>
                      </a:endParaRPr>
                    </a:p>
                  </a:txBody>
                  <a:tcPr>
                    <a:solidFill>
                      <a:schemeClr val="bg1"/>
                    </a:solidFill>
                  </a:tcPr>
                </a:tc>
                <a:tc gridSpan="2">
                  <a:txBody>
                    <a:bodyPr/>
                    <a:lstStyle/>
                    <a:p>
                      <a:pPr algn="ctr">
                        <a:lnSpc>
                          <a:spcPct val="100000"/>
                        </a:lnSpc>
                        <a:spcBef>
                          <a:spcPts val="0"/>
                        </a:spcBef>
                        <a:spcAft>
                          <a:spcPts val="0"/>
                        </a:spcAft>
                      </a:pPr>
                      <a:r>
                        <a:rPr lang="en-US" sz="1200" b="1" u="sng" dirty="0">
                          <a:latin typeface="Calibri" panose="020F0502020204030204" pitchFamily="34" charset="0"/>
                          <a:cs typeface="Calibri" panose="020F0502020204030204" pitchFamily="34" charset="0"/>
                        </a:rPr>
                        <a:t>English </a:t>
                      </a:r>
                    </a:p>
                    <a:p>
                      <a:pPr algn="ctr">
                        <a:lnSpc>
                          <a:spcPct val="100000"/>
                        </a:lnSpc>
                        <a:spcBef>
                          <a:spcPts val="0"/>
                        </a:spcBef>
                        <a:spcAft>
                          <a:spcPts val="0"/>
                        </a:spcAft>
                      </a:pPr>
                      <a:r>
                        <a:rPr lang="en-US" sz="1100" b="0" u="none" dirty="0">
                          <a:latin typeface="Calibri" panose="020F0502020204030204" pitchFamily="34" charset="0"/>
                          <a:cs typeface="Calibri" panose="020F0502020204030204" pitchFamily="34" charset="0"/>
                        </a:rPr>
                        <a:t>As writers, this term, we will be exploring a range of Fables based on Michael Rosen’s retelling of Aesop’s Fables. We will then write an innovated version of  the fable: The Tortoise and the Hare. </a:t>
                      </a:r>
                    </a:p>
                    <a:p>
                      <a:pPr algn="ctr">
                        <a:lnSpc>
                          <a:spcPct val="100000"/>
                        </a:lnSpc>
                        <a:spcBef>
                          <a:spcPts val="0"/>
                        </a:spcBef>
                        <a:spcAft>
                          <a:spcPts val="0"/>
                        </a:spcAft>
                      </a:pPr>
                      <a:r>
                        <a:rPr lang="en-US" sz="1100" b="0" u="none" dirty="0">
                          <a:latin typeface="Calibri" panose="020F0502020204030204" pitchFamily="34" charset="0"/>
                          <a:cs typeface="Calibri" panose="020F0502020204030204" pitchFamily="34" charset="0"/>
                        </a:rPr>
                        <a:t>We will also enjoy reading Malala’s Magic Pencil. This will inspire us writing a biography of Malala Yuesefzai. </a:t>
                      </a:r>
                    </a:p>
                  </a:txBody>
                  <a:tcPr/>
                </a:tc>
                <a:tc hMerge="1">
                  <a:txBody>
                    <a:bodyPr/>
                    <a:lstStyle/>
                    <a:p>
                      <a:endParaRPr lang="en-GB"/>
                    </a:p>
                  </a:txBody>
                  <a:tcPr/>
                </a:tc>
                <a:tc>
                  <a:txBody>
                    <a:bodyPr/>
                    <a:lstStyle/>
                    <a:p>
                      <a:pPr algn="ctr"/>
                      <a:r>
                        <a:rPr lang="en-US" sz="1200" b="1" u="sng" dirty="0">
                          <a:latin typeface="Calibri" panose="020F0502020204030204" pitchFamily="34" charset="0"/>
                          <a:cs typeface="Calibri" panose="020F0502020204030204" pitchFamily="34" charset="0"/>
                        </a:rPr>
                        <a:t>Maths</a:t>
                      </a:r>
                    </a:p>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Unit 1 – place value, addition and subtraction</a:t>
                      </a:r>
                      <a:endPar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Unit 2 – length and perimeter</a:t>
                      </a:r>
                      <a:endPar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Unit 3 – statistics</a:t>
                      </a:r>
                      <a:endPar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Unit 4 – addition and subtraction</a:t>
                      </a:r>
                      <a:endPar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algn="ctr"/>
                      <a:endParaRPr lang="en-US" sz="1200" b="1" u="sng"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53460457"/>
                  </a:ext>
                </a:extLst>
              </a:tr>
              <a:tr h="858603">
                <a:tc vMerge="1">
                  <a:txBody>
                    <a:bodyPr/>
                    <a:lstStyle/>
                    <a:p>
                      <a:endParaRPr lang="en-GB" dirty="0"/>
                    </a:p>
                  </a:txBody>
                  <a:tcPr/>
                </a:tc>
                <a:tc rowSpan="3" gridSpan="2">
                  <a:txBody>
                    <a:bodyPr/>
                    <a:lstStyle/>
                    <a:p>
                      <a:pPr algn="ctr"/>
                      <a:r>
                        <a:rPr lang="en-US" sz="2400" b="1" i="1" u="sng" dirty="0">
                          <a:solidFill>
                            <a:srgbClr val="0070C0"/>
                          </a:solidFill>
                          <a:latin typeface="Calibri" panose="020F0502020204030204" pitchFamily="34" charset="0"/>
                          <a:cs typeface="Calibri" panose="020F0502020204030204" pitchFamily="34" charset="0"/>
                        </a:rPr>
                        <a:t>Curriculum Web </a:t>
                      </a:r>
                    </a:p>
                    <a:p>
                      <a:pPr algn="ctr"/>
                      <a:r>
                        <a:rPr lang="en-US" sz="2400" b="1" i="1" u="sng" dirty="0">
                          <a:solidFill>
                            <a:srgbClr val="0070C0"/>
                          </a:solidFill>
                          <a:latin typeface="Calibri" panose="020F0502020204030204" pitchFamily="34" charset="0"/>
                          <a:cs typeface="Calibri" panose="020F0502020204030204" pitchFamily="34" charset="0"/>
                        </a:rPr>
                        <a:t>Autumn 1 </a:t>
                      </a:r>
                      <a:endParaRPr lang="en-US" sz="2800" b="1" i="1" u="none" dirty="0">
                        <a:solidFill>
                          <a:srgbClr val="0070C0"/>
                        </a:solidFill>
                        <a:latin typeface="Calibri" panose="020F0502020204030204" pitchFamily="34" charset="0"/>
                        <a:cs typeface="Calibri" panose="020F0502020204030204" pitchFamily="34" charset="0"/>
                      </a:endParaRPr>
                    </a:p>
                    <a:p>
                      <a:pPr algn="ctr"/>
                      <a:endParaRPr lang="en-US" sz="2400" b="1" i="1" u="none" dirty="0">
                        <a:solidFill>
                          <a:srgbClr val="0070C0"/>
                        </a:solidFill>
                        <a:latin typeface="Calibri" panose="020F0502020204030204" pitchFamily="34" charset="0"/>
                        <a:cs typeface="Calibri" panose="020F0502020204030204" pitchFamily="34" charset="0"/>
                      </a:endParaRPr>
                    </a:p>
                    <a:p>
                      <a:pPr algn="ctr"/>
                      <a:r>
                        <a:rPr lang="en-US" sz="1800" b="0" i="1"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Welcome to the Autumn Term in Year 3! We have an exciting few months ahead that promise to enrich our learning with a variety of activities and experiences.</a:t>
                      </a:r>
                      <a:endParaRPr lang="en-US" sz="1000" b="0" i="1" u="none" dirty="0">
                        <a:latin typeface="Calibri" panose="020F0502020204030204" pitchFamily="34" charset="0"/>
                        <a:ea typeface="Calibri" panose="020F0502020204030204" pitchFamily="34" charset="0"/>
                        <a:cs typeface="Calibri" panose="020F0502020204030204" pitchFamily="34" charset="0"/>
                      </a:endParaRPr>
                    </a:p>
                  </a:txBody>
                  <a:tcPr/>
                </a:tc>
                <a:tc rowSpan="3" hMerge="1">
                  <a:txBody>
                    <a:bodyPr/>
                    <a:lstStyle/>
                    <a:p>
                      <a:endParaRPr lang="en-GB"/>
                    </a:p>
                  </a:txBody>
                  <a:tcPr/>
                </a:tc>
                <a:tc rowSpan="2">
                  <a:txBody>
                    <a:bodyPr/>
                    <a:lstStyle/>
                    <a:p>
                      <a:pPr algn="ctr">
                        <a:lnSpc>
                          <a:spcPct val="115000"/>
                        </a:lnSpc>
                        <a:spcAft>
                          <a:spcPts val="0"/>
                        </a:spcAft>
                      </a:pPr>
                      <a:r>
                        <a:rPr lang="en-US" sz="1200" b="1" u="sng" dirty="0">
                          <a:latin typeface="Calibri" panose="020F0502020204030204" pitchFamily="34" charset="0"/>
                          <a:cs typeface="Calibri" panose="020F0502020204030204" pitchFamily="34" charset="0"/>
                        </a:rPr>
                        <a:t>Science</a:t>
                      </a:r>
                    </a:p>
                    <a:p>
                      <a:pPr algn="ctr">
                        <a:lnSpc>
                          <a:spcPct val="115000"/>
                        </a:lnSpc>
                        <a:spcAft>
                          <a:spcPts val="0"/>
                        </a:spcAft>
                      </a:pPr>
                      <a:r>
                        <a:rPr lang="en-US" sz="1200" b="0" u="none" dirty="0">
                          <a:latin typeface="Calibri" panose="020F0502020204030204" pitchFamily="34" charset="0"/>
                          <a:cs typeface="Calibri" panose="020F0502020204030204" pitchFamily="34" charset="0"/>
                        </a:rPr>
                        <a:t>As scientists, this half term, we will be focusing animals including humans. We will learn that animals including humans need skeletons and muscles for support and movement. We will be sorting and </a:t>
                      </a:r>
                      <a:r>
                        <a:rPr lang="en-US" sz="1200" b="0" u="none" dirty="0" err="1">
                          <a:latin typeface="Calibri" panose="020F0502020204030204" pitchFamily="34" charset="0"/>
                          <a:cs typeface="Calibri" panose="020F0502020204030204" pitchFamily="34" charset="0"/>
                        </a:rPr>
                        <a:t>categorising</a:t>
                      </a:r>
                      <a:r>
                        <a:rPr lang="en-US" sz="1200" b="0" u="none" dirty="0">
                          <a:latin typeface="Calibri" panose="020F0502020204030204" pitchFamily="34" charset="0"/>
                          <a:cs typeface="Calibri" panose="020F0502020204030204" pitchFamily="34" charset="0"/>
                        </a:rPr>
                        <a:t> animals depending on their skeleton type.</a:t>
                      </a:r>
                    </a:p>
                  </a:txBody>
                  <a:tcPr>
                    <a:solidFill>
                      <a:schemeClr val="bg1"/>
                    </a:solidFill>
                  </a:tcPr>
                </a:tc>
                <a:extLst>
                  <a:ext uri="{0D108BD9-81ED-4DB2-BD59-A6C34878D82A}">
                    <a16:rowId xmlns:a16="http://schemas.microsoft.com/office/drawing/2014/main" val="2289392981"/>
                  </a:ext>
                </a:extLst>
              </a:tr>
              <a:tr h="1220128">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a:latin typeface="Calibri" panose="020F0502020204030204" pitchFamily="34" charset="0"/>
                          <a:cs typeface="Calibri" panose="020F0502020204030204" pitchFamily="34" charset="0"/>
                        </a:rPr>
                        <a:t>History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kern="1200" dirty="0">
                          <a:solidFill>
                            <a:schemeClr val="dk1"/>
                          </a:solidFill>
                          <a:effectLst/>
                          <a:latin typeface="Calibri" panose="020F0502020204030204" pitchFamily="34" charset="0"/>
                          <a:ea typeface="+mn-ea"/>
                          <a:cs typeface="Calibri" panose="020F0502020204030204" pitchFamily="34" charset="0"/>
                        </a:rPr>
                        <a:t>As historians, this half term, children will learn about the expansion of Preston in the 19</a:t>
                      </a:r>
                      <a:r>
                        <a:rPr lang="en-US" sz="1000" b="0" i="0" kern="1200" baseline="30000" dirty="0">
                          <a:solidFill>
                            <a:schemeClr val="dk1"/>
                          </a:solidFill>
                          <a:effectLst/>
                          <a:latin typeface="Calibri" panose="020F0502020204030204" pitchFamily="34" charset="0"/>
                          <a:ea typeface="+mn-ea"/>
                          <a:cs typeface="Calibri" panose="020F0502020204030204" pitchFamily="34" charset="0"/>
                        </a:rPr>
                        <a:t>th</a:t>
                      </a:r>
                      <a:r>
                        <a:rPr lang="en-US" sz="1000" b="0" i="0" kern="1200" dirty="0">
                          <a:solidFill>
                            <a:schemeClr val="dk1"/>
                          </a:solidFill>
                          <a:effectLst/>
                          <a:latin typeface="Calibri" panose="020F0502020204030204" pitchFamily="34" charset="0"/>
                          <a:ea typeface="+mn-ea"/>
                          <a:cs typeface="Calibri" panose="020F0502020204030204" pitchFamily="34" charset="0"/>
                        </a:rPr>
                        <a:t> century and the consequences of this. We will be learning about why people migrated from rural Lancashire to Preston. We will put a particular focus on the growth of the cotton industry and it impact of Preston and the wider world.</a:t>
                      </a:r>
                      <a:endParaRPr lang="en-GB" sz="1000" dirty="0"/>
                    </a:p>
                  </a:txBody>
                  <a:tcPr>
                    <a:solidFill>
                      <a:schemeClr val="bg1"/>
                    </a:solidFill>
                  </a:tcPr>
                </a:tc>
                <a:tc gridSpan="2" vMerge="1">
                  <a:txBody>
                    <a:bodyPr/>
                    <a:lstStyle/>
                    <a:p>
                      <a:endParaRPr lang="en-GB"/>
                    </a:p>
                  </a:txBody>
                  <a:tcPr/>
                </a:tc>
                <a:tc hMerge="1" vMerge="1">
                  <a:txBody>
                    <a:bodyPr/>
                    <a:lstStyle/>
                    <a:p>
                      <a:endParaRPr lang="en-GB"/>
                    </a:p>
                  </a:txBody>
                  <a:tcPr/>
                </a:tc>
                <a:tc vMerge="1">
                  <a:txBody>
                    <a:bodyPr/>
                    <a:lstStyle/>
                    <a:p>
                      <a:r>
                        <a:rPr lang="en-US" dirty="0"/>
                        <a:t>Science</a:t>
                      </a:r>
                      <a:endParaRPr lang="en-GB" dirty="0"/>
                    </a:p>
                  </a:txBody>
                  <a:tcPr/>
                </a:tc>
                <a:extLst>
                  <a:ext uri="{0D108BD9-81ED-4DB2-BD59-A6C34878D82A}">
                    <a16:rowId xmlns:a16="http://schemas.microsoft.com/office/drawing/2014/main" val="2363471787"/>
                  </a:ext>
                </a:extLst>
              </a:tr>
              <a:tr h="242650">
                <a:tc vMerge="1">
                  <a:txBody>
                    <a:bodyPr/>
                    <a:lstStyle/>
                    <a:p>
                      <a:endParaRPr lang="en-GB"/>
                    </a:p>
                  </a:txBody>
                  <a:tcPr/>
                </a:tc>
                <a:tc gridSpan="2" vMerge="1">
                  <a:txBody>
                    <a:bodyPr/>
                    <a:lstStyle/>
                    <a:p>
                      <a:endParaRPr lang="en-GB"/>
                    </a:p>
                  </a:txBody>
                  <a:tcPr/>
                </a:tc>
                <a:tc hMerge="1" vMerge="1">
                  <a:txBody>
                    <a:bodyPr/>
                    <a:lstStyle/>
                    <a:p>
                      <a:endParaRPr lang="en-GB"/>
                    </a:p>
                  </a:txBody>
                  <a:tcPr/>
                </a:tc>
                <a:tc rowSpan="2">
                  <a:txBody>
                    <a:bodyPr/>
                    <a:lstStyle/>
                    <a:p>
                      <a:pPr algn="ctr">
                        <a:lnSpc>
                          <a:spcPct val="115000"/>
                        </a:lnSpc>
                        <a:spcAft>
                          <a:spcPts val="0"/>
                        </a:spcAft>
                      </a:pPr>
                      <a:r>
                        <a:rPr lang="en-US" sz="1200" b="1" i="0" u="sng" dirty="0">
                          <a:latin typeface="Calibri" panose="020F0502020204030204" pitchFamily="34" charset="0"/>
                          <a:cs typeface="Calibri" panose="020F0502020204030204" pitchFamily="34" charset="0"/>
                        </a:rPr>
                        <a:t>P.E</a:t>
                      </a:r>
                    </a:p>
                    <a:p>
                      <a:pPr algn="ctr">
                        <a:lnSpc>
                          <a:spcPct val="115000"/>
                        </a:lnSpc>
                        <a:spcAft>
                          <a:spcPts val="1000"/>
                        </a:spcAft>
                      </a:pPr>
                      <a:r>
                        <a:rPr lang="en-GB" sz="1200" dirty="0">
                          <a:effectLst/>
                          <a:latin typeface="Calibri" panose="020F0502020204030204" pitchFamily="34" charset="0"/>
                          <a:cs typeface="Calibri" panose="020F0502020204030204" pitchFamily="34" charset="0"/>
                        </a:rPr>
                        <a:t>Invasion games – basketball skills</a:t>
                      </a:r>
                    </a:p>
                    <a:p>
                      <a:pPr algn="ctr">
                        <a:lnSpc>
                          <a:spcPct val="115000"/>
                        </a:lnSpc>
                        <a:spcAft>
                          <a:spcPts val="1000"/>
                        </a:spcAft>
                      </a:pPr>
                      <a:endParaRPr lang="en-GB" sz="1200" dirty="0">
                        <a:effectLst/>
                        <a:latin typeface="Calibri" panose="020F0502020204030204" pitchFamily="34" charset="0"/>
                        <a:cs typeface="Times New Roman" panose="02020603050405020304" pitchFamily="18" charset="0"/>
                      </a:endParaRPr>
                    </a:p>
                  </a:txBody>
                  <a:tcPr>
                    <a:solidFill>
                      <a:schemeClr val="bg1"/>
                    </a:solidFill>
                  </a:tcPr>
                </a:tc>
                <a:extLst>
                  <a:ext uri="{0D108BD9-81ED-4DB2-BD59-A6C34878D82A}">
                    <a16:rowId xmlns:a16="http://schemas.microsoft.com/office/drawing/2014/main" val="3018623661"/>
                  </a:ext>
                </a:extLst>
              </a:tr>
              <a:tr h="992407">
                <a:tc rowSpan="2">
                  <a:txBody>
                    <a:bodyPr/>
                    <a:lstStyle/>
                    <a:p>
                      <a:pPr algn="ctr"/>
                      <a:r>
                        <a:rPr lang="en-US" sz="1200" b="1" u="sng" dirty="0">
                          <a:latin typeface="Calibri" panose="020F0502020204030204" pitchFamily="34" charset="0"/>
                          <a:ea typeface="Calibri" panose="020F0502020204030204" pitchFamily="34" charset="0"/>
                          <a:cs typeface="Calibri" panose="020F0502020204030204" pitchFamily="34" charset="0"/>
                        </a:rPr>
                        <a:t>Computing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This term in computing, children will be thinking about different types of computer system along with what a network is. We will also be considering our image and online identity as well as doing a refresher on discovery coding.</a:t>
                      </a:r>
                      <a:endParaRPr lang="en-GB" sz="1200" b="0" u="none" dirty="0">
                        <a:latin typeface="Calibri" panose="020F0502020204030204" pitchFamily="34" charset="0"/>
                        <a:ea typeface="Calibri" panose="020F0502020204030204" pitchFamily="34" charset="0"/>
                        <a:cs typeface="Calibri" panose="020F0502020204030204" pitchFamily="34" charset="0"/>
                      </a:endParaRP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lang="en-GB" sz="1200" b="1" u="sng" dirty="0">
                          <a:effectLst/>
                          <a:latin typeface="Calibri" panose="020F0502020204030204" pitchFamily="34" charset="0"/>
                          <a:cs typeface="Calibri" panose="020F0502020204030204" pitchFamily="34" charset="0"/>
                        </a:rPr>
                        <a:t>M.F.L </a:t>
                      </a:r>
                      <a:br>
                        <a:rPr lang="en-US" sz="1000" dirty="0"/>
                      </a:br>
                      <a:r>
                        <a:rPr lang="en-US" sz="1200" dirty="0">
                          <a:latin typeface="Calibri" panose="020F0502020204030204" pitchFamily="34" charset="0"/>
                          <a:ea typeface="Calibri" panose="020F0502020204030204" pitchFamily="34" charset="0"/>
                          <a:cs typeface="Calibri" panose="020F0502020204030204" pitchFamily="34" charset="0"/>
                        </a:rPr>
                        <a:t>In French this term, we will be looking at the beginning phonetic sounds in French to support our reading of the language.</a:t>
                      </a:r>
                      <a:endParaRPr lang="en-GB" sz="1200" b="0" u="none" dirty="0">
                        <a:effectLst/>
                        <a:latin typeface="Calibri" panose="020F0502020204030204" pitchFamily="34" charset="0"/>
                        <a:ea typeface="Calibri" panose="020F0502020204030204" pitchFamily="34" charset="0"/>
                        <a:cs typeface="Calibri" panose="020F0502020204030204" pitchFamily="34" charset="0"/>
                      </a:endParaRP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effectLst/>
                          <a:latin typeface="Calibri" panose="020F0502020204030204" pitchFamily="34" charset="0"/>
                          <a:cs typeface="Calibri" panose="020F0502020204030204" pitchFamily="34" charset="0"/>
                        </a:rPr>
                        <a:t>R.E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0" u="none" dirty="0">
                          <a:effectLst/>
                          <a:latin typeface="Calibri" panose="020F0502020204030204" pitchFamily="34" charset="0"/>
                          <a:cs typeface="Calibri" panose="020F0502020204030204" pitchFamily="34" charset="0"/>
                        </a:rPr>
                        <a:t>In RE this term, we will be focused on Christianity and how people serve God. We will discuss how the prophets served  to God. </a:t>
                      </a:r>
                    </a:p>
                  </a:txBody>
                  <a:tcPr>
                    <a:solidFill>
                      <a:schemeClr val="bg1"/>
                    </a:solidFill>
                  </a:tcPr>
                </a:tc>
                <a:tc vMerge="1">
                  <a:txBody>
                    <a:bodyPr/>
                    <a:lstStyle/>
                    <a:p>
                      <a:endParaRPr lang="en-GB"/>
                    </a:p>
                  </a:txBody>
                  <a:tcPr/>
                </a:tc>
                <a:extLst>
                  <a:ext uri="{0D108BD9-81ED-4DB2-BD59-A6C34878D82A}">
                    <a16:rowId xmlns:a16="http://schemas.microsoft.com/office/drawing/2014/main" val="823596550"/>
                  </a:ext>
                </a:extLst>
              </a:tr>
              <a:tr h="429583">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u="none" dirty="0">
                        <a:latin typeface="Calibri" panose="020F0502020204030204" pitchFamily="34" charset="0"/>
                        <a:cs typeface="Calibri" panose="020F0502020204030204" pitchFamily="34" charset="0"/>
                      </a:endParaRPr>
                    </a:p>
                  </a:txBody>
                  <a:tcPr/>
                </a:tc>
                <a:tc rowSpan="2">
                  <a:txBody>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lang="en-US" sz="1100" b="1" u="sng" dirty="0">
                          <a:effectLst/>
                          <a:latin typeface="Calibri" panose="020F0502020204030204" pitchFamily="34" charset="0"/>
                          <a:ea typeface="Calibri" panose="020F0502020204030204" pitchFamily="34" charset="0"/>
                          <a:cs typeface="Calibri" panose="020F0502020204030204" pitchFamily="34" charset="0"/>
                        </a:rPr>
                        <a:t>Geography</a:t>
                      </a:r>
                    </a:p>
                    <a:p>
                      <a:pPr marL="0" marR="0" lvl="0" indent="0" algn="ctr" defTabSz="914400" rtl="0" eaLnBrk="1" fontAlgn="auto" latinLnBrk="0" hangingPunct="1">
                        <a:lnSpc>
                          <a:spcPct val="100000"/>
                        </a:lnSpc>
                        <a:spcBef>
                          <a:spcPts val="0"/>
                        </a:spcBef>
                        <a:spcAft>
                          <a:spcPts val="1000"/>
                        </a:spcAft>
                        <a:buClrTx/>
                        <a:buSzTx/>
                        <a:buFontTx/>
                        <a:buNone/>
                        <a:tabLst/>
                        <a:defRPr/>
                      </a:pPr>
                      <a:r>
                        <a:rPr lang="en-US" sz="1100" b="0" u="none" dirty="0">
                          <a:effectLst/>
                          <a:latin typeface="Calibri" panose="020F0502020204030204" pitchFamily="34" charset="0"/>
                          <a:ea typeface="Calibri" panose="020F0502020204030204" pitchFamily="34" charset="0"/>
                          <a:cs typeface="Calibri" panose="020F0502020204030204" pitchFamily="34" charset="0"/>
                        </a:rPr>
                        <a:t>As Geographers we will be looking at identifying the lines of latitude and longitude and explain how latitude is linked to climate.  We will look at different climate zones and explore the differences between the Northern and Southern Hemisphere.  </a:t>
                      </a:r>
                      <a:r>
                        <a:rPr lang="en-US" sz="1200" b="0" u="none" dirty="0">
                          <a:effectLst/>
                          <a:latin typeface="Calibri" panose="020F0502020204030204" pitchFamily="34" charset="0"/>
                          <a:ea typeface="Calibri" panose="020F0502020204030204" pitchFamily="34" charset="0"/>
                          <a:cs typeface="Calibri" panose="020F0502020204030204" pitchFamily="34" charset="0"/>
                        </a:rPr>
                        <a:t>We will compare climates and explore weather patterns within a climate zone. </a:t>
                      </a:r>
                      <a:endParaRPr lang="en-GB" dirty="0"/>
                    </a:p>
                  </a:txBody>
                  <a:tcPr>
                    <a:solidFill>
                      <a:schemeClr val="bg1"/>
                    </a:solidFill>
                  </a:tcPr>
                </a:tc>
                <a:tc rowSpan="2" gridSpan="2">
                  <a:txBody>
                    <a:bodyPr/>
                    <a:lstStyle/>
                    <a:p>
                      <a:pPr algn="ctr"/>
                      <a:r>
                        <a:rPr lang="en-US" sz="1200" b="1" i="0" u="sng" kern="1200" dirty="0">
                          <a:solidFill>
                            <a:schemeClr val="dk1"/>
                          </a:solidFill>
                          <a:effectLst/>
                          <a:latin typeface="Calibri" panose="020F0502020204030204" pitchFamily="34" charset="0"/>
                          <a:ea typeface="+mn-ea"/>
                          <a:cs typeface="Calibri" panose="020F0502020204030204" pitchFamily="34" charset="0"/>
                        </a:rPr>
                        <a:t>Curriculum Enrichment:</a:t>
                      </a:r>
                    </a:p>
                    <a:p>
                      <a:pPr algn="ctr"/>
                      <a:r>
                        <a:rPr lang="en-US" sz="1000" b="0" i="0" u="none" kern="1200" dirty="0">
                          <a:solidFill>
                            <a:schemeClr val="dk1"/>
                          </a:solidFill>
                          <a:effectLst/>
                          <a:latin typeface="Calibri" panose="020F0502020204030204" pitchFamily="34" charset="0"/>
                          <a:ea typeface="+mn-ea"/>
                          <a:cs typeface="Calibri" panose="020F0502020204030204" pitchFamily="34" charset="0"/>
                        </a:rPr>
                        <a:t>During this half term, we will be enjoying swimming lessons. </a:t>
                      </a:r>
                    </a:p>
                    <a:p>
                      <a:pPr algn="ctr"/>
                      <a:r>
                        <a:rPr lang="en-US" sz="1000" b="0" i="0" u="none" kern="1200" dirty="0">
                          <a:solidFill>
                            <a:schemeClr val="dk1"/>
                          </a:solidFill>
                          <a:effectLst/>
                          <a:latin typeface="Calibri" panose="020F0502020204030204" pitchFamily="34" charset="0"/>
                          <a:ea typeface="+mn-ea"/>
                          <a:cs typeface="Calibri" panose="020F0502020204030204" pitchFamily="34" charset="0"/>
                        </a:rPr>
                        <a:t>To enrich our history topic, we will be visiting Avenham and Miller Parks; and Winkley Square. </a:t>
                      </a:r>
                    </a:p>
                  </a:txBody>
                  <a:tcPr>
                    <a:solidFill>
                      <a:schemeClr val="bg1"/>
                    </a:solidFill>
                  </a:tcPr>
                </a:tc>
                <a:tc rowSpan="2"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u="none" dirty="0">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29889372"/>
                  </a:ext>
                </a:extLst>
              </a:tr>
              <a:tr h="926738">
                <a:tc>
                  <a:txBody>
                    <a:bodyPr/>
                    <a:lstStyle/>
                    <a:p>
                      <a:pPr algn="ctr"/>
                      <a:r>
                        <a:rPr lang="en-GB" sz="1200" b="1" u="sng" dirty="0">
                          <a:effectLst/>
                          <a:latin typeface="Calibri" panose="020F0502020204030204" pitchFamily="34" charset="0"/>
                          <a:ea typeface="Times New Roman" panose="02020603050405020304" pitchFamily="18" charset="0"/>
                          <a:cs typeface="Calibri" panose="020F0502020204030204" pitchFamily="34" charset="0"/>
                        </a:rPr>
                        <a:t>PSHE</a:t>
                      </a:r>
                    </a:p>
                    <a:p>
                      <a:pPr algn="ctr"/>
                      <a:r>
                        <a:rPr lang="en-GB" sz="1000" dirty="0">
                          <a:effectLst/>
                          <a:latin typeface="Calibri" panose="020F0502020204030204" pitchFamily="34" charset="0"/>
                          <a:ea typeface="Times New Roman" panose="02020603050405020304" pitchFamily="18" charset="0"/>
                          <a:cs typeface="Calibri" panose="020F0502020204030204" pitchFamily="34" charset="0"/>
                        </a:rPr>
                        <a:t>This half term, year 3 will be thinking about and discussing different families and relationships. We will be thinking about how to have positive relationships with the people around us.</a:t>
                      </a:r>
                      <a:endParaRPr lang="en-GB" sz="1000" dirty="0">
                        <a:effectLst/>
                        <a:latin typeface="Calibri" panose="020F0502020204030204" pitchFamily="34" charset="0"/>
                        <a:cs typeface="Calibri" panose="020F0502020204030204" pitchFamily="34" charset="0"/>
                      </a:endParaRPr>
                    </a:p>
                  </a:txBody>
                  <a:tcPr marL="114300" marR="114300" marT="0" marB="0">
                    <a:solidFill>
                      <a:schemeClr val="bg1"/>
                    </a:solidFill>
                  </a:tcPr>
                </a:tc>
                <a:tc vMerge="1">
                  <a:txBody>
                    <a:bodyPr/>
                    <a:lstStyle/>
                    <a:p>
                      <a:endParaRPr lang="en-GB"/>
                    </a:p>
                  </a:txBody>
                  <a:tcPr/>
                </a:tc>
                <a:tc gridSpan="2" vMerge="1">
                  <a:txBody>
                    <a:bodyPr/>
                    <a:lstStyle/>
                    <a:p>
                      <a:pPr algn="ctr"/>
                      <a:r>
                        <a:rPr lang="en-US" sz="1800" b="1" i="0" u="sng" kern="1200" dirty="0">
                          <a:solidFill>
                            <a:schemeClr val="dk1"/>
                          </a:solidFill>
                          <a:effectLst/>
                          <a:latin typeface="Calibri" panose="020F0502020204030204" pitchFamily="34" charset="0"/>
                          <a:ea typeface="+mn-ea"/>
                          <a:cs typeface="Calibri" panose="020F0502020204030204" pitchFamily="34" charset="0"/>
                        </a:rPr>
                        <a:t>Curriculum Enrichment:</a:t>
                      </a:r>
                    </a:p>
                    <a:p>
                      <a:r>
                        <a:rPr lang="en-US" sz="1000" b="0" i="0" kern="1200" dirty="0">
                          <a:solidFill>
                            <a:schemeClr val="dk1"/>
                          </a:solidFill>
                          <a:effectLst/>
                          <a:latin typeface="Calibri" panose="020F0502020204030204" pitchFamily="34" charset="0"/>
                          <a:ea typeface="+mn-ea"/>
                          <a:cs typeface="Calibri" panose="020F0502020204030204" pitchFamily="34" charset="0"/>
                        </a:rPr>
                        <a:t>We are thrilled to finally venture off on our </a:t>
                      </a:r>
                      <a:r>
                        <a:rPr lang="en-US" sz="1000" b="1" i="0" kern="1200" dirty="0">
                          <a:solidFill>
                            <a:schemeClr val="dk1"/>
                          </a:solidFill>
                          <a:effectLst/>
                          <a:latin typeface="Calibri" panose="020F0502020204030204" pitchFamily="34" charset="0"/>
                          <a:ea typeface="+mn-ea"/>
                          <a:cs typeface="Calibri" panose="020F0502020204030204" pitchFamily="34" charset="0"/>
                        </a:rPr>
                        <a:t>residential trip to Kingswood</a:t>
                      </a:r>
                      <a:r>
                        <a:rPr lang="en-US" sz="1000" b="0" i="0" kern="1200" dirty="0">
                          <a:solidFill>
                            <a:schemeClr val="dk1"/>
                          </a:solidFill>
                          <a:effectLst/>
                          <a:latin typeface="Calibri" panose="020F0502020204030204" pitchFamily="34" charset="0"/>
                          <a:ea typeface="+mn-ea"/>
                          <a:cs typeface="Calibri" panose="020F0502020204030204" pitchFamily="34" charset="0"/>
                        </a:rPr>
                        <a:t>! This adventure will offer hands-on learning experiences in a fun, outdoor environment where teamwork, resilience, and independence will be fostered.</a:t>
                      </a:r>
                    </a:p>
                    <a:p>
                      <a:endParaRPr lang="en-US" sz="1000" b="0" i="0" u="none" kern="1200" dirty="0">
                        <a:solidFill>
                          <a:schemeClr val="dk1"/>
                        </a:solidFill>
                        <a:effectLst/>
                        <a:latin typeface="Calibri" panose="020F0502020204030204" pitchFamily="34" charset="0"/>
                        <a:ea typeface="+mn-ea"/>
                        <a:cs typeface="Calibri" panose="020F0502020204030204" pitchFamily="34" charset="0"/>
                      </a:endParaRPr>
                    </a:p>
                    <a:p>
                      <a:r>
                        <a:rPr lang="en-US" sz="1000" b="0" i="0" kern="1200" dirty="0">
                          <a:solidFill>
                            <a:schemeClr val="dk1"/>
                          </a:solidFill>
                          <a:effectLst/>
                          <a:latin typeface="Calibri" panose="020F0502020204030204" pitchFamily="34" charset="0"/>
                          <a:ea typeface="+mn-ea"/>
                          <a:cs typeface="Calibri" panose="020F0502020204030204" pitchFamily="34" charset="0"/>
                        </a:rPr>
                        <a:t>Enhancing our understanding through a thought-provoking </a:t>
                      </a:r>
                      <a:r>
                        <a:rPr lang="en-US" sz="1000" b="1" i="0" kern="1200" dirty="0">
                          <a:solidFill>
                            <a:schemeClr val="dk1"/>
                          </a:solidFill>
                          <a:effectLst/>
                          <a:latin typeface="Calibri" panose="020F0502020204030204" pitchFamily="34" charset="0"/>
                          <a:ea typeface="+mn-ea"/>
                          <a:cs typeface="Calibri" panose="020F0502020204030204" pitchFamily="34" charset="0"/>
                        </a:rPr>
                        <a:t>trip to the War Museum</a:t>
                      </a:r>
                      <a:r>
                        <a:rPr lang="en-US" sz="1000" b="0" i="0" kern="1200" dirty="0">
                          <a:solidFill>
                            <a:schemeClr val="dk1"/>
                          </a:solidFill>
                          <a:effectLst/>
                          <a:latin typeface="Calibri" panose="020F0502020204030204" pitchFamily="34" charset="0"/>
                          <a:ea typeface="+mn-ea"/>
                          <a:cs typeface="Calibri" panose="020F0502020204030204" pitchFamily="34" charset="0"/>
                        </a:rPr>
                        <a:t>. This will provide us an opportunity to see historical artifacts and gain insights that will deepen our appreciation and understanding of history.</a:t>
                      </a:r>
                      <a:endParaRPr lang="en-US" sz="1000" b="0" i="0" u="none" kern="1200" dirty="0">
                        <a:solidFill>
                          <a:schemeClr val="dk1"/>
                        </a:solidFill>
                        <a:effectLst/>
                        <a:latin typeface="Calibri" panose="020F0502020204030204" pitchFamily="34" charset="0"/>
                        <a:ea typeface="+mn-ea"/>
                        <a:cs typeface="Calibri" panose="020F0502020204030204" pitchFamily="34" charset="0"/>
                      </a:endParaRPr>
                    </a:p>
                    <a:p>
                      <a:endParaRPr lang="en-GB" sz="1000" b="0" u="none" dirty="0">
                        <a:latin typeface="Calibri" panose="020F0502020204030204" pitchFamily="34" charset="0"/>
                        <a:cs typeface="Calibri" panose="020F0502020204030204" pitchFamily="34" charset="0"/>
                      </a:endParaRPr>
                    </a:p>
                  </a:txBody>
                  <a:tcPr/>
                </a:tc>
                <a:tc hMerge="1" vMerge="1">
                  <a:txBody>
                    <a:bodyPr/>
                    <a:lstStyle/>
                    <a:p>
                      <a:endParaRPr dirty="0"/>
                    </a:p>
                  </a:txBody>
                  <a:tcPr/>
                </a:tc>
                <a:extLst>
                  <a:ext uri="{0D108BD9-81ED-4DB2-BD59-A6C34878D82A}">
                    <a16:rowId xmlns:a16="http://schemas.microsoft.com/office/drawing/2014/main" val="564975441"/>
                  </a:ext>
                </a:extLst>
              </a:tr>
            </a:tbl>
          </a:graphicData>
        </a:graphic>
      </p:graphicFrame>
      <p:pic>
        <p:nvPicPr>
          <p:cNvPr id="19" name="Picture 18" descr="A group of colorful symbols&#10;&#10;Description automatically generated">
            <a:extLst>
              <a:ext uri="{FF2B5EF4-FFF2-40B4-BE49-F238E27FC236}">
                <a16:creationId xmlns:a16="http://schemas.microsoft.com/office/drawing/2014/main" id="{A43CF3B0-F4BD-A6FA-BB4A-023C6CABF54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040" b="96049" l="6187" r="93561">
                        <a14:foregroundMark x1="8207" y1="39362" x2="8207" y2="39362"/>
                        <a14:foregroundMark x1="6313" y1="63678" x2="6313" y2="63678"/>
                        <a14:foregroundMark x1="22854" y1="18085" x2="22854" y2="18085"/>
                        <a14:foregroundMark x1="73485" y1="12614" x2="73485" y2="12614"/>
                        <a14:foregroundMark x1="63889" y1="12462" x2="63889" y2="12462"/>
                        <a14:foregroundMark x1="63510" y1="3040" x2="63510" y2="3040"/>
                        <a14:foregroundMark x1="67803" y1="3951" x2="67803" y2="3951"/>
                        <a14:foregroundMark x1="81187" y1="46201" x2="81187" y2="46201"/>
                        <a14:foregroundMark x1="93561" y1="45289" x2="93561" y2="45289"/>
                        <a14:foregroundMark x1="92298" y1="57599" x2="92298" y2="57599"/>
                        <a14:foregroundMark x1="54167" y1="69301" x2="54167" y2="69301"/>
                        <a14:foregroundMark x1="55682" y1="64894" x2="55682" y2="64438"/>
                        <a14:foregroundMark x1="57955" y1="83587" x2="57955" y2="83587"/>
                        <a14:foregroundMark x1="61111" y1="76748" x2="61111" y2="76748"/>
                        <a14:foregroundMark x1="54419" y1="96049" x2="54419" y2="96049"/>
                      </a14:backgroundRemoval>
                    </a14:imgEffect>
                  </a14:imgLayer>
                </a14:imgProps>
              </a:ext>
            </a:extLst>
          </a:blip>
          <a:stretch>
            <a:fillRect/>
          </a:stretch>
        </p:blipFill>
        <p:spPr>
          <a:xfrm>
            <a:off x="8708909" y="559582"/>
            <a:ext cx="859898" cy="714410"/>
          </a:xfrm>
          <a:prstGeom prst="rect">
            <a:avLst/>
          </a:prstGeom>
        </p:spPr>
      </p:pic>
      <p:pic>
        <p:nvPicPr>
          <p:cNvPr id="20" name="Picture 19" descr="Logo">
            <a:extLst>
              <a:ext uri="{FF2B5EF4-FFF2-40B4-BE49-F238E27FC236}">
                <a16:creationId xmlns:a16="http://schemas.microsoft.com/office/drawing/2014/main" id="{4621F6AB-50B0-3A78-FCD7-4645482DD76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42529"/>
          <a:stretch/>
        </p:blipFill>
        <p:spPr bwMode="auto">
          <a:xfrm>
            <a:off x="3629270" y="1962568"/>
            <a:ext cx="818659" cy="810405"/>
          </a:xfrm>
          <a:prstGeom prst="rect">
            <a:avLst/>
          </a:prstGeom>
          <a:noFill/>
          <a:ln>
            <a:noFill/>
          </a:ln>
          <a:extLst>
            <a:ext uri="{53640926-AAD7-44D8-BBD7-CCE9431645EC}">
              <a14:shadowObscured xmlns:a14="http://schemas.microsoft.com/office/drawing/2010/main"/>
            </a:ext>
          </a:extLst>
        </p:spPr>
      </p:pic>
      <p:pic>
        <p:nvPicPr>
          <p:cNvPr id="13" name="Picture 12" descr="A green leafy plant with white clouds&#10;&#10;Description automatically generated">
            <a:extLst>
              <a:ext uri="{FF2B5EF4-FFF2-40B4-BE49-F238E27FC236}">
                <a16:creationId xmlns:a16="http://schemas.microsoft.com/office/drawing/2014/main" id="{8CFD99EF-6838-D9E0-D222-4AF629321337}"/>
              </a:ext>
            </a:extLst>
          </p:cNvPr>
          <p:cNvPicPr>
            <a:picLocks noChangeAspect="1"/>
          </p:cNvPicPr>
          <p:nvPr/>
        </p:nvPicPr>
        <p:blipFill>
          <a:blip r:embed="rId6"/>
          <a:stretch>
            <a:fillRect/>
          </a:stretch>
        </p:blipFill>
        <p:spPr>
          <a:xfrm>
            <a:off x="2832800" y="3711259"/>
            <a:ext cx="347724" cy="381721"/>
          </a:xfrm>
          <a:prstGeom prst="rect">
            <a:avLst/>
          </a:prstGeom>
        </p:spPr>
      </p:pic>
      <p:pic>
        <p:nvPicPr>
          <p:cNvPr id="18" name="Picture 17">
            <a:extLst>
              <a:ext uri="{FF2B5EF4-FFF2-40B4-BE49-F238E27FC236}">
                <a16:creationId xmlns:a16="http://schemas.microsoft.com/office/drawing/2014/main" id="{0FA7DA20-CB85-855F-336B-DE9E6A8B73AC}"/>
              </a:ext>
            </a:extLst>
          </p:cNvPr>
          <p:cNvPicPr>
            <a:picLocks noChangeAspect="1"/>
          </p:cNvPicPr>
          <p:nvPr/>
        </p:nvPicPr>
        <p:blipFill>
          <a:blip r:embed="rId7"/>
          <a:stretch>
            <a:fillRect/>
          </a:stretch>
        </p:blipFill>
        <p:spPr>
          <a:xfrm>
            <a:off x="574444" y="1378464"/>
            <a:ext cx="826795" cy="972838"/>
          </a:xfrm>
          <a:prstGeom prst="rect">
            <a:avLst/>
          </a:prstGeom>
        </p:spPr>
      </p:pic>
      <p:pic>
        <p:nvPicPr>
          <p:cNvPr id="22" name="Picture 21">
            <a:extLst>
              <a:ext uri="{FF2B5EF4-FFF2-40B4-BE49-F238E27FC236}">
                <a16:creationId xmlns:a16="http://schemas.microsoft.com/office/drawing/2014/main" id="{5409CCAF-305E-1B08-173C-77F0B9150C57}"/>
              </a:ext>
            </a:extLst>
          </p:cNvPr>
          <p:cNvPicPr>
            <a:picLocks noChangeAspect="1"/>
          </p:cNvPicPr>
          <p:nvPr/>
        </p:nvPicPr>
        <p:blipFill>
          <a:blip r:embed="rId8"/>
          <a:stretch>
            <a:fillRect/>
          </a:stretch>
        </p:blipFill>
        <p:spPr>
          <a:xfrm>
            <a:off x="2111649" y="1412583"/>
            <a:ext cx="853128" cy="938719"/>
          </a:xfrm>
          <a:prstGeom prst="rect">
            <a:avLst/>
          </a:prstGeom>
        </p:spPr>
      </p:pic>
    </p:spTree>
    <p:extLst>
      <p:ext uri="{BB962C8B-B14F-4D97-AF65-F5344CB8AC3E}">
        <p14:creationId xmlns:p14="http://schemas.microsoft.com/office/powerpoint/2010/main" val="1639799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F238F-CF43-545F-979D-68F82F92C304}"/>
              </a:ext>
            </a:extLst>
          </p:cNvPr>
          <p:cNvSpPr>
            <a:spLocks noGrp="1"/>
          </p:cNvSpPr>
          <p:nvPr>
            <p:ph type="title"/>
          </p:nvPr>
        </p:nvSpPr>
        <p:spPr>
          <a:xfrm>
            <a:off x="2405314" y="217051"/>
            <a:ext cx="7377734" cy="853099"/>
          </a:xfrm>
        </p:spPr>
        <p:txBody>
          <a:bodyPr/>
          <a:lstStyle/>
          <a:p>
            <a:r>
              <a:rPr lang="en-GB" dirty="0"/>
              <a:t>Trips and enrichment days</a:t>
            </a:r>
            <a:endParaRPr lang="en-US" dirty="0"/>
          </a:p>
        </p:txBody>
      </p:sp>
      <p:sp>
        <p:nvSpPr>
          <p:cNvPr id="3" name="Text Placeholder 2">
            <a:extLst>
              <a:ext uri="{FF2B5EF4-FFF2-40B4-BE49-F238E27FC236}">
                <a16:creationId xmlns:a16="http://schemas.microsoft.com/office/drawing/2014/main" id="{7053C284-898C-643F-C338-B4008377087E}"/>
              </a:ext>
            </a:extLst>
          </p:cNvPr>
          <p:cNvSpPr>
            <a:spLocks noGrp="1"/>
          </p:cNvSpPr>
          <p:nvPr>
            <p:ph type="body" idx="1"/>
          </p:nvPr>
        </p:nvSpPr>
        <p:spPr>
          <a:xfrm>
            <a:off x="244574" y="1208568"/>
            <a:ext cx="10923763" cy="4643806"/>
          </a:xfrm>
        </p:spPr>
        <p:txBody>
          <a:bodyPr vert="horz" lIns="91440" tIns="45720" rIns="91440" bIns="45720" rtlCol="0" anchor="t">
            <a:normAutofit/>
          </a:bodyPr>
          <a:lstStyle/>
          <a:p>
            <a:r>
              <a:rPr lang="en-GB" dirty="0"/>
              <a:t>October-13th and15th October. A visit to Queen Street Cotton Mill in Burnley. This is our History link to see what life was like. Payment will be sent to you soon. </a:t>
            </a:r>
          </a:p>
          <a:p>
            <a:r>
              <a:rPr lang="en-GB" dirty="0"/>
              <a:t>Spring 1- Stone age- we have a Stone Age day in school with an outside historian who brings in artefacts and we have an interactive afternoon. We do dress up. There is a small charge for the day (£4 </a:t>
            </a:r>
            <a:r>
              <a:rPr lang="en-GB" dirty="0" err="1"/>
              <a:t>approx</a:t>
            </a:r>
            <a:r>
              <a:rPr lang="en-GB" dirty="0"/>
              <a:t> to cover his fee) </a:t>
            </a:r>
          </a:p>
          <a:p>
            <a:r>
              <a:rPr lang="en-GB" dirty="0"/>
              <a:t>Summer 1- Science – RHS Bridgwater in Manchester. A fabulous day out with a workshop and exploration time. This links in to our plants and bee unit.</a:t>
            </a:r>
          </a:p>
          <a:p>
            <a:r>
              <a:rPr lang="en-GB" dirty="0"/>
              <a:t>Summer 1- Roman day. Same as Stone Age Day- historian in to deliver workshops and we dress up. </a:t>
            </a:r>
          </a:p>
          <a:p>
            <a:endParaRPr lang="en-GB" dirty="0"/>
          </a:p>
          <a:p>
            <a:endParaRPr lang="en-GB" dirty="0"/>
          </a:p>
          <a:p>
            <a:endParaRPr lang="en-GB" dirty="0"/>
          </a:p>
          <a:p>
            <a:endParaRPr lang="en-GB" dirty="0"/>
          </a:p>
          <a:p>
            <a:endParaRPr lang="en-GB" dirty="0"/>
          </a:p>
        </p:txBody>
      </p:sp>
      <p:sp>
        <p:nvSpPr>
          <p:cNvPr id="4" name="Date Placeholder 3">
            <a:extLst>
              <a:ext uri="{FF2B5EF4-FFF2-40B4-BE49-F238E27FC236}">
                <a16:creationId xmlns:a16="http://schemas.microsoft.com/office/drawing/2014/main" id="{F0165072-9E30-929C-9EC9-943DA3054CDC}"/>
              </a:ext>
            </a:extLst>
          </p:cNvPr>
          <p:cNvSpPr>
            <a:spLocks noGrp="1"/>
          </p:cNvSpPr>
          <p:nvPr>
            <p:ph type="dt" sz="half" idx="10"/>
          </p:nvPr>
        </p:nvSpPr>
        <p:spPr/>
        <p:txBody>
          <a:bodyPr/>
          <a:lstStyle/>
          <a:p>
            <a:fld id="{5DAEEB92-DA7E-4313-ABBD-8612ABFE8038}" type="datetime1">
              <a:rPr lang="en-US"/>
              <a:t>9/7/2026</a:t>
            </a:fld>
            <a:endParaRPr lang="en-US" dirty="0"/>
          </a:p>
        </p:txBody>
      </p:sp>
      <p:sp>
        <p:nvSpPr>
          <p:cNvPr id="5" name="Footer Placeholder 4">
            <a:extLst>
              <a:ext uri="{FF2B5EF4-FFF2-40B4-BE49-F238E27FC236}">
                <a16:creationId xmlns:a16="http://schemas.microsoft.com/office/drawing/2014/main" id="{33C9FCF2-1E3C-E7D6-8303-57A0D033D638}"/>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8A66D7FA-6759-C953-E8B2-342931281B9E}"/>
              </a:ext>
            </a:extLst>
          </p:cNvPr>
          <p:cNvSpPr>
            <a:spLocks noGrp="1"/>
          </p:cNvSpPr>
          <p:nvPr>
            <p:ph type="sldNum" sz="quarter" idx="12"/>
          </p:nvPr>
        </p:nvSpPr>
        <p:spPr/>
        <p:txBody>
          <a:bodyPr/>
          <a:lstStyle/>
          <a:p>
            <a:fld id="{70C12960-6E85-460F-B6E3-5B82CB31AF3D}" type="slidenum">
              <a:rPr lang="en-US" dirty="0"/>
              <a:t>5</a:t>
            </a:fld>
            <a:endParaRPr lang="en-US" dirty="0"/>
          </a:p>
        </p:txBody>
      </p:sp>
      <p:pic>
        <p:nvPicPr>
          <p:cNvPr id="7" name="Picture 6" descr="RHS Bridgewater – EGHN">
            <a:extLst>
              <a:ext uri="{FF2B5EF4-FFF2-40B4-BE49-F238E27FC236}">
                <a16:creationId xmlns:a16="http://schemas.microsoft.com/office/drawing/2014/main" id="{ED2DAD3E-41B8-E6D9-43EB-63E228A5EDD6}"/>
              </a:ext>
            </a:extLst>
          </p:cNvPr>
          <p:cNvPicPr>
            <a:picLocks noChangeAspect="1"/>
          </p:cNvPicPr>
          <p:nvPr/>
        </p:nvPicPr>
        <p:blipFill>
          <a:blip r:embed="rId2"/>
          <a:stretch>
            <a:fillRect/>
          </a:stretch>
        </p:blipFill>
        <p:spPr>
          <a:xfrm>
            <a:off x="8993688" y="4712906"/>
            <a:ext cx="2743199" cy="1816298"/>
          </a:xfrm>
          <a:prstGeom prst="rect">
            <a:avLst/>
          </a:prstGeom>
        </p:spPr>
      </p:pic>
      <p:pic>
        <p:nvPicPr>
          <p:cNvPr id="8" name="Picture 7" descr="(1912, Jan.) Flint Cotton Mill spinning room - Fall River ...">
            <a:extLst>
              <a:ext uri="{FF2B5EF4-FFF2-40B4-BE49-F238E27FC236}">
                <a16:creationId xmlns:a16="http://schemas.microsoft.com/office/drawing/2014/main" id="{71DCDE25-2611-636D-48C9-60FE0A64CAFD}"/>
              </a:ext>
            </a:extLst>
          </p:cNvPr>
          <p:cNvPicPr>
            <a:picLocks noChangeAspect="1"/>
          </p:cNvPicPr>
          <p:nvPr/>
        </p:nvPicPr>
        <p:blipFill>
          <a:blip r:embed="rId3"/>
          <a:stretch>
            <a:fillRect/>
          </a:stretch>
        </p:blipFill>
        <p:spPr>
          <a:xfrm>
            <a:off x="249625" y="5015639"/>
            <a:ext cx="1880693" cy="1346530"/>
          </a:xfrm>
          <a:prstGeom prst="rect">
            <a:avLst/>
          </a:prstGeom>
        </p:spPr>
      </p:pic>
      <p:pic>
        <p:nvPicPr>
          <p:cNvPr id="9" name="Picture 8" descr="Child STONE AGE CAVE Fancy Dress Costume Kids Boys Girls Animal Jungle ...">
            <a:extLst>
              <a:ext uri="{FF2B5EF4-FFF2-40B4-BE49-F238E27FC236}">
                <a16:creationId xmlns:a16="http://schemas.microsoft.com/office/drawing/2014/main" id="{F3C336A0-E24F-1E91-ABD5-34DBE2BBDC14}"/>
              </a:ext>
            </a:extLst>
          </p:cNvPr>
          <p:cNvPicPr>
            <a:picLocks noChangeAspect="1"/>
          </p:cNvPicPr>
          <p:nvPr/>
        </p:nvPicPr>
        <p:blipFill>
          <a:blip r:embed="rId4"/>
          <a:stretch>
            <a:fillRect/>
          </a:stretch>
        </p:blipFill>
        <p:spPr>
          <a:xfrm>
            <a:off x="2614807" y="4594898"/>
            <a:ext cx="2296439" cy="2292394"/>
          </a:xfrm>
          <a:prstGeom prst="rect">
            <a:avLst/>
          </a:prstGeom>
        </p:spPr>
      </p:pic>
      <p:pic>
        <p:nvPicPr>
          <p:cNvPr id="10" name="Picture 9" descr="Shop Kids Roman &amp; Greek Costumes | Mega Fancy Dress – Mega Fancy Dress UK">
            <a:extLst>
              <a:ext uri="{FF2B5EF4-FFF2-40B4-BE49-F238E27FC236}">
                <a16:creationId xmlns:a16="http://schemas.microsoft.com/office/drawing/2014/main" id="{EDF03451-A331-5386-A5FD-6412567AC51B}"/>
              </a:ext>
            </a:extLst>
          </p:cNvPr>
          <p:cNvPicPr>
            <a:picLocks noChangeAspect="1"/>
          </p:cNvPicPr>
          <p:nvPr/>
        </p:nvPicPr>
        <p:blipFill>
          <a:blip r:embed="rId5"/>
          <a:stretch>
            <a:fillRect/>
          </a:stretch>
        </p:blipFill>
        <p:spPr>
          <a:xfrm>
            <a:off x="4973876" y="4657528"/>
            <a:ext cx="3810000" cy="2062750"/>
          </a:xfrm>
          <a:prstGeom prst="rect">
            <a:avLst/>
          </a:prstGeom>
        </p:spPr>
      </p:pic>
    </p:spTree>
    <p:extLst>
      <p:ext uri="{BB962C8B-B14F-4D97-AF65-F5344CB8AC3E}">
        <p14:creationId xmlns:p14="http://schemas.microsoft.com/office/powerpoint/2010/main" val="2030749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6" name="TextBox 5"/>
          <p:cNvSpPr txBox="1"/>
          <p:nvPr/>
        </p:nvSpPr>
        <p:spPr>
          <a:xfrm>
            <a:off x="2859108" y="183644"/>
            <a:ext cx="7601447" cy="707886"/>
          </a:xfrm>
          <a:prstGeom prst="rect">
            <a:avLst/>
          </a:prstGeom>
          <a:noFill/>
        </p:spPr>
        <p:txBody>
          <a:bodyPr wrap="square" rtlCol="0">
            <a:spAutoFit/>
          </a:bodyPr>
          <a:lstStyle/>
          <a:p>
            <a:r>
              <a:rPr lang="en-US" sz="4000" dirty="0">
                <a:latin typeface="Comic Sans MS" panose="030F0702030302020204" pitchFamily="66" charset="0"/>
              </a:rPr>
              <a:t>Home Reading in Year 3</a:t>
            </a:r>
            <a:endParaRPr lang="en-GB" sz="4000" dirty="0">
              <a:latin typeface="Comic Sans MS" panose="030F0702030302020204" pitchFamily="66" charset="0"/>
            </a:endParaRPr>
          </a:p>
        </p:txBody>
      </p:sp>
      <p:sp>
        <p:nvSpPr>
          <p:cNvPr id="8" name="TextBox 7">
            <a:extLst>
              <a:ext uri="{FF2B5EF4-FFF2-40B4-BE49-F238E27FC236}">
                <a16:creationId xmlns:a16="http://schemas.microsoft.com/office/drawing/2014/main" id="{72D14A42-5E54-D411-9D8E-26F2B62E5DBA}"/>
              </a:ext>
            </a:extLst>
          </p:cNvPr>
          <p:cNvSpPr txBox="1"/>
          <p:nvPr/>
        </p:nvSpPr>
        <p:spPr>
          <a:xfrm>
            <a:off x="386499" y="1043731"/>
            <a:ext cx="11142482" cy="3539430"/>
          </a:xfrm>
          <a:prstGeom prst="rect">
            <a:avLst/>
          </a:prstGeom>
          <a:noFill/>
        </p:spPr>
        <p:txBody>
          <a:bodyPr wrap="square" rtlCol="0">
            <a:spAutoFit/>
          </a:bodyPr>
          <a:lstStyle/>
          <a:p>
            <a:r>
              <a:rPr lang="en-GB" sz="1600" dirty="0">
                <a:latin typeface="Comic Sans MS" panose="030F0702030302020204" pitchFamily="66" charset="0"/>
              </a:rPr>
              <a:t>In year 3, most children are secure in their phonics and are able to decode and read most words. Therefore, their reading books will no longer be based on a reading scheme but will be from a book band. Each child has recently been assessed and should be reading from a book band suitable for their ability. </a:t>
            </a:r>
          </a:p>
          <a:p>
            <a:endParaRPr lang="en-GB" sz="1600" dirty="0">
              <a:latin typeface="Comic Sans MS" panose="030F0702030302020204" pitchFamily="66" charset="0"/>
            </a:endParaRPr>
          </a:p>
          <a:p>
            <a:r>
              <a:rPr lang="en-GB" sz="1600" dirty="0">
                <a:latin typeface="Comic Sans MS" panose="030F0702030302020204" pitchFamily="66" charset="0"/>
              </a:rPr>
              <a:t>Some children will still be receiving Phonics lessons. They will bring home a corresponding phonics level book. </a:t>
            </a:r>
          </a:p>
          <a:p>
            <a:endParaRPr lang="en-GB" sz="1600" dirty="0">
              <a:latin typeface="Comic Sans MS" panose="030F0702030302020204" pitchFamily="66" charset="0"/>
            </a:endParaRPr>
          </a:p>
          <a:p>
            <a:r>
              <a:rPr lang="en-GB" sz="1600" dirty="0">
                <a:latin typeface="Comic Sans MS" panose="030F0702030302020204" pitchFamily="66" charset="0"/>
              </a:rPr>
              <a:t>Children should be taking these books home each night and returning them, along with a signed diary, each day. When reading at home, confident readers do not always need to read to an adult but we recommend at least once a week, with daily reading sessions being independent. </a:t>
            </a:r>
          </a:p>
          <a:p>
            <a:endParaRPr lang="en-GB" sz="1600" dirty="0">
              <a:latin typeface="Comic Sans MS" panose="030F0702030302020204" pitchFamily="66" charset="0"/>
            </a:endParaRPr>
          </a:p>
          <a:p>
            <a:r>
              <a:rPr lang="en-GB" sz="1600" dirty="0">
                <a:latin typeface="Comic Sans MS" panose="030F0702030302020204" pitchFamily="66" charset="0"/>
              </a:rPr>
              <a:t>Less confident readers will benefit from reading to an adult who can help their child to decode words and discuss vocabulary and meaning. The greatest benefit will be to read to an adult daily.</a:t>
            </a:r>
          </a:p>
          <a:p>
            <a:endParaRPr lang="en-GB" sz="1600" dirty="0">
              <a:latin typeface="Comic Sans MS" panose="030F0702030302020204" pitchFamily="66" charset="0"/>
            </a:endParaRPr>
          </a:p>
          <a:p>
            <a:r>
              <a:rPr lang="en-GB" sz="1600" dirty="0">
                <a:latin typeface="Comic Sans MS" panose="030F0702030302020204" pitchFamily="66" charset="0"/>
              </a:rPr>
              <a:t>Please sign their diary when they have read. Children whose diary is signed by an adult can change their book. </a:t>
            </a:r>
          </a:p>
        </p:txBody>
      </p:sp>
      <p:pic>
        <p:nvPicPr>
          <p:cNvPr id="2052" name="Picture 4" descr="Reading to Children: Why It's So Important and How to Start">
            <a:extLst>
              <a:ext uri="{FF2B5EF4-FFF2-40B4-BE49-F238E27FC236}">
                <a16:creationId xmlns:a16="http://schemas.microsoft.com/office/drawing/2014/main" id="{783651F3-DB68-84CC-3034-CB31EDF923C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91850" y="4583161"/>
            <a:ext cx="3988959" cy="2237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706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a:p>
        </p:txBody>
      </p:sp>
      <p:pic>
        <p:nvPicPr>
          <p:cNvPr id="5" name="Picture 2" descr="Queens Drive Primary Scho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06" y="61630"/>
            <a:ext cx="1567038" cy="16598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0B9E12A-C4C0-552E-B706-092097549911}"/>
              </a:ext>
            </a:extLst>
          </p:cNvPr>
          <p:cNvSpPr txBox="1"/>
          <p:nvPr/>
        </p:nvSpPr>
        <p:spPr>
          <a:xfrm>
            <a:off x="1828800" y="143713"/>
            <a:ext cx="9395927" cy="584775"/>
          </a:xfrm>
          <a:prstGeom prst="rect">
            <a:avLst/>
          </a:prstGeom>
          <a:noFill/>
        </p:spPr>
        <p:txBody>
          <a:bodyPr wrap="square" rtlCol="0">
            <a:spAutoFit/>
          </a:bodyPr>
          <a:lstStyle/>
          <a:p>
            <a:r>
              <a:rPr lang="en-GB" sz="3200" dirty="0">
                <a:latin typeface="Comic Sans MS" panose="030F0702030302020204" pitchFamily="66" charset="0"/>
              </a:rPr>
              <a:t>Reading for Pleasure.</a:t>
            </a:r>
          </a:p>
        </p:txBody>
      </p:sp>
      <p:sp>
        <p:nvSpPr>
          <p:cNvPr id="8" name="TextBox 7">
            <a:extLst>
              <a:ext uri="{FF2B5EF4-FFF2-40B4-BE49-F238E27FC236}">
                <a16:creationId xmlns:a16="http://schemas.microsoft.com/office/drawing/2014/main" id="{4D667E93-005A-351C-38B3-5171EE51DC86}"/>
              </a:ext>
            </a:extLst>
          </p:cNvPr>
          <p:cNvSpPr txBox="1"/>
          <p:nvPr/>
        </p:nvSpPr>
        <p:spPr>
          <a:xfrm>
            <a:off x="394726" y="3429000"/>
            <a:ext cx="11285740" cy="2616101"/>
          </a:xfrm>
          <a:prstGeom prst="rect">
            <a:avLst/>
          </a:prstGeom>
          <a:noFill/>
        </p:spPr>
        <p:txBody>
          <a:bodyPr wrap="square" rtlCol="0">
            <a:spAutoFit/>
          </a:bodyPr>
          <a:lstStyle/>
          <a:p>
            <a:r>
              <a:rPr lang="en-GB" sz="2000" dirty="0">
                <a:latin typeface="Comic Sans MS" panose="030F0702030302020204" pitchFamily="66" charset="0"/>
              </a:rPr>
              <a:t>We do a lot of work in year 3 encouraging children’s reading for pleasure.</a:t>
            </a:r>
            <a:endParaRPr lang="en-GB" sz="3200" dirty="0">
              <a:latin typeface="Comic Sans MS" panose="030F0702030302020204" pitchFamily="66" charset="0"/>
            </a:endParaRPr>
          </a:p>
          <a:p>
            <a:r>
              <a:rPr lang="en-GB" dirty="0">
                <a:latin typeface="Comic Sans MS" panose="030F0702030302020204" pitchFamily="66" charset="0"/>
              </a:rPr>
              <a:t>In year 3, most children will be ready to independently read books with short chapters. Some will not be ready and this is fine. It is very important that children are exposed to a wide variety of books.</a:t>
            </a:r>
          </a:p>
          <a:p>
            <a:r>
              <a:rPr lang="en-GB" dirty="0">
                <a:latin typeface="Comic Sans MS" panose="030F0702030302020204" pitchFamily="66" charset="0"/>
              </a:rPr>
              <a:t> </a:t>
            </a:r>
          </a:p>
          <a:p>
            <a:r>
              <a:rPr lang="en-GB" dirty="0">
                <a:latin typeface="Comic Sans MS" panose="030F0702030302020204" pitchFamily="66" charset="0"/>
              </a:rPr>
              <a:t>Reading to your child is still very beneficial. </a:t>
            </a:r>
          </a:p>
          <a:p>
            <a:endParaRPr lang="en-GB" dirty="0">
              <a:latin typeface="Comic Sans MS" panose="030F0702030302020204" pitchFamily="66" charset="0"/>
            </a:endParaRPr>
          </a:p>
          <a:p>
            <a:r>
              <a:rPr lang="en-GB" dirty="0">
                <a:latin typeface="Comic Sans MS" panose="030F0702030302020204" pitchFamily="66" charset="0"/>
              </a:rPr>
              <a:t>You can find advice about reading from:</a:t>
            </a:r>
          </a:p>
          <a:p>
            <a:r>
              <a:rPr lang="en-GB" dirty="0">
                <a:latin typeface="Comic Sans MS" panose="030F0702030302020204" pitchFamily="66" charset="0"/>
                <a:hlinkClick r:id="rId3"/>
              </a:rPr>
              <a:t>https://www.lovereading4kids.co.uk</a:t>
            </a:r>
            <a:r>
              <a:rPr lang="en-GB" dirty="0">
                <a:latin typeface="Comic Sans MS" panose="030F0702030302020204" pitchFamily="66" charset="0"/>
              </a:rPr>
              <a:t> </a:t>
            </a:r>
          </a:p>
          <a:p>
            <a:r>
              <a:rPr lang="en-GB" dirty="0">
                <a:latin typeface="Comic Sans MS" panose="030F0702030302020204" pitchFamily="66" charset="0"/>
                <a:hlinkClick r:id="rId4"/>
              </a:rPr>
              <a:t>https://home.oxfordowl.co.uk/reading/reading-age-7-8-year-3</a:t>
            </a:r>
            <a:r>
              <a:rPr lang="en-GB" dirty="0">
                <a:latin typeface="Comic Sans MS" panose="030F0702030302020204" pitchFamily="66" charset="0"/>
              </a:rPr>
              <a:t> </a:t>
            </a:r>
          </a:p>
        </p:txBody>
      </p:sp>
      <p:pic>
        <p:nvPicPr>
          <p:cNvPr id="1026" name="Picture 2" descr="Reading aloud benefits even older kids">
            <a:extLst>
              <a:ext uri="{FF2B5EF4-FFF2-40B4-BE49-F238E27FC236}">
                <a16:creationId xmlns:a16="http://schemas.microsoft.com/office/drawing/2014/main" id="{CC748174-CEA4-39F1-92D3-F775486FCF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728488"/>
            <a:ext cx="5293138" cy="2293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088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5" name="Picture 2" descr="Queens Drive Primary Scho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06" y="61630"/>
            <a:ext cx="1567038" cy="16598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eading Vipers">
            <a:extLst>
              <a:ext uri="{FF2B5EF4-FFF2-40B4-BE49-F238E27FC236}">
                <a16:creationId xmlns:a16="http://schemas.microsoft.com/office/drawing/2014/main" id="{31BB648F-0BCB-C9E1-4FCF-5B4BD5DC44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3490" y="533051"/>
            <a:ext cx="3737722" cy="54458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4268B64-76EE-CA44-24CE-B23B5E00013E}"/>
              </a:ext>
            </a:extLst>
          </p:cNvPr>
          <p:cNvSpPr txBox="1"/>
          <p:nvPr/>
        </p:nvSpPr>
        <p:spPr>
          <a:xfrm>
            <a:off x="6568184" y="891530"/>
            <a:ext cx="4198775" cy="2246769"/>
          </a:xfrm>
          <a:prstGeom prst="rect">
            <a:avLst/>
          </a:prstGeom>
          <a:noFill/>
        </p:spPr>
        <p:txBody>
          <a:bodyPr wrap="square" rtlCol="0">
            <a:spAutoFit/>
          </a:bodyPr>
          <a:lstStyle/>
          <a:p>
            <a:r>
              <a:rPr lang="en-GB" sz="2800" dirty="0">
                <a:latin typeface="Comic Sans MS" panose="030F0702030302020204" pitchFamily="66" charset="0"/>
              </a:rPr>
              <a:t>We use VIPERS questioning techniques to help children to understand the texts they are reading.</a:t>
            </a:r>
          </a:p>
        </p:txBody>
      </p:sp>
    </p:spTree>
    <p:extLst>
      <p:ext uri="{BB962C8B-B14F-4D97-AF65-F5344CB8AC3E}">
        <p14:creationId xmlns:p14="http://schemas.microsoft.com/office/powerpoint/2010/main" val="591723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5" name="Picture 2" descr="Queens Drive Primary Scho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06" y="61630"/>
            <a:ext cx="1567038" cy="165980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imes Table Poster Red Wall-chart Childrens Wall Chart Educational Childs Poster Art Print WallChart">
            <a:extLst>
              <a:ext uri="{FF2B5EF4-FFF2-40B4-BE49-F238E27FC236}">
                <a16:creationId xmlns:a16="http://schemas.microsoft.com/office/drawing/2014/main" id="{613C8D76-21DF-24E8-5B88-6F83D6DB3D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0909" y="61630"/>
            <a:ext cx="2720885" cy="384305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D711837-0533-DA24-BA4C-6ED043CD3895}"/>
              </a:ext>
            </a:extLst>
          </p:cNvPr>
          <p:cNvSpPr txBox="1"/>
          <p:nvPr/>
        </p:nvSpPr>
        <p:spPr>
          <a:xfrm>
            <a:off x="2062065" y="615820"/>
            <a:ext cx="8770776" cy="523220"/>
          </a:xfrm>
          <a:prstGeom prst="rect">
            <a:avLst/>
          </a:prstGeom>
          <a:noFill/>
        </p:spPr>
        <p:txBody>
          <a:bodyPr wrap="square" rtlCol="0">
            <a:spAutoFit/>
          </a:bodyPr>
          <a:lstStyle/>
          <a:p>
            <a:r>
              <a:rPr lang="en-GB" sz="2800" dirty="0">
                <a:latin typeface="Comic Sans MS" panose="030F0702030302020204" pitchFamily="66" charset="0"/>
              </a:rPr>
              <a:t>Times Tables Practice.</a:t>
            </a:r>
          </a:p>
        </p:txBody>
      </p:sp>
      <p:sp>
        <p:nvSpPr>
          <p:cNvPr id="8" name="TextBox 7">
            <a:extLst>
              <a:ext uri="{FF2B5EF4-FFF2-40B4-BE49-F238E27FC236}">
                <a16:creationId xmlns:a16="http://schemas.microsoft.com/office/drawing/2014/main" id="{E3ADD5D4-D505-6477-AED4-1527F1AB9BFF}"/>
              </a:ext>
            </a:extLst>
          </p:cNvPr>
          <p:cNvSpPr txBox="1"/>
          <p:nvPr/>
        </p:nvSpPr>
        <p:spPr>
          <a:xfrm>
            <a:off x="647893" y="1754860"/>
            <a:ext cx="8971967" cy="4585871"/>
          </a:xfrm>
          <a:prstGeom prst="rect">
            <a:avLst/>
          </a:prstGeom>
          <a:noFill/>
        </p:spPr>
        <p:txBody>
          <a:bodyPr wrap="square" rtlCol="0">
            <a:spAutoFit/>
          </a:bodyPr>
          <a:lstStyle/>
          <a:p>
            <a:r>
              <a:rPr lang="en-GB" sz="2000" dirty="0">
                <a:latin typeface="Comic Sans MS" panose="030F0702030302020204" pitchFamily="66" charset="0"/>
              </a:rPr>
              <a:t>The year 2 expectation is that all children should be able to instantly recall 2, 5 and 10 times tables.</a:t>
            </a:r>
          </a:p>
          <a:p>
            <a:endParaRPr lang="en-GB" sz="2000" dirty="0">
              <a:latin typeface="Comic Sans MS" panose="030F0702030302020204" pitchFamily="66" charset="0"/>
            </a:endParaRPr>
          </a:p>
          <a:p>
            <a:r>
              <a:rPr lang="en-GB" sz="2000" dirty="0">
                <a:latin typeface="Comic Sans MS" panose="030F0702030302020204" pitchFamily="66" charset="0"/>
              </a:rPr>
              <a:t>The year 3 expectation is that all children should be able to recall</a:t>
            </a:r>
          </a:p>
          <a:p>
            <a:r>
              <a:rPr lang="en-GB" sz="2000" dirty="0">
                <a:latin typeface="Comic Sans MS" panose="030F0702030302020204" pitchFamily="66" charset="0"/>
              </a:rPr>
              <a:t> </a:t>
            </a:r>
            <a:r>
              <a:rPr lang="en-GB" sz="2000" b="1" u="sng" dirty="0">
                <a:solidFill>
                  <a:srgbClr val="0070C0"/>
                </a:solidFill>
                <a:latin typeface="Comic Sans MS" panose="030F0702030302020204" pitchFamily="66" charset="0"/>
              </a:rPr>
              <a:t>3, 4 and 8 times tables.  </a:t>
            </a:r>
          </a:p>
          <a:p>
            <a:endParaRPr lang="en-GB" sz="2000" dirty="0">
              <a:latin typeface="Comic Sans MS" panose="030F0702030302020204" pitchFamily="66" charset="0"/>
            </a:endParaRPr>
          </a:p>
          <a:p>
            <a:r>
              <a:rPr lang="en-GB" sz="2000" dirty="0">
                <a:latin typeface="Comic Sans MS" panose="030F0702030302020204" pitchFamily="66" charset="0"/>
              </a:rPr>
              <a:t>In year 4 the children are expected to recall all times tables up to 12 x. There is a government multiplication check in year 4.</a:t>
            </a:r>
          </a:p>
          <a:p>
            <a:endParaRPr lang="en-GB" sz="2000" dirty="0">
              <a:latin typeface="Comic Sans MS" panose="030F0702030302020204" pitchFamily="66" charset="0"/>
            </a:endParaRPr>
          </a:p>
          <a:p>
            <a:r>
              <a:rPr lang="en-GB" sz="2000" dirty="0">
                <a:latin typeface="Comic Sans MS" panose="030F0702030302020204" pitchFamily="66" charset="0"/>
              </a:rPr>
              <a:t>Each week, the children have the opportunity to earn their times tables badges. They are doing this at their own level and there is no pressure.</a:t>
            </a:r>
          </a:p>
          <a:p>
            <a:endParaRPr lang="en-GB" sz="2400" dirty="0">
              <a:latin typeface="Comic Sans MS" panose="030F0702030302020204" pitchFamily="66" charset="0"/>
            </a:endParaRPr>
          </a:p>
          <a:p>
            <a:r>
              <a:rPr lang="en-GB" sz="2400" dirty="0">
                <a:latin typeface="Comic Sans MS" panose="030F0702030302020204" pitchFamily="66" charset="0"/>
                <a:hlinkClick r:id="rId4"/>
              </a:rPr>
              <a:t>https://ttrockstars.com/</a:t>
            </a:r>
            <a:endParaRPr lang="en-GB" sz="2400" dirty="0">
              <a:latin typeface="Comic Sans MS" panose="030F0702030302020204" pitchFamily="66" charset="0"/>
            </a:endParaRPr>
          </a:p>
          <a:p>
            <a:r>
              <a:rPr lang="en-GB" sz="2400" dirty="0">
                <a:latin typeface="Comic Sans MS" panose="030F0702030302020204" pitchFamily="66" charset="0"/>
                <a:hlinkClick r:id="rId5"/>
              </a:rPr>
              <a:t>https://www.topmarks.co.uk/maths-games/hit-the-button</a:t>
            </a:r>
            <a:r>
              <a:rPr lang="en-GB" sz="2400" dirty="0">
                <a:latin typeface="Comic Sans MS" panose="030F0702030302020204" pitchFamily="66" charset="0"/>
              </a:rPr>
              <a:t> </a:t>
            </a:r>
          </a:p>
        </p:txBody>
      </p:sp>
    </p:spTree>
    <p:extLst>
      <p:ext uri="{BB962C8B-B14F-4D97-AF65-F5344CB8AC3E}">
        <p14:creationId xmlns:p14="http://schemas.microsoft.com/office/powerpoint/2010/main" val="2713635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543F40A-226C-8C67-FBCE-C60A0DBEA7D4}"/>
              </a:ext>
            </a:extLst>
          </p:cNvPr>
          <p:cNvPicPr>
            <a:picLocks noChangeAspect="1"/>
          </p:cNvPicPr>
          <p:nvPr/>
        </p:nvPicPr>
        <p:blipFill>
          <a:blip r:embed="rId2"/>
          <a:stretch>
            <a:fillRect/>
          </a:stretch>
        </p:blipFill>
        <p:spPr>
          <a:xfrm>
            <a:off x="1714153" y="157875"/>
            <a:ext cx="3718604" cy="5255979"/>
          </a:xfrm>
          <a:prstGeom prst="rect">
            <a:avLst/>
          </a:prstGeom>
        </p:spPr>
      </p:pic>
      <p:pic>
        <p:nvPicPr>
          <p:cNvPr id="3" name="Picture 2">
            <a:extLst>
              <a:ext uri="{FF2B5EF4-FFF2-40B4-BE49-F238E27FC236}">
                <a16:creationId xmlns:a16="http://schemas.microsoft.com/office/drawing/2014/main" id="{5EC8C184-BC87-B034-4DAB-0209DC60AD4D}"/>
              </a:ext>
            </a:extLst>
          </p:cNvPr>
          <p:cNvPicPr>
            <a:picLocks noChangeAspect="1"/>
          </p:cNvPicPr>
          <p:nvPr/>
        </p:nvPicPr>
        <p:blipFill>
          <a:blip r:embed="rId3"/>
          <a:stretch>
            <a:fillRect/>
          </a:stretch>
        </p:blipFill>
        <p:spPr>
          <a:xfrm>
            <a:off x="248073" y="5537991"/>
            <a:ext cx="5298894" cy="1179003"/>
          </a:xfrm>
          <a:prstGeom prst="rect">
            <a:avLst/>
          </a:prstGeom>
        </p:spPr>
      </p:pic>
      <p:sp>
        <p:nvSpPr>
          <p:cNvPr id="6" name="TextBox 5"/>
          <p:cNvSpPr txBox="1"/>
          <p:nvPr/>
        </p:nvSpPr>
        <p:spPr>
          <a:xfrm>
            <a:off x="6623038" y="447126"/>
            <a:ext cx="4218138" cy="125478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dirty="0">
                <a:latin typeface="+mj-lt"/>
                <a:ea typeface="+mj-ea"/>
                <a:cs typeface="+mj-cs"/>
              </a:rPr>
              <a:t>Spellings</a:t>
            </a:r>
          </a:p>
        </p:txBody>
      </p:sp>
      <p:pic>
        <p:nvPicPr>
          <p:cNvPr id="5" name="Picture 2" descr="Queens Drive Primary School"/>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66759" y="126459"/>
            <a:ext cx="1327175" cy="140462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538089" y="1531081"/>
            <a:ext cx="4687630" cy="4006910"/>
          </a:xfrm>
          <a:prstGeom prst="rect">
            <a:avLst/>
          </a:prstGeom>
        </p:spPr>
        <p:txBody>
          <a:bodyPr vert="horz" lIns="91440" tIns="45720" rIns="91440" bIns="45720" rtlCol="0" anchor="t">
            <a:normAutofit fontScale="92500"/>
          </a:bodyPr>
          <a:lstStyle/>
          <a:p>
            <a:pPr indent="-228600">
              <a:lnSpc>
                <a:spcPct val="90000"/>
              </a:lnSpc>
              <a:spcAft>
                <a:spcPts val="600"/>
              </a:spcAft>
              <a:buFont typeface="Arial" panose="020B0604020202020204" pitchFamily="34" charset="0"/>
              <a:buChar char="•"/>
            </a:pPr>
            <a:r>
              <a:rPr lang="en-US" sz="2400" dirty="0"/>
              <a:t>We follow Spelling Shed Spellings. Each </a:t>
            </a:r>
            <a:r>
              <a:rPr lang="en-US" sz="2400" b="1" u="sng" dirty="0"/>
              <a:t>Friday</a:t>
            </a:r>
            <a:r>
              <a:rPr lang="en-US" sz="2400" dirty="0"/>
              <a:t>, the children will be given a set of spellings to learn ( homework sheet) These words will be tested the following week (Friday am) </a:t>
            </a:r>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r>
              <a:rPr lang="en-US" sz="2400" dirty="0"/>
              <a:t>All children are taught the Year 3 spelling rules and each list of spelling conforms to that rule, however, some children will have individual spellings for their spelling test. </a:t>
            </a:r>
          </a:p>
        </p:txBody>
      </p:sp>
    </p:spTree>
    <p:extLst>
      <p:ext uri="{BB962C8B-B14F-4D97-AF65-F5344CB8AC3E}">
        <p14:creationId xmlns:p14="http://schemas.microsoft.com/office/powerpoint/2010/main" val="3557061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A31560-2FCB-8E1A-D8A8-6CC455DCD0F3}"/>
              </a:ext>
            </a:extLst>
          </p:cNvPr>
          <p:cNvPicPr>
            <a:picLocks noChangeAspect="1"/>
          </p:cNvPicPr>
          <p:nvPr/>
        </p:nvPicPr>
        <p:blipFill>
          <a:blip r:embed="rId2"/>
          <a:stretch>
            <a:fillRect/>
          </a:stretch>
        </p:blipFill>
        <p:spPr>
          <a:xfrm>
            <a:off x="1242867" y="0"/>
            <a:ext cx="9492258" cy="6858000"/>
          </a:xfrm>
          <a:prstGeom prst="rect">
            <a:avLst/>
          </a:prstGeom>
        </p:spPr>
      </p:pic>
    </p:spTree>
    <p:extLst>
      <p:ext uri="{BB962C8B-B14F-4D97-AF65-F5344CB8AC3E}">
        <p14:creationId xmlns:p14="http://schemas.microsoft.com/office/powerpoint/2010/main" val="4202523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5" name="Picture 2" descr="Queens Drive Primary Scho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06" y="61630"/>
            <a:ext cx="1180456" cy="12503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260662" y="667910"/>
            <a:ext cx="10634489" cy="830997"/>
          </a:xfrm>
          <a:prstGeom prst="rect">
            <a:avLst/>
          </a:prstGeom>
          <a:noFill/>
        </p:spPr>
        <p:txBody>
          <a:bodyPr wrap="square" rtlCol="0">
            <a:spAutoFit/>
          </a:bodyPr>
          <a:lstStyle/>
          <a:p>
            <a:r>
              <a:rPr lang="en-US" sz="4800" dirty="0">
                <a:latin typeface="Comic Sans MS" panose="030F0702030302020204" pitchFamily="66" charset="0"/>
              </a:rPr>
              <a:t>What does the Year 3 day look like?</a:t>
            </a:r>
            <a:endParaRPr lang="en-GB" sz="4800" dirty="0">
              <a:latin typeface="Comic Sans MS" panose="030F0702030302020204" pitchFamily="66" charset="0"/>
            </a:endParaRPr>
          </a:p>
        </p:txBody>
      </p:sp>
      <p:sp>
        <p:nvSpPr>
          <p:cNvPr id="7" name="TextBox 6"/>
          <p:cNvSpPr txBox="1"/>
          <p:nvPr/>
        </p:nvSpPr>
        <p:spPr>
          <a:xfrm>
            <a:off x="670434" y="1498907"/>
            <a:ext cx="11349188" cy="5262979"/>
          </a:xfrm>
          <a:prstGeom prst="rect">
            <a:avLst/>
          </a:prstGeom>
          <a:noFill/>
        </p:spPr>
        <p:txBody>
          <a:bodyPr wrap="square" lIns="91440" tIns="45720" rIns="91440" bIns="45720" rtlCol="0" anchor="t">
            <a:spAutoFit/>
          </a:bodyPr>
          <a:lstStyle/>
          <a:p>
            <a:r>
              <a:rPr lang="en-US" sz="2400" dirty="0">
                <a:solidFill>
                  <a:srgbClr val="FF0000"/>
                </a:solidFill>
                <a:latin typeface="Comic Sans MS" panose="030F0702030302020204" pitchFamily="66" charset="0"/>
              </a:rPr>
              <a:t>Morning sessions </a:t>
            </a:r>
            <a:r>
              <a:rPr lang="en-US" sz="2400" dirty="0">
                <a:latin typeface="Comic Sans MS" panose="030F0702030302020204" pitchFamily="66" charset="0"/>
              </a:rPr>
              <a:t>include: An assembly, </a:t>
            </a:r>
            <a:r>
              <a:rPr lang="en-US" sz="2400" dirty="0" err="1">
                <a:latin typeface="Comic Sans MS" panose="030F0702030302020204" pitchFamily="66" charset="0"/>
              </a:rPr>
              <a:t>Maths</a:t>
            </a:r>
            <a:r>
              <a:rPr lang="en-US" sz="2400" dirty="0">
                <a:latin typeface="Comic Sans MS" panose="030F0702030302020204" pitchFamily="66" charset="0"/>
              </a:rPr>
              <a:t>, Guided Reading, Spellings, Handwriting Practice, Grammar and English.</a:t>
            </a:r>
          </a:p>
          <a:p>
            <a:endParaRPr lang="en-US" sz="2400" dirty="0">
              <a:latin typeface="Comic Sans MS" panose="030F0702030302020204" pitchFamily="66" charset="0"/>
            </a:endParaRPr>
          </a:p>
          <a:p>
            <a:r>
              <a:rPr lang="en-US" sz="2400" dirty="0">
                <a:solidFill>
                  <a:srgbClr val="00B050"/>
                </a:solidFill>
                <a:latin typeface="Comic Sans MS" panose="030F0702030302020204" pitchFamily="66" charset="0"/>
              </a:rPr>
              <a:t>Break time </a:t>
            </a:r>
            <a:r>
              <a:rPr lang="en-US" sz="2400" dirty="0">
                <a:latin typeface="Comic Sans MS" panose="030F0702030302020204" pitchFamily="66" charset="0"/>
              </a:rPr>
              <a:t>– 11am-11.15am (they may bring some </a:t>
            </a:r>
            <a:r>
              <a:rPr lang="en-US" sz="2400" b="1" u="sng" dirty="0">
                <a:latin typeface="Comic Sans MS" panose="030F0702030302020204" pitchFamily="66" charset="0"/>
              </a:rPr>
              <a:t>fruit</a:t>
            </a:r>
            <a:r>
              <a:rPr lang="en-US" sz="2400" dirty="0">
                <a:latin typeface="Comic Sans MS" panose="030F0702030302020204" pitchFamily="66" charset="0"/>
              </a:rPr>
              <a:t>)</a:t>
            </a:r>
          </a:p>
          <a:p>
            <a:endParaRPr lang="en-US" sz="2400" dirty="0">
              <a:latin typeface="Comic Sans MS" panose="030F0702030302020204" pitchFamily="66" charset="0"/>
            </a:endParaRPr>
          </a:p>
          <a:p>
            <a:r>
              <a:rPr lang="en-US" sz="2400" dirty="0">
                <a:solidFill>
                  <a:srgbClr val="00B050"/>
                </a:solidFill>
                <a:latin typeface="Comic Sans MS" panose="030F0702030302020204" pitchFamily="66" charset="0"/>
              </a:rPr>
              <a:t>Lunch Time </a:t>
            </a:r>
            <a:r>
              <a:rPr lang="en-US" sz="2400" dirty="0">
                <a:latin typeface="Comic Sans MS" panose="030F0702030302020204" pitchFamily="66" charset="0"/>
              </a:rPr>
              <a:t>– 12.30-1.30pm</a:t>
            </a:r>
          </a:p>
          <a:p>
            <a:endParaRPr lang="en-US" sz="2400" dirty="0">
              <a:latin typeface="Comic Sans MS" panose="030F0702030302020204" pitchFamily="66" charset="0"/>
            </a:endParaRPr>
          </a:p>
          <a:p>
            <a:r>
              <a:rPr lang="en-US" sz="2400" dirty="0">
                <a:solidFill>
                  <a:srgbClr val="FF0000"/>
                </a:solidFill>
                <a:latin typeface="Comic Sans MS"/>
              </a:rPr>
              <a:t>Afternoon sessions </a:t>
            </a:r>
            <a:r>
              <a:rPr lang="en-US" sz="2400" dirty="0">
                <a:latin typeface="Comic Sans MS"/>
              </a:rPr>
              <a:t>include: Science, PE, French, ICT, History, Geography, RE, PSHE, Art, Music, intervention groups and reading for pleasure. Forest school (Autumn 2)</a:t>
            </a:r>
          </a:p>
          <a:p>
            <a:endParaRPr lang="en-US" sz="2400" dirty="0">
              <a:latin typeface="Comic Sans MS" panose="030F0702030302020204" pitchFamily="66" charset="0"/>
            </a:endParaRPr>
          </a:p>
          <a:p>
            <a:r>
              <a:rPr lang="en-US" sz="2400" dirty="0">
                <a:solidFill>
                  <a:srgbClr val="00B050"/>
                </a:solidFill>
                <a:latin typeface="Comic Sans MS" panose="030F0702030302020204" pitchFamily="66" charset="0"/>
              </a:rPr>
              <a:t>Break time </a:t>
            </a:r>
            <a:r>
              <a:rPr lang="en-US" sz="2400" dirty="0">
                <a:latin typeface="Comic Sans MS" panose="030F0702030302020204" pitchFamily="66" charset="0"/>
              </a:rPr>
              <a:t>– Daily mile track when children are ready for a break.</a:t>
            </a:r>
          </a:p>
          <a:p>
            <a:endParaRPr lang="en-US" sz="2400" dirty="0">
              <a:latin typeface="Comic Sans MS" panose="030F0702030302020204" pitchFamily="66" charset="0"/>
            </a:endParaRPr>
          </a:p>
          <a:p>
            <a:r>
              <a:rPr lang="en-US" sz="2400" dirty="0">
                <a:solidFill>
                  <a:srgbClr val="00B050"/>
                </a:solidFill>
                <a:latin typeface="Comic Sans MS" panose="030F0702030302020204" pitchFamily="66" charset="0"/>
              </a:rPr>
              <a:t>Home time </a:t>
            </a:r>
            <a:r>
              <a:rPr lang="en-US" sz="2400" dirty="0">
                <a:latin typeface="Comic Sans MS" panose="030F0702030302020204" pitchFamily="66" charset="0"/>
              </a:rPr>
              <a:t>– 3.25pm from our classroom door</a:t>
            </a:r>
            <a:endParaRPr lang="en-GB" sz="2400" dirty="0">
              <a:latin typeface="Comic Sans MS" panose="030F0702030302020204" pitchFamily="66" charset="0"/>
            </a:endParaRPr>
          </a:p>
        </p:txBody>
      </p:sp>
    </p:spTree>
    <p:extLst>
      <p:ext uri="{BB962C8B-B14F-4D97-AF65-F5344CB8AC3E}">
        <p14:creationId xmlns:p14="http://schemas.microsoft.com/office/powerpoint/2010/main" val="986294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6" name="TextBox 5"/>
          <p:cNvSpPr txBox="1"/>
          <p:nvPr/>
        </p:nvSpPr>
        <p:spPr>
          <a:xfrm>
            <a:off x="289701" y="0"/>
            <a:ext cx="10634489" cy="646331"/>
          </a:xfrm>
          <a:prstGeom prst="rect">
            <a:avLst/>
          </a:prstGeom>
          <a:noFill/>
        </p:spPr>
        <p:txBody>
          <a:bodyPr wrap="square" rtlCol="0">
            <a:spAutoFit/>
          </a:bodyPr>
          <a:lstStyle/>
          <a:p>
            <a:r>
              <a:rPr lang="en-US" sz="3600" b="1" dirty="0">
                <a:latin typeface="Comic Sans MS" panose="030F0702030302020204" pitchFamily="66" charset="0"/>
              </a:rPr>
              <a:t>Lunches</a:t>
            </a:r>
            <a:endParaRPr lang="en-GB" sz="3600" b="1" dirty="0">
              <a:latin typeface="Comic Sans MS" panose="030F0702030302020204" pitchFamily="66" charset="0"/>
            </a:endParaRPr>
          </a:p>
        </p:txBody>
      </p:sp>
      <p:sp>
        <p:nvSpPr>
          <p:cNvPr id="7" name="TextBox 6"/>
          <p:cNvSpPr txBox="1"/>
          <p:nvPr/>
        </p:nvSpPr>
        <p:spPr>
          <a:xfrm>
            <a:off x="186329" y="812189"/>
            <a:ext cx="8005564" cy="5632311"/>
          </a:xfrm>
          <a:prstGeom prst="rect">
            <a:avLst/>
          </a:prstGeom>
          <a:noFill/>
        </p:spPr>
        <p:txBody>
          <a:bodyPr wrap="square" rtlCol="0">
            <a:spAutoFit/>
          </a:bodyPr>
          <a:lstStyle/>
          <a:p>
            <a:r>
              <a:rPr lang="en-GB" sz="2400" dirty="0">
                <a:latin typeface="Comic Sans MS" panose="030F0702030302020204" pitchFamily="66" charset="0"/>
              </a:rPr>
              <a:t>Lunches are no longer free in KS2 but can be ordered for all small cost.</a:t>
            </a:r>
          </a:p>
          <a:p>
            <a:endParaRPr lang="en-GB" sz="2400" dirty="0">
              <a:latin typeface="Comic Sans MS" panose="030F0702030302020204" pitchFamily="66" charset="0"/>
            </a:endParaRPr>
          </a:p>
          <a:p>
            <a:r>
              <a:rPr lang="en-GB" sz="2400" dirty="0">
                <a:latin typeface="Comic Sans MS" panose="030F0702030302020204" pitchFamily="66" charset="0"/>
              </a:rPr>
              <a:t>If your children requires a school lunch then they must be ordered and paid for via the App. Please help your child to choose to ensure they are happy and can remember what they have ordered.  </a:t>
            </a:r>
          </a:p>
          <a:p>
            <a:endParaRPr lang="en-GB" sz="2400" dirty="0">
              <a:latin typeface="Comic Sans MS" panose="030F0702030302020204" pitchFamily="66" charset="0"/>
            </a:endParaRPr>
          </a:p>
          <a:p>
            <a:r>
              <a:rPr lang="en-GB" sz="2400" dirty="0">
                <a:latin typeface="Comic Sans MS" panose="030F0702030302020204" pitchFamily="66" charset="0"/>
              </a:rPr>
              <a:t>Packed lunches – We kindly request that you ensure there are </a:t>
            </a:r>
            <a:r>
              <a:rPr lang="en-GB" sz="2400" b="1" u="sng" dirty="0">
                <a:latin typeface="Comic Sans MS" panose="030F0702030302020204" pitchFamily="66" charset="0"/>
              </a:rPr>
              <a:t>no nuts </a:t>
            </a:r>
            <a:r>
              <a:rPr lang="en-GB" sz="2400" dirty="0">
                <a:latin typeface="Comic Sans MS" panose="030F0702030302020204" pitchFamily="66" charset="0"/>
              </a:rPr>
              <a:t>in your child’s lunch. This includes Nutella or any other nut based spread or treat. Sweets and fizzy drinks are not allowed. </a:t>
            </a:r>
          </a:p>
          <a:p>
            <a:endParaRPr lang="en-GB" sz="2400" dirty="0">
              <a:latin typeface="Comic Sans MS" panose="030F0702030302020204" pitchFamily="66" charset="0"/>
            </a:endParaRPr>
          </a:p>
          <a:p>
            <a:r>
              <a:rPr lang="en-GB" sz="2400" dirty="0">
                <a:latin typeface="Comic Sans MS" panose="030F0702030302020204" pitchFamily="66" charset="0"/>
              </a:rPr>
              <a:t>A </a:t>
            </a:r>
            <a:r>
              <a:rPr lang="en-GB" sz="2400" b="1" u="sng" dirty="0">
                <a:latin typeface="Comic Sans MS" panose="030F0702030302020204" pitchFamily="66" charset="0"/>
              </a:rPr>
              <a:t>separate water bottle </a:t>
            </a:r>
            <a:r>
              <a:rPr lang="en-GB" sz="2400" dirty="0">
                <a:latin typeface="Comic Sans MS" panose="030F0702030302020204" pitchFamily="66" charset="0"/>
              </a:rPr>
              <a:t>from their class water bottle must be in their lunch box. </a:t>
            </a:r>
          </a:p>
        </p:txBody>
      </p:sp>
      <p:pic>
        <p:nvPicPr>
          <p:cNvPr id="3074" name="Picture 2" descr="School meals - Bridgend CBC">
            <a:extLst>
              <a:ext uri="{FF2B5EF4-FFF2-40B4-BE49-F238E27FC236}">
                <a16:creationId xmlns:a16="http://schemas.microsoft.com/office/drawing/2014/main" id="{25E2A872-CFD1-6461-7438-ACD12BB7B0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62294" y="2271860"/>
            <a:ext cx="3943377" cy="2467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757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5" name="Picture 2" descr="Queens Drive Primary Scho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06" y="61630"/>
            <a:ext cx="1180456" cy="12503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52514" y="68055"/>
            <a:ext cx="10634489" cy="830997"/>
          </a:xfrm>
          <a:prstGeom prst="rect">
            <a:avLst/>
          </a:prstGeom>
          <a:noFill/>
        </p:spPr>
        <p:txBody>
          <a:bodyPr wrap="square" rtlCol="0">
            <a:spAutoFit/>
          </a:bodyPr>
          <a:lstStyle/>
          <a:p>
            <a:r>
              <a:rPr lang="en-US" sz="4800" dirty="0">
                <a:latin typeface="Comic Sans MS" panose="030F0702030302020204" pitchFamily="66" charset="0"/>
              </a:rPr>
              <a:t>Snacks and water bottles</a:t>
            </a:r>
            <a:endParaRPr lang="en-GB" sz="4800" dirty="0">
              <a:latin typeface="Comic Sans MS" panose="030F0702030302020204" pitchFamily="66" charset="0"/>
            </a:endParaRPr>
          </a:p>
        </p:txBody>
      </p:sp>
      <p:sp>
        <p:nvSpPr>
          <p:cNvPr id="8" name="TextBox 7">
            <a:extLst>
              <a:ext uri="{FF2B5EF4-FFF2-40B4-BE49-F238E27FC236}">
                <a16:creationId xmlns:a16="http://schemas.microsoft.com/office/drawing/2014/main" id="{5C17DEA9-8FF9-829F-FDF2-B3A434160A8F}"/>
              </a:ext>
            </a:extLst>
          </p:cNvPr>
          <p:cNvSpPr txBox="1"/>
          <p:nvPr/>
        </p:nvSpPr>
        <p:spPr>
          <a:xfrm>
            <a:off x="519605" y="3327458"/>
            <a:ext cx="10526301" cy="3046988"/>
          </a:xfrm>
          <a:prstGeom prst="rect">
            <a:avLst/>
          </a:prstGeom>
          <a:noFill/>
        </p:spPr>
        <p:txBody>
          <a:bodyPr wrap="square" rtlCol="0">
            <a:spAutoFit/>
          </a:bodyPr>
          <a:lstStyle/>
          <a:p>
            <a:r>
              <a:rPr lang="en-GB" sz="2400" dirty="0">
                <a:latin typeface="Comic Sans MS" panose="030F0702030302020204" pitchFamily="66" charset="0"/>
              </a:rPr>
              <a:t>Children may bring in a piece of fruit </a:t>
            </a:r>
            <a:r>
              <a:rPr lang="en-GB" sz="2400" b="1" dirty="0">
                <a:latin typeface="Comic Sans MS" panose="030F0702030302020204" pitchFamily="66" charset="0"/>
              </a:rPr>
              <a:t>only</a:t>
            </a:r>
            <a:r>
              <a:rPr lang="en-GB" sz="2400" dirty="0">
                <a:latin typeface="Comic Sans MS" panose="030F0702030302020204" pitchFamily="66" charset="0"/>
              </a:rPr>
              <a:t> for morning break.  </a:t>
            </a:r>
          </a:p>
          <a:p>
            <a:endParaRPr lang="en-GB" sz="2400" dirty="0">
              <a:latin typeface="Comic Sans MS" panose="030F0702030302020204" pitchFamily="66" charset="0"/>
            </a:endParaRPr>
          </a:p>
          <a:p>
            <a:r>
              <a:rPr lang="en-GB" sz="2400" dirty="0">
                <a:latin typeface="Comic Sans MS" panose="030F0702030302020204" pitchFamily="66" charset="0"/>
              </a:rPr>
              <a:t>We respectfully ask that no nut products are brought in as we have a number of children / staff with severe allergies.</a:t>
            </a:r>
          </a:p>
          <a:p>
            <a:endParaRPr lang="en-GB" sz="2400" dirty="0">
              <a:latin typeface="Comic Sans MS" panose="030F0702030302020204" pitchFamily="66" charset="0"/>
            </a:endParaRPr>
          </a:p>
          <a:p>
            <a:r>
              <a:rPr lang="en-GB" sz="2400" dirty="0">
                <a:latin typeface="Comic Sans MS" panose="030F0702030302020204" pitchFamily="66" charset="0"/>
              </a:rPr>
              <a:t>Children do get thirsty throughout the day so a water bottle is essential each day. This will then be taken each home each night to be washed and re-filled. </a:t>
            </a:r>
          </a:p>
        </p:txBody>
      </p:sp>
      <p:pic>
        <p:nvPicPr>
          <p:cNvPr id="4098" name="Picture 2" descr="54 Types of Fruit: Nutrition Profiles and Health Benefits - Nutrition  Advance">
            <a:extLst>
              <a:ext uri="{FF2B5EF4-FFF2-40B4-BE49-F238E27FC236}">
                <a16:creationId xmlns:a16="http://schemas.microsoft.com/office/drawing/2014/main" id="{DFE6080A-0881-942E-B216-F9E27381EA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4497" y="899052"/>
            <a:ext cx="3424459" cy="239294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24230EE-8B6F-1722-382A-6FACA6588982}"/>
              </a:ext>
            </a:extLst>
          </p:cNvPr>
          <p:cNvPicPr>
            <a:picLocks noChangeAspect="1"/>
          </p:cNvPicPr>
          <p:nvPr/>
        </p:nvPicPr>
        <p:blipFill>
          <a:blip r:embed="rId4"/>
          <a:stretch>
            <a:fillRect/>
          </a:stretch>
        </p:blipFill>
        <p:spPr>
          <a:xfrm>
            <a:off x="7755342" y="748827"/>
            <a:ext cx="980996" cy="2543170"/>
          </a:xfrm>
          <a:prstGeom prst="rect">
            <a:avLst/>
          </a:prstGeom>
        </p:spPr>
      </p:pic>
    </p:spTree>
    <p:extLst>
      <p:ext uri="{BB962C8B-B14F-4D97-AF65-F5344CB8AC3E}">
        <p14:creationId xmlns:p14="http://schemas.microsoft.com/office/powerpoint/2010/main" val="2243322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5" name="Picture 2" descr="Queens Drive Primary Scho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06" y="61630"/>
            <a:ext cx="1180456" cy="12503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260662" y="112002"/>
            <a:ext cx="10634489" cy="830997"/>
          </a:xfrm>
          <a:prstGeom prst="rect">
            <a:avLst/>
          </a:prstGeom>
          <a:noFill/>
        </p:spPr>
        <p:txBody>
          <a:bodyPr wrap="square" rtlCol="0">
            <a:spAutoFit/>
          </a:bodyPr>
          <a:lstStyle/>
          <a:p>
            <a:r>
              <a:rPr lang="en-US" sz="4800" dirty="0">
                <a:latin typeface="Comic Sans MS" panose="030F0702030302020204" pitchFamily="66" charset="0"/>
              </a:rPr>
              <a:t>Forest School</a:t>
            </a:r>
            <a:endParaRPr lang="en-GB" sz="4800" dirty="0">
              <a:latin typeface="Comic Sans MS" panose="030F0702030302020204" pitchFamily="66" charset="0"/>
            </a:endParaRPr>
          </a:p>
        </p:txBody>
      </p:sp>
      <p:sp>
        <p:nvSpPr>
          <p:cNvPr id="8" name="TextBox 7">
            <a:extLst>
              <a:ext uri="{FF2B5EF4-FFF2-40B4-BE49-F238E27FC236}">
                <a16:creationId xmlns:a16="http://schemas.microsoft.com/office/drawing/2014/main" id="{5C17DEA9-8FF9-829F-FDF2-B3A434160A8F}"/>
              </a:ext>
            </a:extLst>
          </p:cNvPr>
          <p:cNvSpPr txBox="1"/>
          <p:nvPr/>
        </p:nvSpPr>
        <p:spPr>
          <a:xfrm>
            <a:off x="1314756" y="756888"/>
            <a:ext cx="10631404" cy="1815882"/>
          </a:xfrm>
          <a:prstGeom prst="rect">
            <a:avLst/>
          </a:prstGeom>
          <a:noFill/>
        </p:spPr>
        <p:txBody>
          <a:bodyPr wrap="square" lIns="91440" tIns="45720" rIns="91440" bIns="45720" rtlCol="0" anchor="t">
            <a:spAutoFit/>
          </a:bodyPr>
          <a:lstStyle/>
          <a:p>
            <a:r>
              <a:rPr lang="en-GB" sz="2800" dirty="0">
                <a:latin typeface="Comic Sans MS"/>
              </a:rPr>
              <a:t>Forest School will take place in the Autumn term ( Nov-Dec)</a:t>
            </a:r>
          </a:p>
          <a:p>
            <a:r>
              <a:rPr lang="en-GB" sz="2800" dirty="0">
                <a:latin typeface="Comic Sans MS"/>
              </a:rPr>
              <a:t>Waterproof clothing and wellies to be brought in on their session</a:t>
            </a:r>
            <a:endParaRPr lang="en-GB" sz="2800" dirty="0">
              <a:latin typeface="Comic Sans MS" panose="030F0702030302020204" pitchFamily="66" charset="0"/>
            </a:endParaRPr>
          </a:p>
          <a:p>
            <a:endParaRPr lang="en-GB" sz="2800" dirty="0">
              <a:latin typeface="Comic Sans MS" panose="030F0702030302020204" pitchFamily="66" charset="0"/>
            </a:endParaRPr>
          </a:p>
        </p:txBody>
      </p:sp>
      <p:pic>
        <p:nvPicPr>
          <p:cNvPr id="1026" name="Picture 2" descr="Riseley CofE Primary School - Forest School">
            <a:extLst>
              <a:ext uri="{FF2B5EF4-FFF2-40B4-BE49-F238E27FC236}">
                <a16:creationId xmlns:a16="http://schemas.microsoft.com/office/drawing/2014/main" id="{05DBEBE5-5825-AD88-CE41-F513558554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75" t="7407" r="7143"/>
          <a:stretch>
            <a:fillRect/>
          </a:stretch>
        </p:blipFill>
        <p:spPr bwMode="auto">
          <a:xfrm>
            <a:off x="246619" y="2109887"/>
            <a:ext cx="4214364" cy="228379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5BBE555-3C99-255D-1E3B-5C62D7A2BC2B}"/>
              </a:ext>
            </a:extLst>
          </p:cNvPr>
          <p:cNvPicPr>
            <a:picLocks noChangeAspect="1"/>
          </p:cNvPicPr>
          <p:nvPr/>
        </p:nvPicPr>
        <p:blipFill>
          <a:blip r:embed="rId4"/>
          <a:stretch>
            <a:fillRect/>
          </a:stretch>
        </p:blipFill>
        <p:spPr>
          <a:xfrm>
            <a:off x="7551519" y="1980927"/>
            <a:ext cx="4393653" cy="2756010"/>
          </a:xfrm>
          <a:prstGeom prst="rect">
            <a:avLst/>
          </a:prstGeom>
        </p:spPr>
      </p:pic>
      <p:pic>
        <p:nvPicPr>
          <p:cNvPr id="4" name="Picture 3">
            <a:extLst>
              <a:ext uri="{FF2B5EF4-FFF2-40B4-BE49-F238E27FC236}">
                <a16:creationId xmlns:a16="http://schemas.microsoft.com/office/drawing/2014/main" id="{204F679F-7660-12CA-CC28-65B565964BA4}"/>
              </a:ext>
            </a:extLst>
          </p:cNvPr>
          <p:cNvPicPr>
            <a:picLocks noChangeAspect="1"/>
          </p:cNvPicPr>
          <p:nvPr/>
        </p:nvPicPr>
        <p:blipFill>
          <a:blip r:embed="rId5"/>
          <a:stretch>
            <a:fillRect/>
          </a:stretch>
        </p:blipFill>
        <p:spPr>
          <a:xfrm>
            <a:off x="592301" y="4127117"/>
            <a:ext cx="2231259" cy="2562663"/>
          </a:xfrm>
          <a:prstGeom prst="rect">
            <a:avLst/>
          </a:prstGeom>
        </p:spPr>
      </p:pic>
      <p:pic>
        <p:nvPicPr>
          <p:cNvPr id="7" name="Picture 6">
            <a:extLst>
              <a:ext uri="{FF2B5EF4-FFF2-40B4-BE49-F238E27FC236}">
                <a16:creationId xmlns:a16="http://schemas.microsoft.com/office/drawing/2014/main" id="{B1D6D6BF-9005-6372-1A70-3FFF48722CF0}"/>
              </a:ext>
            </a:extLst>
          </p:cNvPr>
          <p:cNvPicPr>
            <a:picLocks noChangeAspect="1"/>
          </p:cNvPicPr>
          <p:nvPr/>
        </p:nvPicPr>
        <p:blipFill>
          <a:blip r:embed="rId6"/>
          <a:stretch>
            <a:fillRect/>
          </a:stretch>
        </p:blipFill>
        <p:spPr>
          <a:xfrm>
            <a:off x="3052323" y="3937492"/>
            <a:ext cx="2671490" cy="2766740"/>
          </a:xfrm>
          <a:prstGeom prst="rect">
            <a:avLst/>
          </a:prstGeom>
        </p:spPr>
      </p:pic>
      <p:pic>
        <p:nvPicPr>
          <p:cNvPr id="9" name="Picture 8">
            <a:extLst>
              <a:ext uri="{FF2B5EF4-FFF2-40B4-BE49-F238E27FC236}">
                <a16:creationId xmlns:a16="http://schemas.microsoft.com/office/drawing/2014/main" id="{117D2C2F-4717-1495-B9B9-D69984288845}"/>
              </a:ext>
            </a:extLst>
          </p:cNvPr>
          <p:cNvPicPr>
            <a:picLocks noChangeAspect="1"/>
          </p:cNvPicPr>
          <p:nvPr/>
        </p:nvPicPr>
        <p:blipFill>
          <a:blip r:embed="rId7"/>
          <a:stretch>
            <a:fillRect/>
          </a:stretch>
        </p:blipFill>
        <p:spPr>
          <a:xfrm>
            <a:off x="5646190" y="3754930"/>
            <a:ext cx="2555000" cy="2947933"/>
          </a:xfrm>
          <a:prstGeom prst="rect">
            <a:avLst/>
          </a:prstGeom>
        </p:spPr>
      </p:pic>
      <p:pic>
        <p:nvPicPr>
          <p:cNvPr id="10" name="Picture 9">
            <a:extLst>
              <a:ext uri="{FF2B5EF4-FFF2-40B4-BE49-F238E27FC236}">
                <a16:creationId xmlns:a16="http://schemas.microsoft.com/office/drawing/2014/main" id="{9D3C018E-039D-A2D4-5E5A-3E9CFEDDEABC}"/>
              </a:ext>
            </a:extLst>
          </p:cNvPr>
          <p:cNvPicPr>
            <a:picLocks noChangeAspect="1"/>
          </p:cNvPicPr>
          <p:nvPr/>
        </p:nvPicPr>
        <p:blipFill>
          <a:blip r:embed="rId8"/>
          <a:stretch>
            <a:fillRect/>
          </a:stretch>
        </p:blipFill>
        <p:spPr>
          <a:xfrm>
            <a:off x="4304533" y="1716526"/>
            <a:ext cx="3188795" cy="2286328"/>
          </a:xfrm>
          <a:prstGeom prst="rect">
            <a:avLst/>
          </a:prstGeom>
        </p:spPr>
      </p:pic>
    </p:spTree>
    <p:extLst>
      <p:ext uri="{BB962C8B-B14F-4D97-AF65-F5344CB8AC3E}">
        <p14:creationId xmlns:p14="http://schemas.microsoft.com/office/powerpoint/2010/main" val="1378630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5" name="Picture 2" descr="Queens Drive Primary Scho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06" y="61630"/>
            <a:ext cx="1180456" cy="12503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35498" y="28326"/>
            <a:ext cx="10634489" cy="830997"/>
          </a:xfrm>
          <a:prstGeom prst="rect">
            <a:avLst/>
          </a:prstGeom>
          <a:noFill/>
        </p:spPr>
        <p:txBody>
          <a:bodyPr wrap="square" rtlCol="0">
            <a:spAutoFit/>
          </a:bodyPr>
          <a:lstStyle/>
          <a:p>
            <a:r>
              <a:rPr lang="en-US" sz="4800" dirty="0">
                <a:latin typeface="Comic Sans MS" panose="030F0702030302020204" pitchFamily="66" charset="0"/>
              </a:rPr>
              <a:t>How can I support my child?</a:t>
            </a:r>
            <a:endParaRPr lang="en-GB" sz="4800" dirty="0">
              <a:latin typeface="Comic Sans MS" panose="030F0702030302020204" pitchFamily="66" charset="0"/>
            </a:endParaRPr>
          </a:p>
        </p:txBody>
      </p:sp>
      <p:pic>
        <p:nvPicPr>
          <p:cNvPr id="7" name="Picture 6"/>
          <p:cNvPicPr>
            <a:picLocks noChangeAspect="1"/>
          </p:cNvPicPr>
          <p:nvPr/>
        </p:nvPicPr>
        <p:blipFill rotWithShape="1">
          <a:blip r:embed="rId3"/>
          <a:srcRect l="13222" t="30866" r="28405" b="30551"/>
          <a:stretch>
            <a:fillRect/>
          </a:stretch>
        </p:blipFill>
        <p:spPr>
          <a:xfrm>
            <a:off x="351723" y="4124485"/>
            <a:ext cx="5190473" cy="2145645"/>
          </a:xfrm>
          <a:prstGeom prst="rect">
            <a:avLst/>
          </a:prstGeom>
        </p:spPr>
      </p:pic>
      <p:sp>
        <p:nvSpPr>
          <p:cNvPr id="8" name="TextBox 7"/>
          <p:cNvSpPr txBox="1"/>
          <p:nvPr/>
        </p:nvSpPr>
        <p:spPr>
          <a:xfrm>
            <a:off x="275878" y="1491594"/>
            <a:ext cx="6176865" cy="2062103"/>
          </a:xfrm>
          <a:prstGeom prst="rect">
            <a:avLst/>
          </a:prstGeom>
          <a:noFill/>
        </p:spPr>
        <p:txBody>
          <a:bodyPr wrap="square" rtlCol="0">
            <a:spAutoFit/>
          </a:bodyPr>
          <a:lstStyle/>
          <a:p>
            <a:pPr marL="342900" indent="-342900">
              <a:buAutoNum type="arabicPeriod"/>
            </a:pPr>
            <a:r>
              <a:rPr lang="en-US" sz="3200" dirty="0">
                <a:latin typeface="Comic Sans MS" panose="030F0702030302020204" pitchFamily="66" charset="0"/>
              </a:rPr>
              <a:t>Reading</a:t>
            </a:r>
          </a:p>
          <a:p>
            <a:pPr marL="342900" indent="-342900">
              <a:buAutoNum type="arabicPeriod"/>
            </a:pPr>
            <a:r>
              <a:rPr lang="en-US" sz="3200" dirty="0">
                <a:latin typeface="Comic Sans MS" panose="030F0702030302020204" pitchFamily="66" charset="0"/>
              </a:rPr>
              <a:t>Spellings</a:t>
            </a:r>
          </a:p>
          <a:p>
            <a:pPr marL="342900" indent="-342900">
              <a:buAutoNum type="arabicPeriod"/>
            </a:pPr>
            <a:r>
              <a:rPr lang="en-US" sz="3200" dirty="0">
                <a:latin typeface="Comic Sans MS" panose="030F0702030302020204" pitchFamily="66" charset="0"/>
              </a:rPr>
              <a:t>Times tables practice.</a:t>
            </a:r>
          </a:p>
          <a:p>
            <a:pPr marL="342900" indent="-342900">
              <a:buAutoNum type="arabicPeriod"/>
            </a:pPr>
            <a:r>
              <a:rPr lang="en-US" sz="3200" dirty="0">
                <a:latin typeface="Comic Sans MS" panose="030F0702030302020204" pitchFamily="66" charset="0"/>
              </a:rPr>
              <a:t>A breadth of experiences.</a:t>
            </a:r>
          </a:p>
        </p:txBody>
      </p:sp>
      <p:pic>
        <p:nvPicPr>
          <p:cNvPr id="5122" name="Picture 2" descr="8 Developmental Reasons Why Kids Need to Explore Nature More Often -  Empowered Parents">
            <a:extLst>
              <a:ext uri="{FF2B5EF4-FFF2-40B4-BE49-F238E27FC236}">
                <a16:creationId xmlns:a16="http://schemas.microsoft.com/office/drawing/2014/main" id="{BFCCF610-76AC-B86B-FDDF-5FEEB6CB830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18718" y="1316770"/>
            <a:ext cx="3424506" cy="223485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Why you should take the kids to visit Eureka! The National Children's  Museum in West Yorkshire | North East Family Fun">
            <a:extLst>
              <a:ext uri="{FF2B5EF4-FFF2-40B4-BE49-F238E27FC236}">
                <a16:creationId xmlns:a16="http://schemas.microsoft.com/office/drawing/2014/main" id="{872402E1-6751-11A7-4EDF-F0B68227A69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11440" y="4314178"/>
            <a:ext cx="3424776" cy="2246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911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5" name="Picture 2" descr="Queens Drive Primary Scho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206" y="61630"/>
            <a:ext cx="1180456" cy="12503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260662" y="667910"/>
            <a:ext cx="10634489" cy="830997"/>
          </a:xfrm>
          <a:prstGeom prst="rect">
            <a:avLst/>
          </a:prstGeom>
          <a:noFill/>
        </p:spPr>
        <p:txBody>
          <a:bodyPr wrap="square" rtlCol="0">
            <a:spAutoFit/>
          </a:bodyPr>
          <a:lstStyle/>
          <a:p>
            <a:r>
              <a:rPr lang="en-US" sz="4800" dirty="0">
                <a:latin typeface="Comic Sans MS" panose="030F0702030302020204" pitchFamily="66" charset="0"/>
              </a:rPr>
              <a:t>House keeping and Question time</a:t>
            </a:r>
            <a:endParaRPr lang="en-GB" sz="4800" dirty="0">
              <a:latin typeface="Comic Sans MS" panose="030F0702030302020204" pitchFamily="66" charset="0"/>
            </a:endParaRPr>
          </a:p>
        </p:txBody>
      </p:sp>
      <p:sp>
        <p:nvSpPr>
          <p:cNvPr id="7" name="TextBox 6"/>
          <p:cNvSpPr txBox="1"/>
          <p:nvPr/>
        </p:nvSpPr>
        <p:spPr>
          <a:xfrm>
            <a:off x="868398" y="1663175"/>
            <a:ext cx="9799602" cy="3785652"/>
          </a:xfrm>
          <a:prstGeom prst="rect">
            <a:avLst/>
          </a:prstGeom>
          <a:noFill/>
        </p:spPr>
        <p:txBody>
          <a:bodyPr wrap="square" lIns="91440" tIns="45720" rIns="91440" bIns="45720" rtlCol="0" anchor="t">
            <a:spAutoFit/>
          </a:bodyPr>
          <a:lstStyle/>
          <a:p>
            <a:pPr marL="342900" indent="-342900">
              <a:buAutoNum type="arabicPeriod"/>
            </a:pPr>
            <a:r>
              <a:rPr lang="en-US" sz="2400" dirty="0">
                <a:latin typeface="Comic Sans MS" panose="030F0702030302020204" pitchFamily="66" charset="0"/>
              </a:rPr>
              <a:t>Bring your coat, reading book, diary, bag, fruit and water bottle everyday to be kept in class. </a:t>
            </a:r>
          </a:p>
          <a:p>
            <a:pPr marL="342900" indent="-342900">
              <a:buAutoNum type="arabicPeriod"/>
            </a:pPr>
            <a:r>
              <a:rPr lang="en-US" sz="2400" dirty="0">
                <a:latin typeface="Comic Sans MS" panose="030F0702030302020204" pitchFamily="66" charset="0"/>
              </a:rPr>
              <a:t>Lunches – Packed lunch or school dinner for a small charge Snacks – fruit only.</a:t>
            </a:r>
          </a:p>
          <a:p>
            <a:pPr marL="342900" indent="-342900">
              <a:buAutoNum type="arabicPeriod"/>
            </a:pPr>
            <a:r>
              <a:rPr lang="en-US" sz="2400" dirty="0">
                <a:latin typeface="Comic Sans MS"/>
              </a:rPr>
              <a:t>Please ensure ALL items of clothing are clearly labelled with uniform looking smart. It is your child's responsibility to look after their items. </a:t>
            </a:r>
            <a:endParaRPr lang="en-US" sz="2400" dirty="0">
              <a:latin typeface="Comic Sans MS" panose="030F0702030302020204" pitchFamily="66" charset="0"/>
            </a:endParaRPr>
          </a:p>
          <a:p>
            <a:pPr marL="342900" indent="-342900">
              <a:buAutoNum type="arabicPeriod"/>
            </a:pPr>
            <a:endParaRPr lang="en-US" sz="2400" dirty="0">
              <a:latin typeface="Comic Sans MS" panose="030F0702030302020204" pitchFamily="66" charset="0"/>
            </a:endParaRPr>
          </a:p>
          <a:p>
            <a:pPr marL="342900" indent="-342900">
              <a:buAutoNum type="arabicPeriod"/>
            </a:pPr>
            <a:endParaRPr lang="en-US" sz="2400" dirty="0">
              <a:latin typeface="Comic Sans MS" panose="030F0702030302020204" pitchFamily="66" charset="0"/>
            </a:endParaRPr>
          </a:p>
          <a:p>
            <a:r>
              <a:rPr lang="en-US" sz="2400" dirty="0">
                <a:latin typeface="Comic Sans MS" panose="030F0702030302020204" pitchFamily="66" charset="0"/>
              </a:rPr>
              <a:t>Any questions?</a:t>
            </a:r>
            <a:endParaRPr lang="en-GB" sz="2400" dirty="0">
              <a:latin typeface="Comic Sans MS" panose="030F0702030302020204" pitchFamily="66" charset="0"/>
            </a:endParaRPr>
          </a:p>
        </p:txBody>
      </p:sp>
    </p:spTree>
    <p:extLst>
      <p:ext uri="{BB962C8B-B14F-4D97-AF65-F5344CB8AC3E}">
        <p14:creationId xmlns:p14="http://schemas.microsoft.com/office/powerpoint/2010/main" val="159325945"/>
      </p:ext>
    </p:extLst>
  </p:cSld>
  <p:clrMapOvr>
    <a:masterClrMapping/>
  </p:clrMapOvr>
</p:sld>
</file>

<file path=ppt/theme/theme1.xml><?xml version="1.0" encoding="utf-8"?>
<a:theme xmlns:a="http://schemas.openxmlformats.org/drawingml/2006/main" name="DashVTI">
  <a:themeElements>
    <a:clrScheme name="DashVTI">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DashVTI">
      <a:majorFont>
        <a:latin typeface="Grandview Display"/>
        <a:ea typeface=""/>
        <a:cs typeface=""/>
      </a:majorFont>
      <a:minorFont>
        <a:latin typeface="Grandview Display"/>
        <a:ea typeface=""/>
        <a:cs typeface=""/>
      </a:minorFont>
    </a:fontScheme>
    <a:fmtScheme name="Dash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E0E31462-65AE-4087-9B94-B3347EE711B2}" vid="{CA8B31CB-369F-4872-A917-A9EAAF9182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TotalTime>
  <Words>1688</Words>
  <Application>Microsoft Office PowerPoint</Application>
  <PresentationFormat>Widescreen</PresentationFormat>
  <Paragraphs>138</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Comic Sans MS</vt:lpstr>
      <vt:lpstr>Grandview Display</vt:lpstr>
      <vt:lpstr>DashVTI</vt:lpstr>
      <vt:lpstr>PowerPoint Presentation</vt:lpstr>
      <vt:lpstr>PowerPoint Presentation</vt:lpstr>
      <vt:lpstr>PowerPoint Presentation</vt:lpstr>
      <vt:lpstr>PowerPoint Presentation</vt:lpstr>
      <vt:lpstr>Trips and enrichment days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Till, Amanda</cp:lastModifiedBy>
  <cp:revision>170</cp:revision>
  <cp:lastPrinted>2026-09-07T11:42:41Z</cp:lastPrinted>
  <dcterms:created xsi:type="dcterms:W3CDTF">2022-09-08T15:13:39Z</dcterms:created>
  <dcterms:modified xsi:type="dcterms:W3CDTF">2026-09-07T11:43:17Z</dcterms:modified>
</cp:coreProperties>
</file>