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63" r:id="rId5"/>
    <p:sldId id="282" r:id="rId6"/>
    <p:sldId id="265" r:id="rId7"/>
    <p:sldId id="266" r:id="rId8"/>
    <p:sldId id="267" r:id="rId9"/>
    <p:sldId id="268" r:id="rId10"/>
    <p:sldId id="269" r:id="rId11"/>
    <p:sldId id="270" r:id="rId12"/>
    <p:sldId id="272" r:id="rId13"/>
    <p:sldId id="274" r:id="rId14"/>
    <p:sldId id="273" r:id="rId15"/>
    <p:sldId id="259" r:id="rId16"/>
    <p:sldId id="283" r:id="rId17"/>
    <p:sldId id="290" r:id="rId18"/>
    <p:sldId id="284" r:id="rId19"/>
    <p:sldId id="289" r:id="rId20"/>
    <p:sldId id="288" r:id="rId21"/>
    <p:sldId id="286" r:id="rId22"/>
    <p:sldId id="276" r:id="rId23"/>
    <p:sldId id="278" r:id="rId24"/>
    <p:sldId id="275" r:id="rId25"/>
    <p:sldId id="277" r:id="rId26"/>
    <p:sldId id="291" r:id="rId27"/>
    <p:sldId id="279" r:id="rId28"/>
    <p:sldId id="280" r:id="rId29"/>
    <p:sldId id="287" r:id="rId30"/>
    <p:sldId id="292" r:id="rId31"/>
    <p:sldId id="281"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snapToGrid="0">
      <p:cViewPr varScale="1">
        <p:scale>
          <a:sx n="115" d="100"/>
          <a:sy n="115" d="100"/>
        </p:scale>
        <p:origin x="43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F91E91-4D7C-465C-8F89-BF9787F3AFE2}" type="datetimeFigureOut">
              <a:rPr lang="en-GB" smtClean="0"/>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F138C9-9378-4F81-97F2-15F9E526F12C}" type="slidenum">
              <a:rPr lang="en-GB" smtClean="0"/>
              <a:t>‹#›</a:t>
            </a:fld>
            <a:endParaRPr lang="en-GB"/>
          </a:p>
        </p:txBody>
      </p:sp>
    </p:spTree>
    <p:extLst>
      <p:ext uri="{BB962C8B-B14F-4D97-AF65-F5344CB8AC3E}">
        <p14:creationId xmlns:p14="http://schemas.microsoft.com/office/powerpoint/2010/main" val="2865933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F91E91-4D7C-465C-8F89-BF9787F3AFE2}" type="datetimeFigureOut">
              <a:rPr lang="en-GB" smtClean="0"/>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F138C9-9378-4F81-97F2-15F9E526F12C}" type="slidenum">
              <a:rPr lang="en-GB" smtClean="0"/>
              <a:t>‹#›</a:t>
            </a:fld>
            <a:endParaRPr lang="en-GB"/>
          </a:p>
        </p:txBody>
      </p:sp>
    </p:spTree>
    <p:extLst>
      <p:ext uri="{BB962C8B-B14F-4D97-AF65-F5344CB8AC3E}">
        <p14:creationId xmlns:p14="http://schemas.microsoft.com/office/powerpoint/2010/main" val="3517753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F91E91-4D7C-465C-8F89-BF9787F3AFE2}" type="datetimeFigureOut">
              <a:rPr lang="en-GB" smtClean="0"/>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F138C9-9378-4F81-97F2-15F9E526F12C}" type="slidenum">
              <a:rPr lang="en-GB" smtClean="0"/>
              <a:t>‹#›</a:t>
            </a:fld>
            <a:endParaRPr lang="en-GB"/>
          </a:p>
        </p:txBody>
      </p:sp>
    </p:spTree>
    <p:extLst>
      <p:ext uri="{BB962C8B-B14F-4D97-AF65-F5344CB8AC3E}">
        <p14:creationId xmlns:p14="http://schemas.microsoft.com/office/powerpoint/2010/main" val="4047214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F91E91-4D7C-465C-8F89-BF9787F3AFE2}" type="datetimeFigureOut">
              <a:rPr lang="en-GB" smtClean="0"/>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F138C9-9378-4F81-97F2-15F9E526F12C}" type="slidenum">
              <a:rPr lang="en-GB" smtClean="0"/>
              <a:t>‹#›</a:t>
            </a:fld>
            <a:endParaRPr lang="en-GB"/>
          </a:p>
        </p:txBody>
      </p:sp>
    </p:spTree>
    <p:extLst>
      <p:ext uri="{BB962C8B-B14F-4D97-AF65-F5344CB8AC3E}">
        <p14:creationId xmlns:p14="http://schemas.microsoft.com/office/powerpoint/2010/main" val="603961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F91E91-4D7C-465C-8F89-BF9787F3AFE2}" type="datetimeFigureOut">
              <a:rPr lang="en-GB" smtClean="0"/>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F138C9-9378-4F81-97F2-15F9E526F12C}" type="slidenum">
              <a:rPr lang="en-GB" smtClean="0"/>
              <a:t>‹#›</a:t>
            </a:fld>
            <a:endParaRPr lang="en-GB"/>
          </a:p>
        </p:txBody>
      </p:sp>
    </p:spTree>
    <p:extLst>
      <p:ext uri="{BB962C8B-B14F-4D97-AF65-F5344CB8AC3E}">
        <p14:creationId xmlns:p14="http://schemas.microsoft.com/office/powerpoint/2010/main" val="822808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F91E91-4D7C-465C-8F89-BF9787F3AFE2}" type="datetimeFigureOut">
              <a:rPr lang="en-GB" smtClean="0"/>
              <a:t>03/10/2025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F138C9-9378-4F81-97F2-15F9E526F12C}" type="slidenum">
              <a:rPr lang="en-GB" smtClean="0"/>
              <a:t>‹#›</a:t>
            </a:fld>
            <a:endParaRPr lang="en-GB"/>
          </a:p>
        </p:txBody>
      </p:sp>
    </p:spTree>
    <p:extLst>
      <p:ext uri="{BB962C8B-B14F-4D97-AF65-F5344CB8AC3E}">
        <p14:creationId xmlns:p14="http://schemas.microsoft.com/office/powerpoint/2010/main" val="696803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F91E91-4D7C-465C-8F89-BF9787F3AFE2}" type="datetimeFigureOut">
              <a:rPr lang="en-GB" smtClean="0"/>
              <a:t>03/10/2025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F138C9-9378-4F81-97F2-15F9E526F12C}" type="slidenum">
              <a:rPr lang="en-GB" smtClean="0"/>
              <a:t>‹#›</a:t>
            </a:fld>
            <a:endParaRPr lang="en-GB"/>
          </a:p>
        </p:txBody>
      </p:sp>
    </p:spTree>
    <p:extLst>
      <p:ext uri="{BB962C8B-B14F-4D97-AF65-F5344CB8AC3E}">
        <p14:creationId xmlns:p14="http://schemas.microsoft.com/office/powerpoint/2010/main" val="1986865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F91E91-4D7C-465C-8F89-BF9787F3AFE2}" type="datetimeFigureOut">
              <a:rPr lang="en-GB" smtClean="0"/>
              <a:t>03/10/2025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F138C9-9378-4F81-97F2-15F9E526F12C}" type="slidenum">
              <a:rPr lang="en-GB" smtClean="0"/>
              <a:t>‹#›</a:t>
            </a:fld>
            <a:endParaRPr lang="en-GB"/>
          </a:p>
        </p:txBody>
      </p:sp>
    </p:spTree>
    <p:extLst>
      <p:ext uri="{BB962C8B-B14F-4D97-AF65-F5344CB8AC3E}">
        <p14:creationId xmlns:p14="http://schemas.microsoft.com/office/powerpoint/2010/main" val="3866703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F91E91-4D7C-465C-8F89-BF9787F3AFE2}" type="datetimeFigureOut">
              <a:rPr lang="en-GB" smtClean="0"/>
              <a:t>03/10/2025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FF138C9-9378-4F81-97F2-15F9E526F12C}" type="slidenum">
              <a:rPr lang="en-GB" smtClean="0"/>
              <a:t>‹#›</a:t>
            </a:fld>
            <a:endParaRPr lang="en-GB"/>
          </a:p>
        </p:txBody>
      </p:sp>
    </p:spTree>
    <p:extLst>
      <p:ext uri="{BB962C8B-B14F-4D97-AF65-F5344CB8AC3E}">
        <p14:creationId xmlns:p14="http://schemas.microsoft.com/office/powerpoint/2010/main" val="3377722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F91E91-4D7C-465C-8F89-BF9787F3AFE2}" type="datetimeFigureOut">
              <a:rPr lang="en-GB" smtClean="0"/>
              <a:t>03/10/2025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F138C9-9378-4F81-97F2-15F9E526F12C}" type="slidenum">
              <a:rPr lang="en-GB" smtClean="0"/>
              <a:t>‹#›</a:t>
            </a:fld>
            <a:endParaRPr lang="en-GB"/>
          </a:p>
        </p:txBody>
      </p:sp>
    </p:spTree>
    <p:extLst>
      <p:ext uri="{BB962C8B-B14F-4D97-AF65-F5344CB8AC3E}">
        <p14:creationId xmlns:p14="http://schemas.microsoft.com/office/powerpoint/2010/main" val="2705273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F91E91-4D7C-465C-8F89-BF9787F3AFE2}" type="datetimeFigureOut">
              <a:rPr lang="en-GB" smtClean="0"/>
              <a:t>03/10/2025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F138C9-9378-4F81-97F2-15F9E526F12C}" type="slidenum">
              <a:rPr lang="en-GB" smtClean="0"/>
              <a:t>‹#›</a:t>
            </a:fld>
            <a:endParaRPr lang="en-GB"/>
          </a:p>
        </p:txBody>
      </p:sp>
    </p:spTree>
    <p:extLst>
      <p:ext uri="{BB962C8B-B14F-4D97-AF65-F5344CB8AC3E}">
        <p14:creationId xmlns:p14="http://schemas.microsoft.com/office/powerpoint/2010/main" val="4239154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91E91-4D7C-465C-8F89-BF9787F3AFE2}" type="datetimeFigureOut">
              <a:rPr lang="en-GB" smtClean="0"/>
              <a:t>03/10/2025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F138C9-9378-4F81-97F2-15F9E526F12C}" type="slidenum">
              <a:rPr lang="en-GB" smtClean="0"/>
              <a:t>‹#›</a:t>
            </a:fld>
            <a:endParaRPr lang="en-GB"/>
          </a:p>
        </p:txBody>
      </p:sp>
    </p:spTree>
    <p:extLst>
      <p:ext uri="{BB962C8B-B14F-4D97-AF65-F5344CB8AC3E}">
        <p14:creationId xmlns:p14="http://schemas.microsoft.com/office/powerpoint/2010/main" val="412256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mailto:r.ironside@st-thomasmartyr.lancs.sch.u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3377" y="3888318"/>
            <a:ext cx="9144000" cy="2387600"/>
          </a:xfrm>
        </p:spPr>
        <p:txBody>
          <a:bodyPr>
            <a:noAutofit/>
          </a:bodyPr>
          <a:lstStyle/>
          <a:p>
            <a:r>
              <a:rPr lang="en-GB" sz="8800" dirty="0">
                <a:solidFill>
                  <a:srgbClr val="002060"/>
                </a:solidFill>
                <a:latin typeface="Kristen ITC" panose="03050502040202030202" pitchFamily="66" charset="0"/>
              </a:rPr>
              <a:t> </a:t>
            </a:r>
            <a:br>
              <a:rPr lang="en-GB" sz="8800" dirty="0">
                <a:solidFill>
                  <a:srgbClr val="002060"/>
                </a:solidFill>
                <a:latin typeface="Kristen ITC" panose="03050502040202030202" pitchFamily="66" charset="0"/>
              </a:rPr>
            </a:br>
            <a:r>
              <a:rPr lang="en-GB" sz="8800" dirty="0">
                <a:solidFill>
                  <a:srgbClr val="002060"/>
                </a:solidFill>
                <a:latin typeface="Kristen ITC" panose="03050502040202030202" pitchFamily="66" charset="0"/>
              </a:rPr>
              <a:t/>
            </a:r>
            <a:br>
              <a:rPr lang="en-GB" sz="8800" dirty="0">
                <a:solidFill>
                  <a:srgbClr val="002060"/>
                </a:solidFill>
                <a:latin typeface="Kristen ITC" panose="03050502040202030202" pitchFamily="66" charset="0"/>
              </a:rPr>
            </a:br>
            <a:r>
              <a:rPr lang="en-GB" sz="8800" dirty="0">
                <a:solidFill>
                  <a:srgbClr val="002060"/>
                </a:solidFill>
                <a:latin typeface="Kristen ITC" panose="03050502040202030202" pitchFamily="66" charset="0"/>
              </a:rPr>
              <a:t/>
            </a:r>
            <a:br>
              <a:rPr lang="en-GB" sz="8800" dirty="0">
                <a:solidFill>
                  <a:srgbClr val="002060"/>
                </a:solidFill>
                <a:latin typeface="Kristen ITC" panose="03050502040202030202" pitchFamily="66" charset="0"/>
              </a:rPr>
            </a:br>
            <a:r>
              <a:rPr lang="en-GB" sz="8800" dirty="0">
                <a:solidFill>
                  <a:srgbClr val="002060"/>
                </a:solidFill>
                <a:latin typeface="Kristen ITC" panose="03050502040202030202" pitchFamily="66" charset="0"/>
              </a:rPr>
              <a:t/>
            </a:r>
            <a:br>
              <a:rPr lang="en-GB" sz="8800" dirty="0">
                <a:solidFill>
                  <a:srgbClr val="002060"/>
                </a:solidFill>
                <a:latin typeface="Kristen ITC" panose="03050502040202030202" pitchFamily="66" charset="0"/>
              </a:rPr>
            </a:br>
            <a:r>
              <a:rPr lang="en-GB" sz="8800" dirty="0">
                <a:solidFill>
                  <a:srgbClr val="002060"/>
                </a:solidFill>
                <a:latin typeface="Kristen ITC" panose="03050502040202030202" pitchFamily="66" charset="0"/>
              </a:rPr>
              <a:t>                  </a:t>
            </a:r>
            <a:br>
              <a:rPr lang="en-GB" sz="8800" dirty="0">
                <a:solidFill>
                  <a:srgbClr val="002060"/>
                </a:solidFill>
                <a:latin typeface="Kristen ITC" panose="03050502040202030202" pitchFamily="66" charset="0"/>
              </a:rPr>
            </a:br>
            <a:r>
              <a:rPr lang="en-GB" sz="7200" dirty="0">
                <a:solidFill>
                  <a:srgbClr val="002060"/>
                </a:solidFill>
                <a:latin typeface="Kristen ITC" panose="03050502040202030202" pitchFamily="66" charset="0"/>
              </a:rPr>
              <a:t>Reading &amp; Phonics- </a:t>
            </a:r>
            <a:br>
              <a:rPr lang="en-GB" sz="7200" dirty="0">
                <a:solidFill>
                  <a:srgbClr val="002060"/>
                </a:solidFill>
                <a:latin typeface="Kristen ITC" panose="03050502040202030202" pitchFamily="66" charset="0"/>
              </a:rPr>
            </a:br>
            <a:r>
              <a:rPr lang="en-GB" sz="7200" dirty="0">
                <a:solidFill>
                  <a:srgbClr val="002060"/>
                </a:solidFill>
                <a:latin typeface="Kristen ITC" panose="03050502040202030202" pitchFamily="66" charset="0"/>
              </a:rPr>
              <a:t>Early Years</a:t>
            </a:r>
            <a:r>
              <a:rPr lang="en-GB" sz="8800" dirty="0">
                <a:solidFill>
                  <a:srgbClr val="002060"/>
                </a:solidFill>
                <a:latin typeface="Kristen ITC" panose="03050502040202030202" pitchFamily="66" charset="0"/>
              </a:rPr>
              <a:t>.</a:t>
            </a:r>
            <a:br>
              <a:rPr lang="en-GB" sz="8800" dirty="0">
                <a:solidFill>
                  <a:srgbClr val="002060"/>
                </a:solidFill>
                <a:latin typeface="Kristen ITC" panose="03050502040202030202" pitchFamily="66" charset="0"/>
              </a:rPr>
            </a:br>
            <a:endParaRPr lang="en-GB" sz="8800" dirty="0">
              <a:solidFill>
                <a:srgbClr val="002060"/>
              </a:solidFill>
              <a:latin typeface="Kristen ITC" panose="03050502040202030202" pitchFamily="66" charset="0"/>
            </a:endParaRPr>
          </a:p>
        </p:txBody>
      </p:sp>
      <p:pic>
        <p:nvPicPr>
          <p:cNvPr id="1026" name="Picture 2" descr="https://cdn.shopify.com/s/files/1/0263/3030/0450/products/image_3477774f-820b-4dac-a6ec-0bb6caf767d4_1024x1024@2x.jpg?v=160971728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79429" y="4022716"/>
            <a:ext cx="2348411" cy="26276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lking-fluen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59566"/>
            <a:ext cx="4311923" cy="237155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Talking Fluency - Kid Sense Child Develop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2" descr="Image result for children read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Image result for children readi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Title 1"/>
          <p:cNvSpPr txBox="1">
            <a:spLocks/>
          </p:cNvSpPr>
          <p:nvPr/>
        </p:nvSpPr>
        <p:spPr>
          <a:xfrm>
            <a:off x="5223046" y="6287394"/>
            <a:ext cx="501756" cy="1448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8800" dirty="0">
                <a:solidFill>
                  <a:srgbClr val="002060"/>
                </a:solidFill>
                <a:latin typeface="Kristen ITC" panose="03050502040202030202" pitchFamily="66" charset="0"/>
              </a:rPr>
              <a:t> </a:t>
            </a:r>
            <a:br>
              <a:rPr lang="en-GB" sz="8800" dirty="0">
                <a:solidFill>
                  <a:srgbClr val="002060"/>
                </a:solidFill>
                <a:latin typeface="Kristen ITC" panose="03050502040202030202" pitchFamily="66" charset="0"/>
              </a:rPr>
            </a:br>
            <a:r>
              <a:rPr lang="en-GB" sz="8800" dirty="0">
                <a:solidFill>
                  <a:srgbClr val="002060"/>
                </a:solidFill>
                <a:latin typeface="Kristen ITC" panose="03050502040202030202" pitchFamily="66" charset="0"/>
              </a:rPr>
              <a:t/>
            </a:r>
            <a:br>
              <a:rPr lang="en-GB" sz="8800" dirty="0">
                <a:solidFill>
                  <a:srgbClr val="002060"/>
                </a:solidFill>
                <a:latin typeface="Kristen ITC" panose="03050502040202030202" pitchFamily="66" charset="0"/>
              </a:rPr>
            </a:br>
            <a:r>
              <a:rPr lang="en-GB" sz="8800" dirty="0">
                <a:solidFill>
                  <a:srgbClr val="002060"/>
                </a:solidFill>
                <a:latin typeface="Kristen ITC" panose="03050502040202030202" pitchFamily="66" charset="0"/>
              </a:rPr>
              <a:t/>
            </a:r>
            <a:br>
              <a:rPr lang="en-GB" sz="8800" dirty="0">
                <a:solidFill>
                  <a:srgbClr val="002060"/>
                </a:solidFill>
                <a:latin typeface="Kristen ITC" panose="03050502040202030202" pitchFamily="66" charset="0"/>
              </a:rPr>
            </a:br>
            <a:r>
              <a:rPr lang="en-GB" sz="8800" dirty="0">
                <a:solidFill>
                  <a:srgbClr val="002060"/>
                </a:solidFill>
                <a:latin typeface="Kristen ITC" panose="03050502040202030202" pitchFamily="66" charset="0"/>
              </a:rPr>
              <a:t/>
            </a:r>
            <a:br>
              <a:rPr lang="en-GB" sz="8800" dirty="0">
                <a:solidFill>
                  <a:srgbClr val="002060"/>
                </a:solidFill>
                <a:latin typeface="Kristen ITC" panose="03050502040202030202" pitchFamily="66" charset="0"/>
              </a:rPr>
            </a:br>
            <a:r>
              <a:rPr lang="en-GB" sz="8800" dirty="0">
                <a:solidFill>
                  <a:srgbClr val="002060"/>
                </a:solidFill>
                <a:latin typeface="Kristen ITC" panose="03050502040202030202" pitchFamily="66" charset="0"/>
              </a:rPr>
              <a:t>         </a:t>
            </a:r>
            <a:br>
              <a:rPr lang="en-GB" sz="8800" dirty="0">
                <a:solidFill>
                  <a:srgbClr val="002060"/>
                </a:solidFill>
                <a:latin typeface="Kristen ITC" panose="03050502040202030202" pitchFamily="66" charset="0"/>
              </a:rPr>
            </a:br>
            <a:endParaRPr lang="en-GB" sz="8800" dirty="0">
              <a:solidFill>
                <a:srgbClr val="002060"/>
              </a:solidFill>
              <a:latin typeface="Kristen ITC" panose="03050502040202030202" pitchFamily="66" charset="0"/>
            </a:endParaRPr>
          </a:p>
        </p:txBody>
      </p:sp>
      <p:pic>
        <p:nvPicPr>
          <p:cNvPr id="13" name="Picture 6" descr="Expert tips to get your child reading | Encourage kids t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8000" y="161244"/>
            <a:ext cx="3159840" cy="23698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50 best children's books that both you and your kids will love to read as  well - Mirror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45874"/>
            <a:ext cx="1751736" cy="21787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dible Children's Books, LeVar Burton | The New York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4506" y="4983029"/>
            <a:ext cx="1598077" cy="1667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558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a:latin typeface="Kristen ITC" panose="03050502040202030202" pitchFamily="66" charset="0"/>
              </a:rPr>
              <a:t>6- Voice Sounds</a:t>
            </a:r>
          </a:p>
        </p:txBody>
      </p:sp>
      <p:sp>
        <p:nvSpPr>
          <p:cNvPr id="3" name="Content Placeholder 2"/>
          <p:cNvSpPr>
            <a:spLocks noGrp="1"/>
          </p:cNvSpPr>
          <p:nvPr>
            <p:ph idx="1"/>
          </p:nvPr>
        </p:nvSpPr>
        <p:spPr>
          <a:xfrm>
            <a:off x="838200" y="1690688"/>
            <a:ext cx="10515600" cy="4351338"/>
          </a:xfrm>
        </p:spPr>
        <p:txBody>
          <a:bodyPr>
            <a:normAutofit/>
          </a:bodyPr>
          <a:lstStyle/>
          <a:p>
            <a:pPr marL="0" indent="0">
              <a:buNone/>
            </a:pPr>
            <a:r>
              <a:rPr lang="en-GB" sz="3200" dirty="0">
                <a:latin typeface="Kristen ITC" panose="03050502040202030202" pitchFamily="66" charset="0"/>
              </a:rPr>
              <a:t>Voice sounds are when your child uses their mouth to create specific, targeted sounds. They will begin to practise forming different sounds using the shape of their mouth and position of their tongue, making sounds like ‘</a:t>
            </a:r>
            <a:r>
              <a:rPr lang="en-GB" sz="3200" dirty="0" err="1">
                <a:latin typeface="Kristen ITC" panose="03050502040202030202" pitchFamily="66" charset="0"/>
              </a:rPr>
              <a:t>weeeee</a:t>
            </a:r>
            <a:r>
              <a:rPr lang="en-GB" sz="3200" dirty="0">
                <a:latin typeface="Kristen ITC" panose="03050502040202030202" pitchFamily="66" charset="0"/>
              </a:rPr>
              <a:t>’, and making sounds louder or quieter by shouting or whispering. They will also begin to copy robot and sound talk (where the sounds, or phonemes, are said separately, e.g. c-a-t, p-</a:t>
            </a:r>
            <a:r>
              <a:rPr lang="en-GB" sz="3200" dirty="0" err="1">
                <a:latin typeface="Kristen ITC" panose="03050502040202030202" pitchFamily="66" charset="0"/>
              </a:rPr>
              <a:t>i</a:t>
            </a:r>
            <a:r>
              <a:rPr lang="en-GB" sz="3200" dirty="0">
                <a:latin typeface="Kristen ITC" panose="03050502040202030202" pitchFamily="66" charset="0"/>
              </a:rPr>
              <a:t>-n)</a:t>
            </a:r>
          </a:p>
        </p:txBody>
      </p:sp>
      <p:pic>
        <p:nvPicPr>
          <p:cNvPr id="4" name="Picture 3"/>
          <p:cNvPicPr>
            <a:picLocks noChangeAspect="1"/>
          </p:cNvPicPr>
          <p:nvPr/>
        </p:nvPicPr>
        <p:blipFill>
          <a:blip r:embed="rId2"/>
          <a:stretch>
            <a:fillRect/>
          </a:stretch>
        </p:blipFill>
        <p:spPr>
          <a:xfrm>
            <a:off x="4781006" y="5288463"/>
            <a:ext cx="2513874" cy="1474923"/>
          </a:xfrm>
          <a:prstGeom prst="rect">
            <a:avLst/>
          </a:prstGeom>
        </p:spPr>
      </p:pic>
    </p:spTree>
    <p:extLst>
      <p:ext uri="{BB962C8B-B14F-4D97-AF65-F5344CB8AC3E}">
        <p14:creationId xmlns:p14="http://schemas.microsoft.com/office/powerpoint/2010/main" val="917789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a:latin typeface="Kristen ITC" panose="03050502040202030202" pitchFamily="66" charset="0"/>
              </a:rPr>
              <a:t>7- Oral Blending.</a:t>
            </a:r>
          </a:p>
        </p:txBody>
      </p:sp>
      <p:sp>
        <p:nvSpPr>
          <p:cNvPr id="3" name="Content Placeholder 2"/>
          <p:cNvSpPr>
            <a:spLocks noGrp="1"/>
          </p:cNvSpPr>
          <p:nvPr>
            <p:ph idx="1"/>
          </p:nvPr>
        </p:nvSpPr>
        <p:spPr/>
        <p:txBody>
          <a:bodyPr>
            <a:normAutofit/>
          </a:bodyPr>
          <a:lstStyle/>
          <a:p>
            <a:pPr marL="0" indent="0">
              <a:buNone/>
            </a:pPr>
            <a:r>
              <a:rPr lang="en-GB" sz="3200" dirty="0">
                <a:latin typeface="Kristen ITC" panose="03050502040202030202" pitchFamily="66" charset="0"/>
              </a:rPr>
              <a:t>Once your child has started to use robot and sound talk, they may be ready to begin using oral blending of words. Blending is the process of joining sounds together to form words (for example, t-a-p → tap). </a:t>
            </a:r>
          </a:p>
        </p:txBody>
      </p:sp>
      <p:pic>
        <p:nvPicPr>
          <p:cNvPr id="4" name="Picture 3"/>
          <p:cNvPicPr>
            <a:picLocks noChangeAspect="1"/>
          </p:cNvPicPr>
          <p:nvPr/>
        </p:nvPicPr>
        <p:blipFill>
          <a:blip r:embed="rId2"/>
          <a:stretch>
            <a:fillRect/>
          </a:stretch>
        </p:blipFill>
        <p:spPr>
          <a:xfrm>
            <a:off x="2984136" y="4001294"/>
            <a:ext cx="5767698" cy="2386148"/>
          </a:xfrm>
          <a:prstGeom prst="rect">
            <a:avLst/>
          </a:prstGeom>
        </p:spPr>
      </p:pic>
    </p:spTree>
    <p:extLst>
      <p:ext uri="{BB962C8B-B14F-4D97-AF65-F5344CB8AC3E}">
        <p14:creationId xmlns:p14="http://schemas.microsoft.com/office/powerpoint/2010/main" val="1249800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8000" dirty="0">
                <a:latin typeface="Kristen ITC" panose="03050502040202030202" pitchFamily="66" charset="0"/>
              </a:rPr>
              <a:t>  </a:t>
            </a:r>
            <a:br>
              <a:rPr lang="en-GB" sz="8000" dirty="0">
                <a:latin typeface="Kristen ITC" panose="03050502040202030202" pitchFamily="66" charset="0"/>
              </a:rPr>
            </a:br>
            <a:r>
              <a:rPr lang="en-GB" sz="8000" dirty="0">
                <a:latin typeface="Kristen ITC" panose="03050502040202030202" pitchFamily="66" charset="0"/>
              </a:rPr>
              <a:t>     Phase 2-Phonics.</a:t>
            </a:r>
            <a:br>
              <a:rPr lang="en-GB" sz="8000" dirty="0">
                <a:latin typeface="Kristen ITC" panose="03050502040202030202" pitchFamily="66" charset="0"/>
              </a:rPr>
            </a:br>
            <a:r>
              <a:rPr lang="en-GB" sz="8000" dirty="0">
                <a:latin typeface="Kristen ITC" panose="03050502040202030202" pitchFamily="66" charset="0"/>
              </a:rPr>
              <a:t>        (Reception)</a:t>
            </a:r>
          </a:p>
        </p:txBody>
      </p:sp>
      <p:pic>
        <p:nvPicPr>
          <p:cNvPr id="3076" name="Picture 4" descr="Tips for writing children's books - Nosy Cro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48297" y="2722365"/>
            <a:ext cx="4779962" cy="3749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974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sz="2700" dirty="0">
                <a:latin typeface="Kristen ITC" panose="03050502040202030202" pitchFamily="66" charset="0"/>
              </a:rPr>
              <a:t>Your child will learn language specific to phonics learning.</a:t>
            </a:r>
            <a:br>
              <a:rPr lang="en-GB" sz="2700" dirty="0">
                <a:latin typeface="Kristen ITC" panose="03050502040202030202" pitchFamily="66" charset="0"/>
              </a:rPr>
            </a:br>
            <a:r>
              <a:rPr lang="en-GB" sz="2700" dirty="0">
                <a:latin typeface="Kristen ITC" panose="03050502040202030202" pitchFamily="66" charset="0"/>
              </a:rPr>
              <a:t/>
            </a:r>
            <a:br>
              <a:rPr lang="en-GB" sz="2700" dirty="0">
                <a:latin typeface="Kristen ITC" panose="03050502040202030202" pitchFamily="66" charset="0"/>
              </a:rPr>
            </a:br>
            <a:r>
              <a:rPr lang="en-GB" sz="2700" dirty="0">
                <a:latin typeface="Kristen ITC" panose="03050502040202030202" pitchFamily="66" charset="0"/>
              </a:rPr>
              <a:t/>
            </a:r>
            <a:br>
              <a:rPr lang="en-GB" sz="2700" dirty="0">
                <a:latin typeface="Kristen ITC" panose="03050502040202030202" pitchFamily="66" charset="0"/>
              </a:rPr>
            </a:br>
            <a:r>
              <a:rPr lang="en-GB" sz="2700" b="1" dirty="0">
                <a:solidFill>
                  <a:srgbClr val="FF0000"/>
                </a:solidFill>
                <a:latin typeface="Kristen ITC" panose="03050502040202030202" pitchFamily="66" charset="0"/>
              </a:rPr>
              <a:t>Phoneme</a:t>
            </a:r>
            <a:r>
              <a:rPr lang="en-GB" sz="2700" dirty="0">
                <a:latin typeface="Kristen ITC" panose="03050502040202030202" pitchFamily="66" charset="0"/>
              </a:rPr>
              <a:t>- a single sound- the smallest unit of sound. </a:t>
            </a:r>
            <a:r>
              <a:rPr lang="en-GB" sz="2700" dirty="0" err="1">
                <a:latin typeface="Kristen ITC" panose="03050502040202030202" pitchFamily="66" charset="0"/>
              </a:rPr>
              <a:t>Eg</a:t>
            </a:r>
            <a:r>
              <a:rPr lang="en-GB" sz="2700" dirty="0">
                <a:latin typeface="Kristen ITC" panose="03050502040202030202" pitchFamily="66" charset="0"/>
              </a:rPr>
              <a:t>. The word cat has 3 phonemes c-a-t.</a:t>
            </a:r>
            <a:br>
              <a:rPr lang="en-GB" sz="2700" dirty="0">
                <a:latin typeface="Kristen ITC" panose="03050502040202030202" pitchFamily="66" charset="0"/>
              </a:rPr>
            </a:br>
            <a:r>
              <a:rPr lang="en-GB" sz="2700" dirty="0">
                <a:latin typeface="Kristen ITC" panose="03050502040202030202" pitchFamily="66" charset="0"/>
              </a:rPr>
              <a:t/>
            </a:r>
            <a:br>
              <a:rPr lang="en-GB" sz="2700" dirty="0">
                <a:latin typeface="Kristen ITC" panose="03050502040202030202" pitchFamily="66" charset="0"/>
              </a:rPr>
            </a:br>
            <a:r>
              <a:rPr lang="en-GB" sz="2700" b="1" dirty="0">
                <a:solidFill>
                  <a:srgbClr val="FF0000"/>
                </a:solidFill>
                <a:latin typeface="Kristen ITC" panose="03050502040202030202" pitchFamily="66" charset="0"/>
              </a:rPr>
              <a:t>Grapheme</a:t>
            </a:r>
            <a:r>
              <a:rPr lang="en-GB" sz="2700" dirty="0">
                <a:latin typeface="Kristen ITC" panose="03050502040202030202" pitchFamily="66" charset="0"/>
              </a:rPr>
              <a:t>-written letters/ groups of letters that represent a sound.</a:t>
            </a:r>
            <a:br>
              <a:rPr lang="en-GB" sz="2700" dirty="0">
                <a:latin typeface="Kristen ITC" panose="03050502040202030202" pitchFamily="66" charset="0"/>
              </a:rPr>
            </a:br>
            <a:r>
              <a:rPr lang="en-GB" sz="2700" dirty="0">
                <a:latin typeface="Kristen ITC" panose="03050502040202030202" pitchFamily="66" charset="0"/>
              </a:rPr>
              <a:t/>
            </a:r>
            <a:br>
              <a:rPr lang="en-GB" sz="2700" dirty="0">
                <a:latin typeface="Kristen ITC" panose="03050502040202030202" pitchFamily="66" charset="0"/>
              </a:rPr>
            </a:br>
            <a:r>
              <a:rPr lang="en-GB" sz="2700" b="1" dirty="0">
                <a:solidFill>
                  <a:srgbClr val="FF0000"/>
                </a:solidFill>
                <a:latin typeface="Kristen ITC" panose="03050502040202030202" pitchFamily="66" charset="0"/>
              </a:rPr>
              <a:t>Digraph</a:t>
            </a:r>
            <a:r>
              <a:rPr lang="en-GB" sz="2700" dirty="0">
                <a:latin typeface="Kristen ITC" panose="03050502040202030202" pitchFamily="66" charset="0"/>
              </a:rPr>
              <a:t>- two letters that together make one sound. </a:t>
            </a:r>
            <a:r>
              <a:rPr lang="en-GB" sz="2700" dirty="0" err="1">
                <a:latin typeface="Kristen ITC" panose="03050502040202030202" pitchFamily="66" charset="0"/>
              </a:rPr>
              <a:t>Eg</a:t>
            </a:r>
            <a:r>
              <a:rPr lang="en-GB" sz="2700" dirty="0">
                <a:latin typeface="Kristen ITC" panose="03050502040202030202" pitchFamily="66" charset="0"/>
              </a:rPr>
              <a:t> </a:t>
            </a:r>
            <a:r>
              <a:rPr lang="en-GB" sz="2700" dirty="0" err="1">
                <a:latin typeface="Kristen ITC" panose="03050502040202030202" pitchFamily="66" charset="0"/>
              </a:rPr>
              <a:t>ch</a:t>
            </a:r>
            <a:r>
              <a:rPr lang="en-GB" sz="2700" dirty="0">
                <a:latin typeface="Kristen ITC" panose="03050502040202030202" pitchFamily="66" charset="0"/>
              </a:rPr>
              <a:t> in the word ‘chop’.</a:t>
            </a:r>
            <a:br>
              <a:rPr lang="en-GB" sz="2700" dirty="0">
                <a:latin typeface="Kristen ITC" panose="03050502040202030202" pitchFamily="66" charset="0"/>
              </a:rPr>
            </a:br>
            <a:r>
              <a:rPr lang="en-GB" sz="2700" dirty="0">
                <a:latin typeface="Kristen ITC" panose="03050502040202030202" pitchFamily="66" charset="0"/>
              </a:rPr>
              <a:t/>
            </a:r>
            <a:br>
              <a:rPr lang="en-GB" sz="2700" dirty="0">
                <a:latin typeface="Kristen ITC" panose="03050502040202030202" pitchFamily="66" charset="0"/>
              </a:rPr>
            </a:br>
            <a:r>
              <a:rPr lang="en-GB" sz="2700" b="1" dirty="0" err="1">
                <a:solidFill>
                  <a:srgbClr val="FF0000"/>
                </a:solidFill>
                <a:latin typeface="Kristen ITC" panose="03050502040202030202" pitchFamily="66" charset="0"/>
              </a:rPr>
              <a:t>Trigraph</a:t>
            </a:r>
            <a:r>
              <a:rPr lang="en-GB" sz="2700" dirty="0">
                <a:latin typeface="Kristen ITC" panose="03050502040202030202" pitchFamily="66" charset="0"/>
              </a:rPr>
              <a:t>-three letters that together make one sound. EG </a:t>
            </a:r>
            <a:r>
              <a:rPr lang="en-GB" sz="2700" dirty="0" err="1">
                <a:latin typeface="Kristen ITC" panose="03050502040202030202" pitchFamily="66" charset="0"/>
              </a:rPr>
              <a:t>igh</a:t>
            </a:r>
            <a:r>
              <a:rPr lang="en-GB" sz="2700" dirty="0">
                <a:latin typeface="Kristen ITC" panose="03050502040202030202" pitchFamily="66" charset="0"/>
              </a:rPr>
              <a:t> in the word ‘night’.</a:t>
            </a:r>
            <a:r>
              <a:rPr lang="en-GB" sz="2700" dirty="0">
                <a:cs typeface="Calibri"/>
              </a:rPr>
              <a:t/>
            </a:r>
            <a:br>
              <a:rPr lang="en-GB" sz="2700" dirty="0">
                <a:cs typeface="Calibri"/>
              </a:rPr>
            </a:br>
            <a:r>
              <a:rPr lang="en-GB" sz="2700" dirty="0">
                <a:latin typeface="Kristen ITC" panose="03050502040202030202" pitchFamily="66" charset="0"/>
                <a:cs typeface="Calibri"/>
              </a:rPr>
              <a:t/>
            </a:r>
            <a:br>
              <a:rPr lang="en-GB" sz="2700" dirty="0">
                <a:latin typeface="Kristen ITC" panose="03050502040202030202" pitchFamily="66" charset="0"/>
                <a:cs typeface="Calibri"/>
              </a:rPr>
            </a:br>
            <a:r>
              <a:rPr lang="en-GB" sz="2700" b="1" dirty="0">
                <a:solidFill>
                  <a:srgbClr val="FF0000"/>
                </a:solidFill>
                <a:latin typeface="Kristen ITC" panose="03050502040202030202" pitchFamily="66" charset="0"/>
                <a:cs typeface="Calibri"/>
              </a:rPr>
              <a:t>Split digraph</a:t>
            </a:r>
            <a:r>
              <a:rPr lang="en-GB" sz="2700" dirty="0">
                <a:solidFill>
                  <a:srgbClr val="FF0000"/>
                </a:solidFill>
                <a:latin typeface="Kristen ITC" panose="03050502040202030202" pitchFamily="66" charset="0"/>
                <a:cs typeface="Calibri"/>
              </a:rPr>
              <a:t>: </a:t>
            </a:r>
            <a:r>
              <a:rPr lang="en-GB" sz="2700" dirty="0">
                <a:latin typeface="Kristen ITC" panose="03050502040202030202" pitchFamily="66" charset="0"/>
                <a:cs typeface="Calibri"/>
              </a:rPr>
              <a:t>two vowel letters split but are split by one or more consonants. For example, /a-e/ in the word 'c</a:t>
            </a:r>
            <a:r>
              <a:rPr lang="en-GB" sz="2700" b="1" dirty="0">
                <a:solidFill>
                  <a:srgbClr val="82368C"/>
                </a:solidFill>
                <a:latin typeface="Kristen ITC" panose="03050502040202030202" pitchFamily="66" charset="0"/>
                <a:cs typeface="Calibri"/>
              </a:rPr>
              <a:t>a</a:t>
            </a:r>
            <a:r>
              <a:rPr lang="en-GB" sz="2700" dirty="0">
                <a:latin typeface="Kristen ITC" panose="03050502040202030202" pitchFamily="66" charset="0"/>
                <a:cs typeface="Calibri"/>
              </a:rPr>
              <a:t>k</a:t>
            </a:r>
            <a:r>
              <a:rPr lang="en-GB" sz="2700" b="1" dirty="0">
                <a:solidFill>
                  <a:srgbClr val="82368C"/>
                </a:solidFill>
                <a:latin typeface="Kristen ITC" panose="03050502040202030202" pitchFamily="66" charset="0"/>
                <a:cs typeface="Calibri"/>
              </a:rPr>
              <a:t>e</a:t>
            </a:r>
            <a:r>
              <a:rPr lang="en-GB" sz="2700" dirty="0">
                <a:latin typeface="Kristen ITC" panose="03050502040202030202" pitchFamily="66" charset="0"/>
                <a:cs typeface="Calibri"/>
              </a:rPr>
              <a:t>'.</a:t>
            </a:r>
            <a:r>
              <a:rPr lang="en-GB" sz="2700" dirty="0">
                <a:cs typeface="Calibri"/>
              </a:rPr>
              <a:t> </a:t>
            </a:r>
            <a:br>
              <a:rPr lang="en-GB" sz="2700" dirty="0">
                <a:cs typeface="Calibri"/>
              </a:rPr>
            </a:br>
            <a:r>
              <a:rPr lang="en-GB" sz="1800" dirty="0">
                <a:latin typeface="Kristen ITC" panose="03050502040202030202" pitchFamily="66" charset="0"/>
              </a:rPr>
              <a:t/>
            </a:r>
            <a:br>
              <a:rPr lang="en-GB" sz="1800" dirty="0">
                <a:latin typeface="Kristen ITC" panose="03050502040202030202" pitchFamily="66" charset="0"/>
              </a:rPr>
            </a:br>
            <a:r>
              <a:rPr lang="en-GB" sz="1800" dirty="0"/>
              <a:t/>
            </a:r>
            <a:br>
              <a:rPr lang="en-GB" sz="1800" dirty="0"/>
            </a:br>
            <a:endParaRPr lang="en-GB" sz="1800" dirty="0"/>
          </a:p>
        </p:txBody>
      </p:sp>
    </p:spTree>
    <p:extLst>
      <p:ext uri="{BB962C8B-B14F-4D97-AF65-F5344CB8AC3E}">
        <p14:creationId xmlns:p14="http://schemas.microsoft.com/office/powerpoint/2010/main" val="1639827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77240" y="504824"/>
            <a:ext cx="10515600" cy="5774055"/>
          </a:xfrm>
        </p:spPr>
        <p:txBody>
          <a:bodyPr>
            <a:normAutofit/>
          </a:bodyPr>
          <a:lstStyle/>
          <a:p>
            <a:pPr marL="0" indent="0">
              <a:buNone/>
            </a:pPr>
            <a:r>
              <a:rPr lang="en-GB" sz="3200" dirty="0">
                <a:latin typeface="Kristen ITC" panose="03050502040202030202" pitchFamily="66" charset="0"/>
              </a:rPr>
              <a:t>          </a:t>
            </a:r>
            <a:r>
              <a:rPr lang="en-GB" sz="5400" dirty="0">
                <a:latin typeface="Kristen ITC" panose="03050502040202030202" pitchFamily="66" charset="0"/>
              </a:rPr>
              <a:t>How we teach phonics.</a:t>
            </a:r>
          </a:p>
          <a:p>
            <a:pPr marL="0" indent="0">
              <a:buNone/>
            </a:pPr>
            <a:endParaRPr lang="en-GB" sz="5400" dirty="0">
              <a:latin typeface="Kristen ITC" panose="03050502040202030202" pitchFamily="66" charset="0"/>
            </a:endParaRPr>
          </a:p>
          <a:p>
            <a:r>
              <a:rPr lang="en-US" sz="3200" dirty="0">
                <a:latin typeface="Kristen ITC" panose="03050502040202030202" pitchFamily="66" charset="0"/>
              </a:rPr>
              <a:t>Essential Letters and Sounds (ELS) is our chosen phonics </a:t>
            </a:r>
            <a:r>
              <a:rPr lang="en-US" sz="3200" dirty="0" err="1">
                <a:latin typeface="Kristen ITC" panose="03050502040202030202" pitchFamily="66" charset="0"/>
              </a:rPr>
              <a:t>programme</a:t>
            </a:r>
            <a:r>
              <a:rPr lang="en-US" sz="3200" dirty="0">
                <a:latin typeface="Kristen ITC" panose="03050502040202030202" pitchFamily="66" charset="0"/>
              </a:rPr>
              <a:t>.</a:t>
            </a:r>
          </a:p>
          <a:p>
            <a:endParaRPr lang="en-US" sz="3200" dirty="0">
              <a:latin typeface="Kristen ITC" panose="03050502040202030202" pitchFamily="66" charset="0"/>
            </a:endParaRPr>
          </a:p>
          <a:p>
            <a:r>
              <a:rPr lang="en-US" sz="3200" dirty="0">
                <a:latin typeface="Kristen ITC" panose="03050502040202030202" pitchFamily="66" charset="0"/>
              </a:rPr>
              <a:t>Children will experience the joy of books and language whilst rapidly acquiring the skills they need to become fluent independent readers and writers. </a:t>
            </a:r>
          </a:p>
          <a:p>
            <a:pPr marL="0" indent="0">
              <a:buNone/>
            </a:pPr>
            <a:endParaRPr lang="en-GB" sz="3200" dirty="0">
              <a:latin typeface="Kristen ITC" panose="03050502040202030202" pitchFamily="66" charset="0"/>
            </a:endParaRPr>
          </a:p>
          <a:p>
            <a:pPr marL="0" indent="0">
              <a:buNone/>
            </a:pPr>
            <a:endParaRPr lang="en-GB" sz="3200" dirty="0">
              <a:latin typeface="Kristen ITC" panose="03050502040202030202" pitchFamily="66" charset="0"/>
            </a:endParaRPr>
          </a:p>
          <a:p>
            <a:pPr marL="0" indent="0">
              <a:buNone/>
            </a:pPr>
            <a:endParaRPr lang="en-GB" sz="3200" dirty="0">
              <a:latin typeface="Kristen ITC" panose="03050502040202030202" pitchFamily="66" charset="0"/>
            </a:endParaRPr>
          </a:p>
          <a:p>
            <a:pPr marL="0" indent="0">
              <a:buNone/>
            </a:pPr>
            <a:endParaRPr lang="en-GB" dirty="0"/>
          </a:p>
        </p:txBody>
      </p:sp>
    </p:spTree>
    <p:extLst>
      <p:ext uri="{BB962C8B-B14F-4D97-AF65-F5344CB8AC3E}">
        <p14:creationId xmlns:p14="http://schemas.microsoft.com/office/powerpoint/2010/main" val="314799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Kristen ITC" panose="03050502040202030202" pitchFamily="66" charset="0"/>
              </a:rPr>
              <a:t>          Phonics everyday.</a:t>
            </a:r>
          </a:p>
        </p:txBody>
      </p:sp>
      <p:sp>
        <p:nvSpPr>
          <p:cNvPr id="3" name="Content Placeholder 2"/>
          <p:cNvSpPr>
            <a:spLocks noGrp="1"/>
          </p:cNvSpPr>
          <p:nvPr>
            <p:ph idx="1"/>
          </p:nvPr>
        </p:nvSpPr>
        <p:spPr/>
        <p:txBody>
          <a:bodyPr/>
          <a:lstStyle/>
          <a:p>
            <a:pPr marL="457200" indent="-457200"/>
            <a:r>
              <a:rPr lang="en-US" dirty="0">
                <a:latin typeface="Kristen ITC" panose="03050502040202030202" pitchFamily="66" charset="0"/>
              </a:rPr>
              <a:t>We use a simple, consistent approach to  teaching phonics across all classes. </a:t>
            </a:r>
          </a:p>
          <a:p>
            <a:pPr marL="457200" indent="-457200"/>
            <a:endParaRPr lang="en-US" dirty="0">
              <a:latin typeface="Kristen ITC" panose="03050502040202030202" pitchFamily="66" charset="0"/>
            </a:endParaRPr>
          </a:p>
          <a:p>
            <a:pPr marL="457200" indent="-457200"/>
            <a:r>
              <a:rPr lang="en-US" dirty="0">
                <a:latin typeface="Kristen ITC" panose="03050502040202030202" pitchFamily="66" charset="0"/>
              </a:rPr>
              <a:t>We have mnemonics and rhymes to support learning and recall.</a:t>
            </a:r>
          </a:p>
          <a:p>
            <a:pPr marL="457200" indent="-457200"/>
            <a:endParaRPr lang="en-US" dirty="0">
              <a:latin typeface="Kristen ITC" panose="03050502040202030202" pitchFamily="66" charset="0"/>
            </a:endParaRPr>
          </a:p>
          <a:p>
            <a:pPr marL="457200" indent="-457200"/>
            <a:r>
              <a:rPr lang="en-US" dirty="0">
                <a:latin typeface="Kristen ITC" panose="03050502040202030202" pitchFamily="66" charset="0"/>
              </a:rPr>
              <a:t>We teach phonics every single day from the first days of Reception.</a:t>
            </a:r>
          </a:p>
          <a:p>
            <a:pPr marL="0" indent="0">
              <a:buNone/>
            </a:pPr>
            <a:endParaRPr lang="en-GB" dirty="0">
              <a:latin typeface="Kristen ITC" panose="03050502040202030202" pitchFamily="66" charset="0"/>
            </a:endParaRPr>
          </a:p>
          <a:p>
            <a:endParaRPr lang="en-GB" dirty="0"/>
          </a:p>
          <a:p>
            <a:endParaRPr lang="en-GB" dirty="0"/>
          </a:p>
        </p:txBody>
      </p:sp>
    </p:spTree>
    <p:extLst>
      <p:ext uri="{BB962C8B-B14F-4D97-AF65-F5344CB8AC3E}">
        <p14:creationId xmlns:p14="http://schemas.microsoft.com/office/powerpoint/2010/main" val="1510116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891" y="844097"/>
            <a:ext cx="10787743" cy="2499995"/>
          </a:xfrm>
        </p:spPr>
        <p:txBody>
          <a:bodyPr>
            <a:normAutofit/>
          </a:bodyPr>
          <a:lstStyle/>
          <a:p>
            <a:r>
              <a:rPr lang="en-GB" sz="2800" dirty="0">
                <a:latin typeface="Kristen ITC" panose="03050502040202030202" pitchFamily="66" charset="0"/>
              </a:rPr>
              <a:t/>
            </a:r>
            <a:br>
              <a:rPr lang="en-GB" sz="2800" dirty="0">
                <a:latin typeface="Kristen ITC" panose="03050502040202030202" pitchFamily="66" charset="0"/>
              </a:rPr>
            </a:br>
            <a:r>
              <a:rPr lang="en-GB" sz="2800" dirty="0">
                <a:latin typeface="Kristen ITC" panose="03050502040202030202" pitchFamily="66" charset="0"/>
              </a:rPr>
              <a:t/>
            </a:r>
            <a:br>
              <a:rPr lang="en-GB" sz="2800" dirty="0">
                <a:latin typeface="Kristen ITC" panose="03050502040202030202" pitchFamily="66" charset="0"/>
              </a:rPr>
            </a:br>
            <a:endParaRPr lang="en-GB" sz="2800" dirty="0">
              <a:latin typeface="Kristen ITC" panose="03050502040202030202" pitchFamily="66" charset="0"/>
            </a:endParaRPr>
          </a:p>
        </p:txBody>
      </p:sp>
      <p:pic>
        <p:nvPicPr>
          <p:cNvPr id="1026" name="Picture 2" descr="Phase 2 Phonic Sound Help with Pronunciation - YouTub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858" b="24547"/>
          <a:stretch/>
        </p:blipFill>
        <p:spPr bwMode="auto">
          <a:xfrm>
            <a:off x="3149394" y="4082859"/>
            <a:ext cx="5369456" cy="26818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0891" y="1004415"/>
            <a:ext cx="10787743" cy="3108543"/>
          </a:xfrm>
          <a:prstGeom prst="rect">
            <a:avLst/>
          </a:prstGeom>
        </p:spPr>
        <p:txBody>
          <a:bodyPr wrap="square">
            <a:spAutoFit/>
          </a:bodyPr>
          <a:lstStyle/>
          <a:p>
            <a:pPr marL="457200" indent="-457200">
              <a:buFont typeface="Arial" panose="020B0604020202020204" pitchFamily="34" charset="0"/>
              <a:buChar char="•"/>
            </a:pPr>
            <a:r>
              <a:rPr lang="en-US" sz="2800" dirty="0">
                <a:latin typeface="Kristen ITC" panose="03050502040202030202" pitchFamily="66" charset="0"/>
                <a:cs typeface="Calibri"/>
              </a:rPr>
              <a:t>Phonics throughout the day to review new sounds &amp; graphemes taught </a:t>
            </a:r>
          </a:p>
          <a:p>
            <a:pPr marL="457200" indent="-457200">
              <a:buFont typeface="Arial" panose="020B0604020202020204" pitchFamily="34" charset="0"/>
              <a:buChar char="•"/>
            </a:pPr>
            <a:endParaRPr lang="en-US" sz="2800" dirty="0">
              <a:latin typeface="Kristen ITC" panose="03050502040202030202" pitchFamily="66" charset="0"/>
              <a:cs typeface="Calibri"/>
            </a:endParaRPr>
          </a:p>
          <a:p>
            <a:pPr marL="457200" indent="-457200">
              <a:buFont typeface="Arial" panose="020B0604020202020204" pitchFamily="34" charset="0"/>
              <a:buChar char="•"/>
            </a:pPr>
            <a:r>
              <a:rPr lang="en-US" sz="2800" dirty="0">
                <a:latin typeface="Kristen ITC" panose="03050502040202030202" pitchFamily="66" charset="0"/>
                <a:cs typeface="Calibri"/>
              </a:rPr>
              <a:t>Lots of opportunities for oral blending- c - </a:t>
            </a:r>
            <a:r>
              <a:rPr lang="en-US" sz="2800" dirty="0" err="1">
                <a:latin typeface="Kristen ITC" panose="03050502040202030202" pitchFamily="66" charset="0"/>
                <a:cs typeface="Calibri"/>
              </a:rPr>
              <a:t>oa</a:t>
            </a:r>
            <a:r>
              <a:rPr lang="en-US" sz="2800" dirty="0">
                <a:latin typeface="Kristen ITC" panose="03050502040202030202" pitchFamily="66" charset="0"/>
                <a:cs typeface="Calibri"/>
              </a:rPr>
              <a:t> - t</a:t>
            </a:r>
          </a:p>
          <a:p>
            <a:pPr marL="457200" indent="-457200">
              <a:buFont typeface="Arial" panose="020B0604020202020204" pitchFamily="34" charset="0"/>
              <a:buChar char="•"/>
            </a:pPr>
            <a:endParaRPr lang="en-US" sz="2800" dirty="0">
              <a:latin typeface="Kristen ITC" panose="03050502040202030202" pitchFamily="66" charset="0"/>
              <a:cs typeface="Calibri"/>
            </a:endParaRPr>
          </a:p>
          <a:p>
            <a:pPr marL="457200" indent="-457200">
              <a:buFont typeface="Arial" panose="020B0604020202020204" pitchFamily="34" charset="0"/>
              <a:buChar char="•"/>
            </a:pPr>
            <a:r>
              <a:rPr lang="en-US" sz="2800" dirty="0">
                <a:latin typeface="Kristen ITC" panose="03050502040202030202" pitchFamily="66" charset="0"/>
                <a:cs typeface="Calibri"/>
              </a:rPr>
              <a:t>We teach the ‘code’ for reading, alongside teaching vocabulary.</a:t>
            </a:r>
          </a:p>
        </p:txBody>
      </p:sp>
    </p:spTree>
    <p:extLst>
      <p:ext uri="{BB962C8B-B14F-4D97-AF65-F5344CB8AC3E}">
        <p14:creationId xmlns:p14="http://schemas.microsoft.com/office/powerpoint/2010/main" val="1511235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Kristen ITC" panose="03050502040202030202" pitchFamily="66" charset="0"/>
              </a:rPr>
              <a:t>          Phonics Activities.</a:t>
            </a:r>
          </a:p>
        </p:txBody>
      </p:sp>
      <p:sp>
        <p:nvSpPr>
          <p:cNvPr id="3" name="Content Placeholder 2"/>
          <p:cNvSpPr>
            <a:spLocks noGrp="1"/>
          </p:cNvSpPr>
          <p:nvPr>
            <p:ph idx="1"/>
          </p:nvPr>
        </p:nvSpPr>
        <p:spPr/>
        <p:txBody>
          <a:bodyPr>
            <a:normAutofit lnSpcReduction="10000"/>
          </a:bodyPr>
          <a:lstStyle/>
          <a:p>
            <a:r>
              <a:rPr lang="en-GB" dirty="0">
                <a:latin typeface="Kristen ITC" panose="03050502040202030202" pitchFamily="66" charset="0"/>
              </a:rPr>
              <a:t>Whiteboards &amp; Pens.        </a:t>
            </a:r>
          </a:p>
          <a:p>
            <a:r>
              <a:rPr lang="en-GB" dirty="0">
                <a:latin typeface="Kristen ITC" panose="03050502040202030202" pitchFamily="66" charset="0"/>
              </a:rPr>
              <a:t>Paint Brushes &amp; Water.</a:t>
            </a:r>
          </a:p>
          <a:p>
            <a:r>
              <a:rPr lang="en-GB" dirty="0">
                <a:latin typeface="Kristen ITC" panose="03050502040202030202" pitchFamily="66" charset="0"/>
              </a:rPr>
              <a:t>Wiggle it.</a:t>
            </a:r>
          </a:p>
          <a:p>
            <a:r>
              <a:rPr lang="en-GB" dirty="0" err="1">
                <a:latin typeface="Kristen ITC" panose="03050502040202030202" pitchFamily="66" charset="0"/>
              </a:rPr>
              <a:t>Doh</a:t>
            </a:r>
            <a:r>
              <a:rPr lang="en-GB" dirty="0">
                <a:latin typeface="Kristen ITC" panose="03050502040202030202" pitchFamily="66" charset="0"/>
              </a:rPr>
              <a:t> Disco.</a:t>
            </a:r>
          </a:p>
          <a:p>
            <a:r>
              <a:rPr lang="en-GB" dirty="0">
                <a:latin typeface="Kristen ITC" panose="03050502040202030202" pitchFamily="66" charset="0"/>
              </a:rPr>
              <a:t>Chalks Outside.</a:t>
            </a:r>
          </a:p>
          <a:p>
            <a:r>
              <a:rPr lang="en-GB" dirty="0">
                <a:latin typeface="Kristen ITC" panose="03050502040202030202" pitchFamily="66" charset="0"/>
              </a:rPr>
              <a:t>Sand Trays and Brushes.</a:t>
            </a:r>
          </a:p>
          <a:p>
            <a:r>
              <a:rPr lang="en-GB" dirty="0">
                <a:latin typeface="Kristen ITC" panose="03050502040202030202" pitchFamily="66" charset="0"/>
              </a:rPr>
              <a:t>Matching Games.</a:t>
            </a:r>
          </a:p>
          <a:p>
            <a:r>
              <a:rPr lang="en-GB" dirty="0">
                <a:latin typeface="Kristen ITC" panose="03050502040202030202" pitchFamily="66" charset="0"/>
              </a:rPr>
              <a:t>Word Building.</a:t>
            </a:r>
          </a:p>
          <a:p>
            <a:r>
              <a:rPr lang="en-GB" dirty="0">
                <a:latin typeface="Kristen ITC" panose="03050502040202030202" pitchFamily="66" charset="0"/>
              </a:rPr>
              <a:t>Sound Hunts. </a:t>
            </a:r>
          </a:p>
          <a:p>
            <a:endParaRPr lang="en-GB" dirty="0"/>
          </a:p>
        </p:txBody>
      </p:sp>
      <p:pic>
        <p:nvPicPr>
          <p:cNvPr id="1030" name="Picture 6" descr="How To Make A Chalkboard for Your Kids - SuperMomm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09078">
            <a:off x="8689839" y="935643"/>
            <a:ext cx="2547356" cy="22002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iangular Whiteboard Pens Bla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12601">
            <a:off x="6059988" y="1838387"/>
            <a:ext cx="1829979" cy="18299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hat is dough disco? Why do dough disco? When do we do dough disco? What do  you need to do a dough dis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60889">
            <a:off x="9046488" y="3974645"/>
            <a:ext cx="24955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and Tray for Writing - Messy Little Mons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0232"/>
          <a:stretch/>
        </p:blipFill>
        <p:spPr bwMode="auto">
          <a:xfrm rot="21150326">
            <a:off x="6243049" y="4214681"/>
            <a:ext cx="1992284" cy="2385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839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Kristen ITC" panose="03050502040202030202" pitchFamily="66" charset="0"/>
              </a:rPr>
              <a:t> </a:t>
            </a:r>
          </a:p>
        </p:txBody>
      </p:sp>
      <p:pic>
        <p:nvPicPr>
          <p:cNvPr id="5" name="Content Placeholder 4">
            <a:extLst>
              <a:ext uri="{FF2B5EF4-FFF2-40B4-BE49-F238E27FC236}">
                <a16:creationId xmlns:a16="http://schemas.microsoft.com/office/drawing/2014/main" id="{7C37B911-2461-D43B-972A-F6391F2367BD}"/>
              </a:ext>
            </a:extLst>
          </p:cNvPr>
          <p:cNvPicPr>
            <a:picLocks noGrp="1" noChangeAspect="1"/>
          </p:cNvPicPr>
          <p:nvPr>
            <p:ph idx="1"/>
          </p:nvPr>
        </p:nvPicPr>
        <p:blipFill>
          <a:blip r:embed="rId2"/>
          <a:stretch>
            <a:fillRect/>
          </a:stretch>
        </p:blipFill>
        <p:spPr>
          <a:xfrm>
            <a:off x="1968759" y="271412"/>
            <a:ext cx="8616306" cy="6257426"/>
          </a:xfrm>
          <a:prstGeom prst="rect">
            <a:avLst/>
          </a:prstGeom>
        </p:spPr>
      </p:pic>
    </p:spTree>
    <p:extLst>
      <p:ext uri="{BB962C8B-B14F-4D97-AF65-F5344CB8AC3E}">
        <p14:creationId xmlns:p14="http://schemas.microsoft.com/office/powerpoint/2010/main" val="3791444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olly Phonics Songs | Primary 3 Class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5671" y="2446337"/>
            <a:ext cx="5355636" cy="396317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s sound jolly phonics song / s beginning sound words - YouTube"/>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algn="ctr"/>
            <a:r>
              <a:rPr lang="en-GB" sz="5400" dirty="0">
                <a:latin typeface="Comic Sans MS" panose="030F0702030302020204" pitchFamily="66" charset="0"/>
              </a:rPr>
              <a:t>Jolly Phonics Songs and Actions.</a:t>
            </a:r>
          </a:p>
        </p:txBody>
      </p:sp>
      <p:pic>
        <p:nvPicPr>
          <p:cNvPr id="1034" name="Picture 10" descr="s sound jolly phonics song / s beginning sound words - YouTub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2917179"/>
            <a:ext cx="4970032" cy="2795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61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600" dirty="0">
                <a:latin typeface="Kristen ITC" panose="03050502040202030202" pitchFamily="66" charset="0"/>
              </a:rPr>
              <a:t>    What is phonics?</a:t>
            </a:r>
          </a:p>
        </p:txBody>
      </p:sp>
      <p:sp>
        <p:nvSpPr>
          <p:cNvPr id="3" name="Content Placeholder 2"/>
          <p:cNvSpPr>
            <a:spLocks noGrp="1"/>
          </p:cNvSpPr>
          <p:nvPr>
            <p:ph idx="1"/>
          </p:nvPr>
        </p:nvSpPr>
        <p:spPr>
          <a:xfrm>
            <a:off x="496711" y="1216025"/>
            <a:ext cx="11198578" cy="4351338"/>
          </a:xfrm>
        </p:spPr>
        <p:txBody>
          <a:bodyPr>
            <a:normAutofit/>
          </a:bodyPr>
          <a:lstStyle/>
          <a:p>
            <a:pPr marL="0" indent="0">
              <a:buNone/>
            </a:pPr>
            <a:endParaRPr lang="en-GB" sz="4000" dirty="0">
              <a:latin typeface="Kristen ITC" panose="03050502040202030202" pitchFamily="66" charset="0"/>
            </a:endParaRPr>
          </a:p>
          <a:p>
            <a:pPr marL="0" indent="0">
              <a:buNone/>
            </a:pPr>
            <a:r>
              <a:rPr lang="en-GB" sz="2400" dirty="0">
                <a:latin typeface="Kristen ITC" panose="03050502040202030202" pitchFamily="66" charset="0"/>
              </a:rPr>
              <a:t>Phonics is the process of learning to read using sounds and symbols. </a:t>
            </a:r>
          </a:p>
          <a:p>
            <a:pPr marL="0" indent="0">
              <a:buNone/>
            </a:pPr>
            <a:endParaRPr lang="en-GB" sz="2400" dirty="0">
              <a:latin typeface="Kristen ITC" panose="03050502040202030202" pitchFamily="66" charset="0"/>
            </a:endParaRPr>
          </a:p>
          <a:p>
            <a:pPr marL="0" indent="0">
              <a:buNone/>
            </a:pPr>
            <a:r>
              <a:rPr lang="en-GB" sz="2400" dirty="0">
                <a:latin typeface="Kristen ITC" panose="03050502040202030202" pitchFamily="66" charset="0"/>
              </a:rPr>
              <a:t>These sounds and symbols combine to create a phonetic alphabet that can be used to blend words together.</a:t>
            </a:r>
            <a:r>
              <a:rPr lang="en-GB" sz="2400" dirty="0">
                <a:cs typeface="Calibri"/>
              </a:rPr>
              <a:t> </a:t>
            </a:r>
          </a:p>
          <a:p>
            <a:endParaRPr lang="en-GB" sz="2400" dirty="0">
              <a:cs typeface="Calibri"/>
            </a:endParaRPr>
          </a:p>
          <a:p>
            <a:pPr marL="0" indent="0">
              <a:buNone/>
            </a:pPr>
            <a:r>
              <a:rPr lang="en-GB" sz="2400" dirty="0">
                <a:latin typeface="Kristen ITC" panose="03050502040202030202" pitchFamily="66" charset="0"/>
                <a:cs typeface="Calibri"/>
              </a:rPr>
              <a:t>There are 44 main sounds in the English Language. Each sound is represented by a grapheme (the written representation of a sound). </a:t>
            </a:r>
          </a:p>
          <a:p>
            <a:pPr marL="0" indent="0">
              <a:buNone/>
            </a:pPr>
            <a:endParaRPr lang="en-GB" sz="2400" dirty="0">
              <a:latin typeface="Kristen ITC" panose="03050502040202030202" pitchFamily="66" charset="0"/>
            </a:endParaRPr>
          </a:p>
          <a:p>
            <a:pPr marL="0" indent="0">
              <a:buNone/>
            </a:pPr>
            <a:endParaRPr lang="en-GB" sz="3200" dirty="0">
              <a:latin typeface="Kristen ITC" panose="03050502040202030202" pitchFamily="66" charset="0"/>
            </a:endParaRPr>
          </a:p>
        </p:txBody>
      </p:sp>
      <p:pic>
        <p:nvPicPr>
          <p:cNvPr id="4" name="Picture 3"/>
          <p:cNvPicPr>
            <a:picLocks noChangeAspect="1"/>
          </p:cNvPicPr>
          <p:nvPr/>
        </p:nvPicPr>
        <p:blipFill rotWithShape="1">
          <a:blip r:embed="rId2"/>
          <a:srcRect t="18785"/>
          <a:stretch/>
        </p:blipFill>
        <p:spPr>
          <a:xfrm>
            <a:off x="2657054" y="4781006"/>
            <a:ext cx="5491266" cy="2045916"/>
          </a:xfrm>
          <a:prstGeom prst="rect">
            <a:avLst/>
          </a:prstGeom>
        </p:spPr>
      </p:pic>
    </p:spTree>
    <p:extLst>
      <p:ext uri="{BB962C8B-B14F-4D97-AF65-F5344CB8AC3E}">
        <p14:creationId xmlns:p14="http://schemas.microsoft.com/office/powerpoint/2010/main" val="3876231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r>
              <a:rPr lang="en-GB" dirty="0">
                <a:latin typeface="Comic Sans MS" panose="030F0702030302020204" pitchFamily="66" charset="0"/>
              </a:rPr>
              <a:t>Sounds taught in order.</a:t>
            </a:r>
          </a:p>
        </p:txBody>
      </p:sp>
      <p:sp>
        <p:nvSpPr>
          <p:cNvPr id="3" name="Content Placeholder 2"/>
          <p:cNvSpPr>
            <a:spLocks noGrp="1"/>
          </p:cNvSpPr>
          <p:nvPr>
            <p:ph idx="1"/>
          </p:nvPr>
        </p:nvSpPr>
        <p:spPr>
          <a:xfrm>
            <a:off x="1116874" y="3062243"/>
            <a:ext cx="10515600" cy="4351338"/>
          </a:xfrm>
        </p:spPr>
        <p:txBody>
          <a:bodyPr/>
          <a:lstStyle/>
          <a:p>
            <a:pPr marL="0" indent="0">
              <a:buNone/>
            </a:pPr>
            <a:endParaRPr lang="en-GB" dirty="0"/>
          </a:p>
          <a:p>
            <a:endParaRPr lang="en-GB" dirty="0"/>
          </a:p>
        </p:txBody>
      </p:sp>
      <p:sp>
        <p:nvSpPr>
          <p:cNvPr id="4" name="TextBox 3"/>
          <p:cNvSpPr txBox="1"/>
          <p:nvPr/>
        </p:nvSpPr>
        <p:spPr>
          <a:xfrm>
            <a:off x="3378925" y="1584960"/>
            <a:ext cx="6217920" cy="4832092"/>
          </a:xfrm>
          <a:prstGeom prst="rect">
            <a:avLst/>
          </a:prstGeom>
          <a:noFill/>
        </p:spPr>
        <p:txBody>
          <a:bodyPr wrap="square" rtlCol="0">
            <a:spAutoFit/>
          </a:bodyPr>
          <a:lstStyle/>
          <a:p>
            <a:r>
              <a:rPr lang="en-GB" sz="2800" dirty="0">
                <a:latin typeface="Comic Sans MS" panose="030F0702030302020204" pitchFamily="66" charset="0"/>
              </a:rPr>
              <a:t>1-  s,  a,  t,   p,   </a:t>
            </a:r>
            <a:r>
              <a:rPr lang="en-GB" sz="2800" dirty="0" err="1">
                <a:latin typeface="Comic Sans MS" panose="030F0702030302020204" pitchFamily="66" charset="0"/>
              </a:rPr>
              <a:t>i</a:t>
            </a:r>
            <a:r>
              <a:rPr lang="en-GB" sz="2800" dirty="0">
                <a:latin typeface="Comic Sans MS" panose="030F0702030302020204" pitchFamily="66" charset="0"/>
              </a:rPr>
              <a:t>,   n</a:t>
            </a:r>
          </a:p>
          <a:p>
            <a:endParaRPr lang="en-GB" sz="2800" dirty="0">
              <a:latin typeface="Comic Sans MS" panose="030F0702030302020204" pitchFamily="66" charset="0"/>
            </a:endParaRPr>
          </a:p>
          <a:p>
            <a:r>
              <a:rPr lang="en-GB" sz="2800" dirty="0">
                <a:latin typeface="Comic Sans MS" panose="030F0702030302020204" pitchFamily="66" charset="0"/>
              </a:rPr>
              <a:t>2-  c  k,  e,  h,  r,   m,  d</a:t>
            </a:r>
          </a:p>
          <a:p>
            <a:endParaRPr lang="en-GB" sz="2800" dirty="0">
              <a:latin typeface="Comic Sans MS" panose="030F0702030302020204" pitchFamily="66" charset="0"/>
            </a:endParaRPr>
          </a:p>
          <a:p>
            <a:r>
              <a:rPr lang="en-GB" sz="2800" dirty="0">
                <a:latin typeface="Comic Sans MS" panose="030F0702030302020204" pitchFamily="66" charset="0"/>
              </a:rPr>
              <a:t>3-  g,  o,  u,  l,  f,  b</a:t>
            </a:r>
          </a:p>
          <a:p>
            <a:endParaRPr lang="en-GB" sz="2800" dirty="0">
              <a:latin typeface="Comic Sans MS" panose="030F0702030302020204" pitchFamily="66" charset="0"/>
            </a:endParaRPr>
          </a:p>
          <a:p>
            <a:r>
              <a:rPr lang="en-GB" sz="2800" dirty="0">
                <a:latin typeface="Comic Sans MS" panose="030F0702030302020204" pitchFamily="66" charset="0"/>
              </a:rPr>
              <a:t>4-  </a:t>
            </a:r>
            <a:r>
              <a:rPr lang="en-GB" sz="2800" dirty="0" err="1">
                <a:latin typeface="Comic Sans MS" panose="030F0702030302020204" pitchFamily="66" charset="0"/>
              </a:rPr>
              <a:t>ai</a:t>
            </a:r>
            <a:r>
              <a:rPr lang="en-GB" sz="2800" dirty="0">
                <a:latin typeface="Comic Sans MS" panose="030F0702030302020204" pitchFamily="66" charset="0"/>
              </a:rPr>
              <a:t>,  j,  </a:t>
            </a:r>
            <a:r>
              <a:rPr lang="en-GB" sz="2800" dirty="0" err="1">
                <a:latin typeface="Comic Sans MS" panose="030F0702030302020204" pitchFamily="66" charset="0"/>
              </a:rPr>
              <a:t>oa</a:t>
            </a:r>
            <a:r>
              <a:rPr lang="en-GB" sz="2800" dirty="0">
                <a:latin typeface="Comic Sans MS" panose="030F0702030302020204" pitchFamily="66" charset="0"/>
              </a:rPr>
              <a:t>,  </a:t>
            </a:r>
            <a:r>
              <a:rPr lang="en-GB" sz="2800" dirty="0" err="1">
                <a:latin typeface="Comic Sans MS" panose="030F0702030302020204" pitchFamily="66" charset="0"/>
              </a:rPr>
              <a:t>ie</a:t>
            </a:r>
            <a:r>
              <a:rPr lang="en-GB" sz="2800" dirty="0">
                <a:latin typeface="Comic Sans MS" panose="030F0702030302020204" pitchFamily="66" charset="0"/>
              </a:rPr>
              <a:t>,  </a:t>
            </a:r>
            <a:r>
              <a:rPr lang="en-GB" sz="2800" dirty="0" err="1">
                <a:latin typeface="Comic Sans MS" panose="030F0702030302020204" pitchFamily="66" charset="0"/>
              </a:rPr>
              <a:t>ee</a:t>
            </a:r>
            <a:r>
              <a:rPr lang="en-GB" sz="2800" dirty="0">
                <a:latin typeface="Comic Sans MS" panose="030F0702030302020204" pitchFamily="66" charset="0"/>
              </a:rPr>
              <a:t>,  or</a:t>
            </a:r>
          </a:p>
          <a:p>
            <a:endParaRPr lang="en-GB" sz="2800" dirty="0">
              <a:latin typeface="Comic Sans MS" panose="030F0702030302020204" pitchFamily="66" charset="0"/>
            </a:endParaRPr>
          </a:p>
          <a:p>
            <a:r>
              <a:rPr lang="en-GB" sz="2800" dirty="0">
                <a:latin typeface="Comic Sans MS" panose="030F0702030302020204" pitchFamily="66" charset="0"/>
              </a:rPr>
              <a:t>5-  z,  x,  </a:t>
            </a:r>
            <a:r>
              <a:rPr lang="en-GB" sz="2800" dirty="0" err="1">
                <a:latin typeface="Comic Sans MS" panose="030F0702030302020204" pitchFamily="66" charset="0"/>
              </a:rPr>
              <a:t>ch</a:t>
            </a:r>
            <a:r>
              <a:rPr lang="en-GB" sz="2800" dirty="0">
                <a:latin typeface="Comic Sans MS" panose="030F0702030302020204" pitchFamily="66" charset="0"/>
              </a:rPr>
              <a:t>,  </a:t>
            </a:r>
            <a:r>
              <a:rPr lang="en-GB" sz="2800" dirty="0" err="1">
                <a:latin typeface="Comic Sans MS" panose="030F0702030302020204" pitchFamily="66" charset="0"/>
              </a:rPr>
              <a:t>sh</a:t>
            </a:r>
            <a:r>
              <a:rPr lang="en-GB" sz="2800" dirty="0">
                <a:latin typeface="Comic Sans MS" panose="030F0702030302020204" pitchFamily="66" charset="0"/>
              </a:rPr>
              <a:t>,  </a:t>
            </a:r>
            <a:r>
              <a:rPr lang="en-GB" sz="2800" dirty="0" err="1">
                <a:latin typeface="Comic Sans MS" panose="030F0702030302020204" pitchFamily="66" charset="0"/>
              </a:rPr>
              <a:t>th</a:t>
            </a:r>
            <a:r>
              <a:rPr lang="en-GB" sz="2800" dirty="0">
                <a:latin typeface="Comic Sans MS" panose="030F0702030302020204" pitchFamily="66" charset="0"/>
              </a:rPr>
              <a:t>,  </a:t>
            </a:r>
            <a:r>
              <a:rPr lang="en-GB" sz="2800" dirty="0" err="1">
                <a:latin typeface="Comic Sans MS" panose="030F0702030302020204" pitchFamily="66" charset="0"/>
              </a:rPr>
              <a:t>th</a:t>
            </a:r>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6-  </a:t>
            </a:r>
            <a:r>
              <a:rPr lang="en-GB" sz="2800" dirty="0" err="1">
                <a:latin typeface="Comic Sans MS" panose="030F0702030302020204" pitchFamily="66" charset="0"/>
              </a:rPr>
              <a:t>qu</a:t>
            </a:r>
            <a:r>
              <a:rPr lang="en-GB" sz="2800" dirty="0">
                <a:latin typeface="Comic Sans MS" panose="030F0702030302020204" pitchFamily="66" charset="0"/>
              </a:rPr>
              <a:t>,  </a:t>
            </a:r>
            <a:r>
              <a:rPr lang="en-GB" sz="2800" dirty="0" err="1">
                <a:latin typeface="Comic Sans MS" panose="030F0702030302020204" pitchFamily="66" charset="0"/>
              </a:rPr>
              <a:t>ou</a:t>
            </a:r>
            <a:r>
              <a:rPr lang="en-GB" sz="2800" dirty="0">
                <a:latin typeface="Comic Sans MS" panose="030F0702030302020204" pitchFamily="66" charset="0"/>
              </a:rPr>
              <a:t>,  oi,  </a:t>
            </a:r>
            <a:r>
              <a:rPr lang="en-GB" sz="2800" dirty="0" err="1">
                <a:latin typeface="Comic Sans MS" panose="030F0702030302020204" pitchFamily="66" charset="0"/>
              </a:rPr>
              <a:t>ue</a:t>
            </a:r>
            <a:r>
              <a:rPr lang="en-GB" sz="2800" dirty="0">
                <a:latin typeface="Comic Sans MS" panose="030F0702030302020204" pitchFamily="66" charset="0"/>
              </a:rPr>
              <a:t>,  </a:t>
            </a:r>
            <a:r>
              <a:rPr lang="en-GB" sz="2800" dirty="0" err="1">
                <a:latin typeface="Comic Sans MS" panose="030F0702030302020204" pitchFamily="66" charset="0"/>
              </a:rPr>
              <a:t>er</a:t>
            </a:r>
            <a:r>
              <a:rPr lang="en-GB" sz="2800" dirty="0">
                <a:latin typeface="Comic Sans MS" panose="030F0702030302020204" pitchFamily="66" charset="0"/>
              </a:rPr>
              <a:t>,  </a:t>
            </a:r>
            <a:r>
              <a:rPr lang="en-GB" sz="2800" dirty="0" err="1">
                <a:latin typeface="Comic Sans MS" panose="030F0702030302020204" pitchFamily="66" charset="0"/>
              </a:rPr>
              <a:t>ar</a:t>
            </a:r>
            <a:endParaRPr lang="en-GB" sz="2800" dirty="0">
              <a:latin typeface="Comic Sans MS" panose="030F0702030302020204" pitchFamily="66" charset="0"/>
            </a:endParaRPr>
          </a:p>
        </p:txBody>
      </p:sp>
    </p:spTree>
    <p:extLst>
      <p:ext uri="{BB962C8B-B14F-4D97-AF65-F5344CB8AC3E}">
        <p14:creationId xmlns:p14="http://schemas.microsoft.com/office/powerpoint/2010/main" val="3492433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Kristen ITC" panose="03050502040202030202" pitchFamily="66" charset="0"/>
              </a:rPr>
              <a:t>Progression </a:t>
            </a:r>
          </a:p>
        </p:txBody>
      </p:sp>
      <p:pic>
        <p:nvPicPr>
          <p:cNvPr id="6" name="Picture 9" descr="Table&#10;&#10;Description automatically generated">
            <a:extLst>
              <a:ext uri="{FF2B5EF4-FFF2-40B4-BE49-F238E27FC236}">
                <a16:creationId xmlns:a16="http://schemas.microsoft.com/office/drawing/2014/main" id="{A37B81C4-3ABF-4C96-84F3-2F5D23AD85DB}"/>
              </a:ext>
            </a:extLst>
          </p:cNvPr>
          <p:cNvPicPr>
            <a:picLocks noGrp="1" noChangeAspect="1"/>
          </p:cNvPicPr>
          <p:nvPr>
            <p:ph idx="1"/>
          </p:nvPr>
        </p:nvPicPr>
        <p:blipFill>
          <a:blip r:embed="rId2"/>
          <a:stretch>
            <a:fillRect/>
          </a:stretch>
        </p:blipFill>
        <p:spPr>
          <a:xfrm>
            <a:off x="265232" y="1875453"/>
            <a:ext cx="11661535" cy="4489790"/>
          </a:xfrm>
          <a:prstGeom prst="rect">
            <a:avLst/>
          </a:prstGeom>
        </p:spPr>
      </p:pic>
    </p:spTree>
    <p:extLst>
      <p:ext uri="{BB962C8B-B14F-4D97-AF65-F5344CB8AC3E}">
        <p14:creationId xmlns:p14="http://schemas.microsoft.com/office/powerpoint/2010/main" val="1930085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dirty="0">
                <a:latin typeface="Kristen ITC" panose="03050502040202030202" pitchFamily="66" charset="0"/>
              </a:rPr>
              <a:t> </a:t>
            </a:r>
          </a:p>
        </p:txBody>
      </p:sp>
      <p:sp>
        <p:nvSpPr>
          <p:cNvPr id="3" name="Content Placeholder 2"/>
          <p:cNvSpPr>
            <a:spLocks noGrp="1"/>
          </p:cNvSpPr>
          <p:nvPr>
            <p:ph idx="1"/>
          </p:nvPr>
        </p:nvSpPr>
        <p:spPr/>
        <p:txBody>
          <a:bodyPr>
            <a:normAutofit/>
          </a:bodyPr>
          <a:lstStyle/>
          <a:p>
            <a:endParaRPr lang="en-GB" dirty="0">
              <a:latin typeface="Kristen ITC" panose="03050502040202030202" pitchFamily="66" charset="0"/>
            </a:endParaRPr>
          </a:p>
          <a:p>
            <a:pPr marL="0" indent="0">
              <a:buNone/>
            </a:pPr>
            <a:endParaRPr lang="en-GB" dirty="0">
              <a:latin typeface="Kristen ITC" panose="03050502040202030202" pitchFamily="66" charset="0"/>
            </a:endParaRPr>
          </a:p>
          <a:p>
            <a:endParaRPr lang="en-GB" dirty="0">
              <a:latin typeface="Kristen ITC" panose="03050502040202030202" pitchFamily="66" charset="0"/>
            </a:endParaRPr>
          </a:p>
          <a:p>
            <a:pPr marL="0" indent="0">
              <a:buNone/>
            </a:pPr>
            <a:r>
              <a:rPr lang="en-GB" dirty="0">
                <a:latin typeface="Kristen ITC" panose="03050502040202030202" pitchFamily="66" charset="0"/>
              </a:rPr>
              <a:t> </a:t>
            </a:r>
          </a:p>
        </p:txBody>
      </p:sp>
      <p:pic>
        <p:nvPicPr>
          <p:cNvPr id="7" name="Picture 8" descr="Table&#10;&#10;Description automatically generated">
            <a:extLst>
              <a:ext uri="{FF2B5EF4-FFF2-40B4-BE49-F238E27FC236}">
                <a16:creationId xmlns:a16="http://schemas.microsoft.com/office/drawing/2014/main" id="{EDF3175C-4F2D-40D0-9A02-0E44C582B259}"/>
              </a:ext>
            </a:extLst>
          </p:cNvPr>
          <p:cNvPicPr>
            <a:picLocks noChangeAspect="1"/>
          </p:cNvPicPr>
          <p:nvPr/>
        </p:nvPicPr>
        <p:blipFill>
          <a:blip r:embed="rId2"/>
          <a:stretch>
            <a:fillRect/>
          </a:stretch>
        </p:blipFill>
        <p:spPr>
          <a:xfrm>
            <a:off x="1641376" y="365125"/>
            <a:ext cx="9149850" cy="6279038"/>
          </a:xfrm>
          <a:prstGeom prst="rect">
            <a:avLst/>
          </a:prstGeom>
        </p:spPr>
      </p:pic>
    </p:spTree>
    <p:extLst>
      <p:ext uri="{BB962C8B-B14F-4D97-AF65-F5344CB8AC3E}">
        <p14:creationId xmlns:p14="http://schemas.microsoft.com/office/powerpoint/2010/main" val="3536681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6000" dirty="0">
                <a:latin typeface="Kristen ITC" panose="03050502040202030202" pitchFamily="66" charset="0"/>
              </a:rPr>
              <a:t>     Regular Reading Practice</a:t>
            </a:r>
            <a:endParaRPr lang="en-GB" dirty="0">
              <a:latin typeface="Kristen ITC" panose="03050502040202030202" pitchFamily="66" charset="0"/>
            </a:endParaRPr>
          </a:p>
        </p:txBody>
      </p:sp>
      <p:sp>
        <p:nvSpPr>
          <p:cNvPr id="3" name="Content Placeholder 2"/>
          <p:cNvSpPr>
            <a:spLocks noGrp="1"/>
          </p:cNvSpPr>
          <p:nvPr>
            <p:ph idx="1"/>
          </p:nvPr>
        </p:nvSpPr>
        <p:spPr>
          <a:xfrm>
            <a:off x="838200" y="1825625"/>
            <a:ext cx="10515600" cy="2400935"/>
          </a:xfrm>
        </p:spPr>
        <p:txBody>
          <a:bodyPr>
            <a:normAutofit/>
          </a:bodyPr>
          <a:lstStyle/>
          <a:p>
            <a:pPr marL="0" indent="0">
              <a:buNone/>
            </a:pPr>
            <a:r>
              <a:rPr lang="en-GB" sz="3200" dirty="0">
                <a:latin typeface="Kristen ITC" panose="03050502040202030202" pitchFamily="66" charset="0"/>
              </a:rPr>
              <a:t> </a:t>
            </a:r>
          </a:p>
          <a:p>
            <a:endParaRPr lang="en-GB" sz="3200" dirty="0">
              <a:latin typeface="Kristen ITC" panose="03050502040202030202" pitchFamily="66" charset="0"/>
            </a:endParaRPr>
          </a:p>
          <a:p>
            <a:pPr marL="0" indent="0">
              <a:buNone/>
            </a:pPr>
            <a:endParaRPr lang="en-GB" sz="3200" dirty="0">
              <a:latin typeface="Kristen ITC" panose="03050502040202030202" pitchFamily="66" charset="0"/>
            </a:endParaRPr>
          </a:p>
        </p:txBody>
      </p:sp>
      <p:sp>
        <p:nvSpPr>
          <p:cNvPr id="4" name="AutoShape 2" descr="Cute children reading books Royalty Free Vector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6" name="Picture 2" descr="Png Hd Of Students Reading Transparent Hd Of Students - Transparent  Background Student Clipart (#408286) - Pi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1851" y="2805678"/>
            <a:ext cx="4764768" cy="31116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0375" y="2177143"/>
            <a:ext cx="2404745" cy="1200329"/>
          </a:xfrm>
          <a:prstGeom prst="rect">
            <a:avLst/>
          </a:prstGeom>
          <a:noFill/>
        </p:spPr>
        <p:txBody>
          <a:bodyPr wrap="square" rtlCol="0">
            <a:spAutoFit/>
          </a:bodyPr>
          <a:lstStyle/>
          <a:p>
            <a:r>
              <a:rPr lang="en-GB" sz="3600" dirty="0">
                <a:latin typeface="Comic Sans MS" panose="030F0702030302020204" pitchFamily="66" charset="0"/>
              </a:rPr>
              <a:t>Shared Reading</a:t>
            </a:r>
          </a:p>
        </p:txBody>
      </p:sp>
      <p:sp>
        <p:nvSpPr>
          <p:cNvPr id="6" name="TextBox 5"/>
          <p:cNvSpPr txBox="1"/>
          <p:nvPr/>
        </p:nvSpPr>
        <p:spPr>
          <a:xfrm>
            <a:off x="8638902" y="2342606"/>
            <a:ext cx="2917371" cy="3416320"/>
          </a:xfrm>
          <a:prstGeom prst="rect">
            <a:avLst/>
          </a:prstGeom>
          <a:noFill/>
        </p:spPr>
        <p:txBody>
          <a:bodyPr wrap="square" rtlCol="0">
            <a:spAutoFit/>
          </a:bodyPr>
          <a:lstStyle/>
          <a:p>
            <a:r>
              <a:rPr lang="en-GB" sz="3600" dirty="0">
                <a:latin typeface="Comic Sans MS" panose="030F0702030302020204" pitchFamily="66" charset="0"/>
              </a:rPr>
              <a:t>Independent Reading</a:t>
            </a:r>
          </a:p>
          <a:p>
            <a:endParaRPr lang="en-GB" sz="3600" dirty="0">
              <a:latin typeface="Comic Sans MS" panose="030F0702030302020204" pitchFamily="66" charset="0"/>
            </a:endParaRPr>
          </a:p>
          <a:p>
            <a:endParaRPr lang="en-GB" sz="3600" dirty="0">
              <a:latin typeface="Comic Sans MS" panose="030F0702030302020204" pitchFamily="66" charset="0"/>
            </a:endParaRPr>
          </a:p>
          <a:p>
            <a:r>
              <a:rPr lang="en-GB" sz="3600" dirty="0">
                <a:latin typeface="Comic Sans MS" panose="030F0702030302020204" pitchFamily="66" charset="0"/>
              </a:rPr>
              <a:t>Home Reading</a:t>
            </a:r>
          </a:p>
        </p:txBody>
      </p:sp>
      <p:sp>
        <p:nvSpPr>
          <p:cNvPr id="7" name="TextBox 6"/>
          <p:cNvSpPr txBox="1"/>
          <p:nvPr/>
        </p:nvSpPr>
        <p:spPr>
          <a:xfrm>
            <a:off x="460375" y="4929051"/>
            <a:ext cx="2404745" cy="1200329"/>
          </a:xfrm>
          <a:prstGeom prst="rect">
            <a:avLst/>
          </a:prstGeom>
          <a:noFill/>
        </p:spPr>
        <p:txBody>
          <a:bodyPr wrap="square" rtlCol="0">
            <a:spAutoFit/>
          </a:bodyPr>
          <a:lstStyle/>
          <a:p>
            <a:r>
              <a:rPr lang="en-GB" sz="3600" dirty="0">
                <a:latin typeface="Comic Sans MS" panose="030F0702030302020204" pitchFamily="66" charset="0"/>
              </a:rPr>
              <a:t>Guided Reading</a:t>
            </a:r>
          </a:p>
        </p:txBody>
      </p:sp>
    </p:spTree>
    <p:extLst>
      <p:ext uri="{BB962C8B-B14F-4D97-AF65-F5344CB8AC3E}">
        <p14:creationId xmlns:p14="http://schemas.microsoft.com/office/powerpoint/2010/main" val="565511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dirty="0">
                <a:latin typeface="Kristen ITC" panose="03050502040202030202" pitchFamily="66" charset="0"/>
              </a:rPr>
              <a:t>       </a:t>
            </a:r>
            <a:r>
              <a:rPr lang="en-GB" sz="4800" dirty="0">
                <a:latin typeface="Kristen ITC" panose="03050502040202030202" pitchFamily="66" charset="0"/>
              </a:rPr>
              <a:t>Reading at Home.</a:t>
            </a:r>
          </a:p>
        </p:txBody>
      </p:sp>
      <p:pic>
        <p:nvPicPr>
          <p:cNvPr id="5122" name="Picture 2" descr="How to Raise a Kid Who Loves to Read | by Elizabeth Preston | For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185" b="21591"/>
          <a:stretch/>
        </p:blipFill>
        <p:spPr bwMode="auto">
          <a:xfrm>
            <a:off x="9578248" y="230188"/>
            <a:ext cx="2361203" cy="144562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Expert tips to get your child reading | Encourage kids to love book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Expert tips to get your child reading | Encourage kids to love books"/>
          <p:cNvSpPr>
            <a:spLocks noChangeAspect="1" noChangeArrowheads="1"/>
          </p:cNvSpPr>
          <p:nvPr/>
        </p:nvSpPr>
        <p:spPr bwMode="auto">
          <a:xfrm>
            <a:off x="155574" y="-144463"/>
            <a:ext cx="2065111" cy="20651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Content Placeholder 3"/>
          <p:cNvSpPr>
            <a:spLocks noGrp="1"/>
          </p:cNvSpPr>
          <p:nvPr>
            <p:ph idx="1"/>
          </p:nvPr>
        </p:nvSpPr>
        <p:spPr>
          <a:xfrm>
            <a:off x="838200" y="1825624"/>
            <a:ext cx="10515600" cy="4758055"/>
          </a:xfrm>
        </p:spPr>
        <p:txBody>
          <a:bodyPr>
            <a:normAutofit/>
          </a:bodyPr>
          <a:lstStyle/>
          <a:p>
            <a:pPr marL="285750" indent="-285750"/>
            <a:r>
              <a:rPr lang="en-GB" sz="2400" dirty="0">
                <a:latin typeface="Kristen ITC" panose="03050502040202030202" pitchFamily="66" charset="0"/>
              </a:rPr>
              <a:t>Children are only reading from books that are entirely decodable.</a:t>
            </a:r>
          </a:p>
          <a:p>
            <a:pPr marL="0" indent="0">
              <a:buNone/>
            </a:pPr>
            <a:endParaRPr lang="en-GB" sz="1000" dirty="0">
              <a:latin typeface="Kristen ITC" panose="03050502040202030202" pitchFamily="66" charset="0"/>
            </a:endParaRPr>
          </a:p>
          <a:p>
            <a:pPr marL="285750" indent="-285750"/>
            <a:r>
              <a:rPr lang="en-GB" sz="2400" dirty="0">
                <a:latin typeface="Kristen ITC" panose="03050502040202030202" pitchFamily="66" charset="0"/>
              </a:rPr>
              <a:t>Your child should be able to read their book confidently.</a:t>
            </a:r>
          </a:p>
          <a:p>
            <a:pPr marL="0" indent="0">
              <a:buNone/>
            </a:pPr>
            <a:endParaRPr lang="en-GB" sz="1000" dirty="0">
              <a:latin typeface="Kristen ITC" panose="03050502040202030202" pitchFamily="66" charset="0"/>
            </a:endParaRPr>
          </a:p>
          <a:p>
            <a:pPr marL="285750" indent="-285750"/>
            <a:r>
              <a:rPr lang="en-GB" sz="2400" dirty="0">
                <a:latin typeface="Kristen ITC" panose="03050502040202030202" pitchFamily="66" charset="0"/>
              </a:rPr>
              <a:t>We only use pure sounds when decoding words (no ‘uh’ after the sound).</a:t>
            </a:r>
          </a:p>
          <a:p>
            <a:pPr marL="0" indent="0">
              <a:buNone/>
            </a:pPr>
            <a:endParaRPr lang="en-GB" sz="1000" dirty="0">
              <a:latin typeface="Kristen ITC" panose="03050502040202030202" pitchFamily="66" charset="0"/>
            </a:endParaRPr>
          </a:p>
          <a:p>
            <a:pPr marL="285750" indent="-285750"/>
            <a:r>
              <a:rPr lang="en-GB" sz="2400" dirty="0">
                <a:latin typeface="Kristen ITC" panose="03050502040202030202" pitchFamily="66" charset="0"/>
              </a:rPr>
              <a:t>We want them to practise reading their book 4 times across the week working on these skills:</a:t>
            </a:r>
          </a:p>
          <a:p>
            <a:pPr marL="0" indent="0">
              <a:buNone/>
            </a:pPr>
            <a:r>
              <a:rPr lang="en-GB" sz="2400" dirty="0">
                <a:latin typeface="Kristen ITC" panose="03050502040202030202" pitchFamily="66" charset="0"/>
              </a:rPr>
              <a:t>	     decode            fluency          expression</a:t>
            </a:r>
          </a:p>
          <a:p>
            <a:pPr marL="0" indent="0">
              <a:buNone/>
            </a:pPr>
            <a:endParaRPr lang="en-GB" sz="1000" dirty="0">
              <a:latin typeface="Kristen ITC" panose="03050502040202030202" pitchFamily="66" charset="0"/>
            </a:endParaRPr>
          </a:p>
          <a:p>
            <a:r>
              <a:rPr lang="en-GB" sz="2400" b="1" u="sng" dirty="0">
                <a:latin typeface="Kristen ITC" panose="03050502040202030202" pitchFamily="66" charset="0"/>
              </a:rPr>
              <a:t>Reading is fun &amp; enjoyable.  Developing a love for reading. </a:t>
            </a:r>
          </a:p>
          <a:p>
            <a:pPr marL="0" indent="0">
              <a:buNone/>
            </a:pPr>
            <a:endParaRPr lang="en-GB" sz="2600" dirty="0">
              <a:latin typeface="Kristen ITC" panose="03050502040202030202" pitchFamily="66" charset="0"/>
            </a:endParaRPr>
          </a:p>
          <a:p>
            <a:endParaRPr lang="en-GB" dirty="0"/>
          </a:p>
        </p:txBody>
      </p:sp>
    </p:spTree>
    <p:extLst>
      <p:ext uri="{BB962C8B-B14F-4D97-AF65-F5344CB8AC3E}">
        <p14:creationId xmlns:p14="http://schemas.microsoft.com/office/powerpoint/2010/main" val="3712777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7880" y="426720"/>
            <a:ext cx="10515600" cy="5913120"/>
          </a:xfrm>
        </p:spPr>
        <p:txBody>
          <a:bodyPr>
            <a:normAutofit lnSpcReduction="10000"/>
          </a:bodyPr>
          <a:lstStyle/>
          <a:p>
            <a:pPr marL="0" indent="0">
              <a:buNone/>
            </a:pPr>
            <a:r>
              <a:rPr lang="en-GB" sz="4400" dirty="0">
                <a:latin typeface="Kristen ITC" panose="03050502040202030202" pitchFamily="66" charset="0"/>
              </a:rPr>
              <a:t>             </a:t>
            </a:r>
            <a:r>
              <a:rPr lang="en-GB" sz="4400" b="1" u="sng" dirty="0">
                <a:latin typeface="Kristen ITC" panose="03050502040202030202" pitchFamily="66" charset="0"/>
              </a:rPr>
              <a:t>H R S Words.</a:t>
            </a:r>
          </a:p>
          <a:p>
            <a:pPr marL="0" indent="0">
              <a:buNone/>
            </a:pPr>
            <a:endParaRPr lang="en-GB" sz="4400" b="1" u="sng" dirty="0">
              <a:latin typeface="Kristen ITC" panose="03050502040202030202" pitchFamily="66" charset="0"/>
            </a:endParaRPr>
          </a:p>
          <a:p>
            <a:pPr marL="0" indent="0">
              <a:buNone/>
            </a:pPr>
            <a:r>
              <a:rPr lang="en-GB" sz="4400" dirty="0">
                <a:solidFill>
                  <a:srgbClr val="FF0000"/>
                </a:solidFill>
                <a:latin typeface="Kristen ITC" panose="03050502040202030202" pitchFamily="66" charset="0"/>
              </a:rPr>
              <a:t>H</a:t>
            </a:r>
            <a:r>
              <a:rPr lang="en-GB" sz="4400" dirty="0">
                <a:latin typeface="Kristen ITC" panose="03050502040202030202" pitchFamily="66" charset="0"/>
              </a:rPr>
              <a:t>arder to </a:t>
            </a:r>
            <a:r>
              <a:rPr lang="en-GB" sz="4400" dirty="0">
                <a:solidFill>
                  <a:srgbClr val="FF0000"/>
                </a:solidFill>
                <a:latin typeface="Kristen ITC" panose="03050502040202030202" pitchFamily="66" charset="0"/>
              </a:rPr>
              <a:t>R</a:t>
            </a:r>
            <a:r>
              <a:rPr lang="en-GB" sz="4400" dirty="0">
                <a:latin typeface="Kristen ITC" panose="03050502040202030202" pitchFamily="66" charset="0"/>
              </a:rPr>
              <a:t>ead and </a:t>
            </a:r>
            <a:r>
              <a:rPr lang="en-GB" sz="4400" dirty="0">
                <a:solidFill>
                  <a:srgbClr val="FF0000"/>
                </a:solidFill>
                <a:latin typeface="Kristen ITC" panose="03050502040202030202" pitchFamily="66" charset="0"/>
              </a:rPr>
              <a:t>S</a:t>
            </a:r>
            <a:r>
              <a:rPr lang="en-GB" sz="4400" dirty="0">
                <a:latin typeface="Kristen ITC" panose="03050502040202030202" pitchFamily="66" charset="0"/>
              </a:rPr>
              <a:t>pell Words.</a:t>
            </a:r>
          </a:p>
          <a:p>
            <a:pPr marL="0" indent="0">
              <a:buNone/>
            </a:pPr>
            <a:endParaRPr lang="en-GB" sz="4400" dirty="0">
              <a:latin typeface="Kristen ITC" panose="03050502040202030202" pitchFamily="66" charset="0"/>
            </a:endParaRPr>
          </a:p>
          <a:p>
            <a:pPr marL="0" indent="0">
              <a:buNone/>
            </a:pPr>
            <a:r>
              <a:rPr lang="en-GB" sz="3600" dirty="0">
                <a:latin typeface="Kristen ITC" panose="03050502040202030202" pitchFamily="66" charset="0"/>
              </a:rPr>
              <a:t>Taught in sequence.</a:t>
            </a:r>
          </a:p>
          <a:p>
            <a:pPr marL="0" indent="0">
              <a:buNone/>
            </a:pPr>
            <a:endParaRPr lang="en-GB" sz="3600" dirty="0">
              <a:latin typeface="Kristen ITC" panose="03050502040202030202" pitchFamily="66" charset="0"/>
            </a:endParaRPr>
          </a:p>
          <a:p>
            <a:pPr marL="0" indent="0">
              <a:buNone/>
            </a:pPr>
            <a:r>
              <a:rPr lang="en-GB" sz="3600" dirty="0">
                <a:latin typeface="Kristen ITC" panose="03050502040202030202" pitchFamily="66" charset="0"/>
              </a:rPr>
              <a:t>Practiced throughout.</a:t>
            </a:r>
          </a:p>
          <a:p>
            <a:pPr marL="0" indent="0">
              <a:buNone/>
            </a:pPr>
            <a:endParaRPr lang="en-GB" sz="3600" dirty="0">
              <a:latin typeface="Kristen ITC" panose="03050502040202030202" pitchFamily="66" charset="0"/>
            </a:endParaRPr>
          </a:p>
          <a:p>
            <a:pPr marL="0" indent="0">
              <a:buNone/>
            </a:pPr>
            <a:r>
              <a:rPr lang="en-GB" sz="3600" dirty="0">
                <a:latin typeface="Kristen ITC" panose="03050502040202030202" pitchFamily="66" charset="0"/>
              </a:rPr>
              <a:t>Sent home as taught- to practice.</a:t>
            </a:r>
          </a:p>
          <a:p>
            <a:pPr marL="0" indent="0">
              <a:buNone/>
            </a:pPr>
            <a:endParaRPr lang="en-GB" sz="4400" dirty="0">
              <a:latin typeface="Kristen ITC" panose="03050502040202030202" pitchFamily="66" charset="0"/>
            </a:endParaRPr>
          </a:p>
          <a:p>
            <a:pPr marL="0" indent="0">
              <a:buNone/>
            </a:pPr>
            <a:endParaRPr lang="en-GB" sz="3200" dirty="0">
              <a:latin typeface="Kristen ITC" panose="03050502040202030202" pitchFamily="66" charset="0"/>
            </a:endParaRPr>
          </a:p>
        </p:txBody>
      </p:sp>
      <p:sp>
        <p:nvSpPr>
          <p:cNvPr id="2" name="AutoShape 2" descr="Coloured Phase 2 to 5 Tricky Words Flashcards — Prim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13421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card&#10;&#10;AI-generated content may be incorrect.">
            <a:extLst>
              <a:ext uri="{FF2B5EF4-FFF2-40B4-BE49-F238E27FC236}">
                <a16:creationId xmlns:a16="http://schemas.microsoft.com/office/drawing/2014/main" id="{2592FC68-A28F-9AEA-FA51-3EF494CE512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153" t="2320" r="1352" b="1351"/>
          <a:stretch>
            <a:fillRect/>
          </a:stretch>
        </p:blipFill>
        <p:spPr>
          <a:xfrm>
            <a:off x="2584580" y="279919"/>
            <a:ext cx="5934270" cy="6578082"/>
          </a:xfrm>
        </p:spPr>
      </p:pic>
    </p:spTree>
    <p:extLst>
      <p:ext uri="{BB962C8B-B14F-4D97-AF65-F5344CB8AC3E}">
        <p14:creationId xmlns:p14="http://schemas.microsoft.com/office/powerpoint/2010/main" val="2974584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dirty="0">
                <a:latin typeface="Kristen ITC" panose="03050502040202030202" pitchFamily="66" charset="0"/>
              </a:rPr>
              <a:t>What you can do to help. </a:t>
            </a:r>
          </a:p>
        </p:txBody>
      </p:sp>
      <p:sp>
        <p:nvSpPr>
          <p:cNvPr id="3" name="Content Placeholder 2"/>
          <p:cNvSpPr>
            <a:spLocks noGrp="1"/>
          </p:cNvSpPr>
          <p:nvPr>
            <p:ph idx="1"/>
          </p:nvPr>
        </p:nvSpPr>
        <p:spPr/>
        <p:txBody>
          <a:bodyPr/>
          <a:lstStyle/>
          <a:p>
            <a:r>
              <a:rPr lang="en-GB" dirty="0">
                <a:latin typeface="Kristen ITC" panose="03050502040202030202" pitchFamily="66" charset="0"/>
              </a:rPr>
              <a:t>Read every day- a selection of different books.</a:t>
            </a:r>
          </a:p>
          <a:p>
            <a:r>
              <a:rPr lang="en-GB" dirty="0">
                <a:latin typeface="Kristen ITC" panose="03050502040202030202" pitchFamily="66" charset="0"/>
              </a:rPr>
              <a:t>Talk to your child about stories- beginning/ middle/ end.</a:t>
            </a:r>
          </a:p>
          <a:p>
            <a:r>
              <a:rPr lang="en-GB" dirty="0">
                <a:latin typeface="Kristen ITC" panose="03050502040202030202" pitchFamily="66" charset="0"/>
              </a:rPr>
              <a:t>Spot letters in the environment. </a:t>
            </a:r>
          </a:p>
          <a:p>
            <a:r>
              <a:rPr lang="en-GB" dirty="0">
                <a:latin typeface="Kristen ITC" panose="03050502040202030202" pitchFamily="66" charset="0"/>
              </a:rPr>
              <a:t>Provide opportunities to practice reading/writing.</a:t>
            </a:r>
          </a:p>
          <a:p>
            <a:r>
              <a:rPr lang="en-GB" dirty="0">
                <a:latin typeface="Kristen ITC" panose="03050502040202030202" pitchFamily="66" charset="0"/>
              </a:rPr>
              <a:t>Share writing- lists/ notes/ cards/messages- reading for a purpose.</a:t>
            </a:r>
          </a:p>
          <a:p>
            <a:r>
              <a:rPr lang="en-GB" dirty="0">
                <a:latin typeface="Kristen ITC" panose="03050502040202030202" pitchFamily="66" charset="0"/>
              </a:rPr>
              <a:t>Practice HRS words.</a:t>
            </a:r>
          </a:p>
          <a:p>
            <a:r>
              <a:rPr lang="en-GB" dirty="0">
                <a:latin typeface="Kristen ITC" panose="03050502040202030202" pitchFamily="66" charset="0"/>
              </a:rPr>
              <a:t>Enjoy reading and have fun- use silly voices/ laugh/ pretend/ use imaginations/ play/ model. </a:t>
            </a:r>
          </a:p>
        </p:txBody>
      </p:sp>
    </p:spTree>
    <p:extLst>
      <p:ext uri="{BB962C8B-B14F-4D97-AF65-F5344CB8AC3E}">
        <p14:creationId xmlns:p14="http://schemas.microsoft.com/office/powerpoint/2010/main" val="2373919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dirty="0">
                <a:latin typeface="Kristen ITC" panose="03050502040202030202" pitchFamily="66" charset="0"/>
              </a:rPr>
              <a:t>         </a:t>
            </a:r>
            <a:r>
              <a:rPr lang="en-GB" sz="6000" b="1" u="sng" dirty="0">
                <a:latin typeface="Kristen ITC" panose="03050502040202030202" pitchFamily="66" charset="0"/>
              </a:rPr>
              <a:t>Oxford Owls.</a:t>
            </a:r>
          </a:p>
        </p:txBody>
      </p:sp>
      <p:sp>
        <p:nvSpPr>
          <p:cNvPr id="3" name="Content Placeholder 2"/>
          <p:cNvSpPr>
            <a:spLocks noGrp="1"/>
          </p:cNvSpPr>
          <p:nvPr>
            <p:ph idx="1"/>
          </p:nvPr>
        </p:nvSpPr>
        <p:spPr/>
        <p:txBody>
          <a:bodyPr/>
          <a:lstStyle/>
          <a:p>
            <a:pPr marL="0" indent="0">
              <a:buNone/>
            </a:pPr>
            <a:endParaRPr lang="en-GB" sz="3600" dirty="0">
              <a:latin typeface="Kristen ITC" panose="03050502040202030202" pitchFamily="66" charset="0"/>
            </a:endParaRPr>
          </a:p>
          <a:p>
            <a:pPr marL="0" indent="0">
              <a:buNone/>
            </a:pPr>
            <a:endParaRPr lang="en-GB" dirty="0"/>
          </a:p>
          <a:p>
            <a:endParaRPr lang="en-GB" dirty="0"/>
          </a:p>
        </p:txBody>
      </p:sp>
      <p:pic>
        <p:nvPicPr>
          <p:cNvPr id="5" name="Picture 4"/>
          <p:cNvPicPr>
            <a:picLocks noChangeAspect="1"/>
          </p:cNvPicPr>
          <p:nvPr/>
        </p:nvPicPr>
        <p:blipFill rotWithShape="1">
          <a:blip r:embed="rId2"/>
          <a:srcRect l="35661" t="21084" r="40784" b="52285"/>
          <a:stretch/>
        </p:blipFill>
        <p:spPr>
          <a:xfrm>
            <a:off x="2429692" y="1931066"/>
            <a:ext cx="6888479" cy="4380834"/>
          </a:xfrm>
          <a:prstGeom prst="rect">
            <a:avLst/>
          </a:prstGeom>
        </p:spPr>
      </p:pic>
    </p:spTree>
    <p:extLst>
      <p:ext uri="{BB962C8B-B14F-4D97-AF65-F5344CB8AC3E}">
        <p14:creationId xmlns:p14="http://schemas.microsoft.com/office/powerpoint/2010/main" val="2538394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         </a:t>
            </a:r>
            <a:r>
              <a:rPr lang="en-GB" b="1" u="sng" dirty="0">
                <a:solidFill>
                  <a:srgbClr val="7030A0"/>
                </a:solidFill>
                <a:latin typeface="Kristen ITC" panose="03050502040202030202" pitchFamily="66" charset="0"/>
              </a:rPr>
              <a:t>Book Swap in Reception.</a:t>
            </a:r>
            <a:br>
              <a:rPr lang="en-GB" b="1" u="sng" dirty="0">
                <a:solidFill>
                  <a:srgbClr val="7030A0"/>
                </a:solidFill>
                <a:latin typeface="Kristen ITC" panose="03050502040202030202" pitchFamily="66" charset="0"/>
              </a:rPr>
            </a:br>
            <a:endParaRPr lang="en-GB" b="1" u="sng" dirty="0">
              <a:solidFill>
                <a:srgbClr val="7030A0"/>
              </a:solidFill>
              <a:latin typeface="Kristen ITC" panose="03050502040202030202" pitchFamily="66" charset="0"/>
            </a:endParaRPr>
          </a:p>
        </p:txBody>
      </p:sp>
      <p:sp>
        <p:nvSpPr>
          <p:cNvPr id="3" name="Content Placeholder 2"/>
          <p:cNvSpPr>
            <a:spLocks noGrp="1"/>
          </p:cNvSpPr>
          <p:nvPr>
            <p:ph idx="1"/>
          </p:nvPr>
        </p:nvSpPr>
        <p:spPr>
          <a:xfrm>
            <a:off x="838200" y="1619794"/>
            <a:ext cx="10515600" cy="2664823"/>
          </a:xfrm>
        </p:spPr>
        <p:txBody>
          <a:bodyPr>
            <a:normAutofit fontScale="25000" lnSpcReduction="20000"/>
          </a:bodyPr>
          <a:lstStyle/>
          <a:p>
            <a:endParaRPr lang="en-GB" sz="4100" dirty="0">
              <a:latin typeface="Kristen ITC" panose="03050502040202030202" pitchFamily="66" charset="0"/>
            </a:endParaRPr>
          </a:p>
          <a:p>
            <a:r>
              <a:rPr lang="en-GB" sz="12800" dirty="0">
                <a:solidFill>
                  <a:srgbClr val="7030A0"/>
                </a:solidFill>
                <a:latin typeface="Kristen ITC" panose="03050502040202030202" pitchFamily="66" charset="0"/>
              </a:rPr>
              <a:t>Choose a book from the swap box and take home to read- bring back and choose another or swap with a similar story.</a:t>
            </a:r>
          </a:p>
          <a:p>
            <a:pPr marL="0" indent="0">
              <a:buNone/>
            </a:pPr>
            <a:r>
              <a:rPr lang="en-GB" sz="12800" dirty="0">
                <a:solidFill>
                  <a:srgbClr val="7030A0"/>
                </a:solidFill>
                <a:latin typeface="Kristen ITC" panose="03050502040202030202" pitchFamily="66" charset="0"/>
              </a:rPr>
              <a:t> </a:t>
            </a:r>
          </a:p>
          <a:p>
            <a:r>
              <a:rPr lang="en-GB" sz="12800" dirty="0">
                <a:solidFill>
                  <a:srgbClr val="7030A0"/>
                </a:solidFill>
                <a:latin typeface="Kristen ITC" panose="03050502040202030202" pitchFamily="66" charset="0"/>
              </a:rPr>
              <a:t>Share a story from home- lunchtime </a:t>
            </a:r>
            <a:r>
              <a:rPr lang="en-GB" sz="12800" dirty="0" err="1">
                <a:solidFill>
                  <a:srgbClr val="7030A0"/>
                </a:solidFill>
                <a:latin typeface="Kristen ITC" panose="03050502040202030202" pitchFamily="66" charset="0"/>
              </a:rPr>
              <a:t>storytime</a:t>
            </a:r>
            <a:r>
              <a:rPr lang="en-GB" sz="12800" dirty="0">
                <a:solidFill>
                  <a:srgbClr val="7030A0"/>
                </a:solidFill>
                <a:latin typeface="Kristen ITC" panose="03050502040202030202" pitchFamily="66" charset="0"/>
              </a:rPr>
              <a:t>.</a:t>
            </a:r>
          </a:p>
          <a:p>
            <a:endParaRPr lang="en-GB" sz="12800" dirty="0">
              <a:solidFill>
                <a:srgbClr val="7030A0"/>
              </a:solidFill>
              <a:latin typeface="Kristen ITC" panose="03050502040202030202" pitchFamily="66" charset="0"/>
            </a:endParaRPr>
          </a:p>
          <a:p>
            <a:r>
              <a:rPr lang="en-GB" sz="12800" dirty="0">
                <a:solidFill>
                  <a:srgbClr val="7030A0"/>
                </a:solidFill>
                <a:latin typeface="Kristen ITC" panose="03050502040202030202" pitchFamily="66" charset="0"/>
              </a:rPr>
              <a:t>Visiting the library.</a:t>
            </a:r>
          </a:p>
          <a:p>
            <a:endParaRPr lang="en-GB" sz="12800" dirty="0">
              <a:solidFill>
                <a:srgbClr val="7030A0"/>
              </a:solidFill>
              <a:latin typeface="Kristen ITC" panose="03050502040202030202" pitchFamily="66" charset="0"/>
            </a:endParaRPr>
          </a:p>
          <a:p>
            <a:r>
              <a:rPr lang="en-GB" sz="12800" dirty="0">
                <a:solidFill>
                  <a:srgbClr val="7030A0"/>
                </a:solidFill>
                <a:latin typeface="Kristen ITC" panose="03050502040202030202" pitchFamily="66" charset="0"/>
              </a:rPr>
              <a:t>Walk and Talk Cards.</a:t>
            </a:r>
          </a:p>
          <a:p>
            <a:endParaRPr lang="en-GB" sz="4100" dirty="0">
              <a:solidFill>
                <a:srgbClr val="7030A0"/>
              </a:solidFill>
              <a:latin typeface="Kristen ITC" panose="03050502040202030202" pitchFamily="66" charset="0"/>
            </a:endParaRPr>
          </a:p>
          <a:p>
            <a:endParaRPr lang="en-GB" sz="4100" dirty="0">
              <a:solidFill>
                <a:srgbClr val="7030A0"/>
              </a:solidFill>
              <a:latin typeface="Kristen ITC" panose="03050502040202030202" pitchFamily="66" charset="0"/>
            </a:endParaRPr>
          </a:p>
          <a:p>
            <a:endParaRPr lang="en-GB" sz="4100" dirty="0">
              <a:solidFill>
                <a:srgbClr val="7030A0"/>
              </a:solidFill>
              <a:latin typeface="Kristen ITC" panose="03050502040202030202" pitchFamily="66" charset="0"/>
            </a:endParaRPr>
          </a:p>
          <a:p>
            <a:endParaRPr lang="en-GB" sz="4100" dirty="0">
              <a:solidFill>
                <a:srgbClr val="7030A0"/>
              </a:solidFill>
              <a:latin typeface="Kristen ITC" panose="03050502040202030202" pitchFamily="66" charset="0"/>
            </a:endParaRPr>
          </a:p>
          <a:p>
            <a:endParaRPr lang="en-GB" sz="4100" dirty="0">
              <a:solidFill>
                <a:srgbClr val="7030A0"/>
              </a:solidFill>
              <a:latin typeface="Kristen ITC" panose="03050502040202030202" pitchFamily="66" charset="0"/>
            </a:endParaRPr>
          </a:p>
          <a:p>
            <a:endParaRPr lang="en-GB" sz="4100" dirty="0">
              <a:solidFill>
                <a:srgbClr val="7030A0"/>
              </a:solidFill>
              <a:latin typeface="Kristen ITC" panose="03050502040202030202" pitchFamily="66" charset="0"/>
            </a:endParaRPr>
          </a:p>
          <a:p>
            <a:endParaRPr lang="en-GB" dirty="0">
              <a:solidFill>
                <a:srgbClr val="7030A0"/>
              </a:solidFill>
              <a:latin typeface="Kristen ITC" panose="03050502040202030202" pitchFamily="66" charset="0"/>
            </a:endParaRPr>
          </a:p>
          <a:p>
            <a:pPr marL="0" indent="0">
              <a:buNone/>
            </a:pPr>
            <a:endParaRPr lang="en-GB" dirty="0">
              <a:latin typeface="Kristen ITC" panose="03050502040202030202" pitchFamily="66" charset="0"/>
            </a:endParaRPr>
          </a:p>
          <a:p>
            <a:pPr marL="0" indent="0">
              <a:buNone/>
            </a:pPr>
            <a:endParaRPr lang="en-GB" dirty="0">
              <a:latin typeface="Kristen ITC" panose="03050502040202030202" pitchFamily="66" charset="0"/>
            </a:endParaRPr>
          </a:p>
          <a:p>
            <a:endParaRPr lang="en-GB" dirty="0">
              <a:latin typeface="Kristen ITC" panose="03050502040202030202" pitchFamily="66" charset="0"/>
            </a:endParaRPr>
          </a:p>
          <a:p>
            <a:endParaRPr lang="en-GB" dirty="0">
              <a:latin typeface="Kristen ITC" panose="03050502040202030202" pitchFamily="66" charset="0"/>
            </a:endParaRPr>
          </a:p>
          <a:p>
            <a:endParaRPr lang="en-GB" dirty="0">
              <a:latin typeface="Kristen ITC" panose="03050502040202030202" pitchFamily="66" charset="0"/>
            </a:endParaRPr>
          </a:p>
          <a:p>
            <a:endParaRPr lang="en-GB" dirty="0">
              <a:latin typeface="Kristen ITC" panose="03050502040202030202" pitchFamily="66" charset="0"/>
            </a:endParaRPr>
          </a:p>
        </p:txBody>
      </p:sp>
    </p:spTree>
    <p:extLst>
      <p:ext uri="{BB962C8B-B14F-4D97-AF65-F5344CB8AC3E}">
        <p14:creationId xmlns:p14="http://schemas.microsoft.com/office/powerpoint/2010/main" val="3939950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dirty="0">
                <a:latin typeface="Kristen ITC" panose="03050502040202030202" pitchFamily="66" charset="0"/>
              </a:rPr>
              <a:t>Phonics is taught in phases.</a:t>
            </a:r>
          </a:p>
        </p:txBody>
      </p:sp>
      <p:sp>
        <p:nvSpPr>
          <p:cNvPr id="3" name="Content Placeholder 2"/>
          <p:cNvSpPr>
            <a:spLocks noGrp="1"/>
          </p:cNvSpPr>
          <p:nvPr>
            <p:ph idx="1"/>
          </p:nvPr>
        </p:nvSpPr>
        <p:spPr/>
        <p:txBody>
          <a:bodyPr>
            <a:normAutofit fontScale="85000" lnSpcReduction="20000"/>
          </a:bodyPr>
          <a:lstStyle/>
          <a:p>
            <a:pPr marL="0" indent="0">
              <a:buNone/>
            </a:pPr>
            <a:r>
              <a:rPr lang="en-GB" dirty="0">
                <a:latin typeface="Kristen ITC" panose="03050502040202030202" pitchFamily="66" charset="0"/>
              </a:rPr>
              <a:t>Phase 1- Nursery/ Pre-School.</a:t>
            </a:r>
          </a:p>
          <a:p>
            <a:pPr marL="0" indent="0">
              <a:buNone/>
            </a:pPr>
            <a:endParaRPr lang="en-GB" dirty="0">
              <a:latin typeface="Kristen ITC" panose="03050502040202030202" pitchFamily="66" charset="0"/>
            </a:endParaRPr>
          </a:p>
          <a:p>
            <a:pPr marL="0" indent="0">
              <a:buNone/>
            </a:pPr>
            <a:r>
              <a:rPr lang="en-GB" dirty="0">
                <a:latin typeface="Kristen ITC" panose="03050502040202030202" pitchFamily="66" charset="0"/>
              </a:rPr>
              <a:t>Phase 2- Reception.</a:t>
            </a:r>
          </a:p>
          <a:p>
            <a:pPr marL="0" indent="0">
              <a:buNone/>
            </a:pPr>
            <a:endParaRPr lang="en-GB" dirty="0">
              <a:latin typeface="Kristen ITC" panose="03050502040202030202" pitchFamily="66" charset="0"/>
            </a:endParaRPr>
          </a:p>
          <a:p>
            <a:pPr marL="0" indent="0">
              <a:buNone/>
            </a:pPr>
            <a:r>
              <a:rPr lang="en-GB" dirty="0">
                <a:latin typeface="Kristen ITC" panose="03050502040202030202" pitchFamily="66" charset="0"/>
              </a:rPr>
              <a:t>Phase 3- Reception.</a:t>
            </a:r>
          </a:p>
          <a:p>
            <a:pPr marL="0" indent="0">
              <a:buNone/>
            </a:pPr>
            <a:endParaRPr lang="en-GB" dirty="0">
              <a:latin typeface="Kristen ITC" panose="03050502040202030202" pitchFamily="66" charset="0"/>
            </a:endParaRPr>
          </a:p>
          <a:p>
            <a:pPr marL="0" indent="0">
              <a:buNone/>
            </a:pPr>
            <a:r>
              <a:rPr lang="en-GB" dirty="0">
                <a:latin typeface="Kristen ITC" panose="03050502040202030202" pitchFamily="66" charset="0"/>
              </a:rPr>
              <a:t>Phase 4- Reception/ Year One.</a:t>
            </a:r>
          </a:p>
          <a:p>
            <a:pPr marL="0" indent="0">
              <a:buNone/>
            </a:pPr>
            <a:endParaRPr lang="en-GB" dirty="0">
              <a:latin typeface="Kristen ITC" panose="03050502040202030202" pitchFamily="66" charset="0"/>
            </a:endParaRPr>
          </a:p>
          <a:p>
            <a:pPr marL="0" indent="0">
              <a:buNone/>
            </a:pPr>
            <a:r>
              <a:rPr lang="en-GB" dirty="0">
                <a:latin typeface="Kristen ITC" panose="03050502040202030202" pitchFamily="66" charset="0"/>
              </a:rPr>
              <a:t>Phase 5- Year One</a:t>
            </a:r>
          </a:p>
          <a:p>
            <a:pPr marL="0" indent="0">
              <a:buNone/>
            </a:pPr>
            <a:endParaRPr lang="en-GB" dirty="0">
              <a:latin typeface="Kristen ITC" panose="03050502040202030202" pitchFamily="66" charset="0"/>
            </a:endParaRPr>
          </a:p>
          <a:p>
            <a:pPr marL="0" indent="0">
              <a:buNone/>
            </a:pPr>
            <a:r>
              <a:rPr lang="en-GB" dirty="0">
                <a:latin typeface="Kristen ITC" panose="03050502040202030202" pitchFamily="66" charset="0"/>
              </a:rPr>
              <a:t>Beyond Phase 5- Year One/Year Two. </a:t>
            </a:r>
          </a:p>
        </p:txBody>
      </p:sp>
      <p:sp>
        <p:nvSpPr>
          <p:cNvPr id="4" name="AutoShape 2" descr="George Mitchell School Phonics : George Mitchell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345134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C43D1-F592-1F7A-B5D5-761214EA6033}"/>
              </a:ext>
            </a:extLst>
          </p:cNvPr>
          <p:cNvSpPr>
            <a:spLocks noGrp="1"/>
          </p:cNvSpPr>
          <p:nvPr>
            <p:ph type="title"/>
          </p:nvPr>
        </p:nvSpPr>
        <p:spPr/>
        <p:txBody>
          <a:bodyPr/>
          <a:lstStyle/>
          <a:p>
            <a:r>
              <a:rPr lang="en-GB" sz="5400" dirty="0">
                <a:latin typeface="Comic Sans MS" panose="030F0702030302020204" pitchFamily="66" charset="0"/>
              </a:rPr>
              <a:t>Other Things…..</a:t>
            </a:r>
          </a:p>
        </p:txBody>
      </p:sp>
      <p:sp>
        <p:nvSpPr>
          <p:cNvPr id="3" name="Content Placeholder 2">
            <a:extLst>
              <a:ext uri="{FF2B5EF4-FFF2-40B4-BE49-F238E27FC236}">
                <a16:creationId xmlns:a16="http://schemas.microsoft.com/office/drawing/2014/main" id="{AD6D8EFF-66E8-4C02-FFA9-6E57F1EE6880}"/>
              </a:ext>
            </a:extLst>
          </p:cNvPr>
          <p:cNvSpPr>
            <a:spLocks noGrp="1"/>
          </p:cNvSpPr>
          <p:nvPr>
            <p:ph idx="1"/>
          </p:nvPr>
        </p:nvSpPr>
        <p:spPr>
          <a:xfrm>
            <a:off x="838200" y="1558212"/>
            <a:ext cx="10515600" cy="4618751"/>
          </a:xfrm>
        </p:spPr>
        <p:txBody>
          <a:bodyPr>
            <a:normAutofit fontScale="92500" lnSpcReduction="20000"/>
          </a:bodyPr>
          <a:lstStyle/>
          <a:p>
            <a:r>
              <a:rPr lang="en-GB" b="1" dirty="0">
                <a:solidFill>
                  <a:srgbClr val="FF0000"/>
                </a:solidFill>
                <a:latin typeface="Comic Sans MS" panose="030F0702030302020204" pitchFamily="66" charset="0"/>
              </a:rPr>
              <a:t>Packed Lunches</a:t>
            </a:r>
            <a:r>
              <a:rPr lang="en-GB" dirty="0">
                <a:solidFill>
                  <a:srgbClr val="FF0000"/>
                </a:solidFill>
                <a:latin typeface="Comic Sans MS" panose="030F0702030302020204" pitchFamily="66" charset="0"/>
              </a:rPr>
              <a:t>   - Cut up into small pieces.</a:t>
            </a:r>
          </a:p>
          <a:p>
            <a:pPr marL="0" indent="0">
              <a:buNone/>
            </a:pPr>
            <a:r>
              <a:rPr lang="en-GB" dirty="0">
                <a:solidFill>
                  <a:srgbClr val="FF0000"/>
                </a:solidFill>
                <a:latin typeface="Comic Sans MS" panose="030F0702030302020204" pitchFamily="66" charset="0"/>
              </a:rPr>
              <a:t>                              - Balanced meal- healthy choices. </a:t>
            </a:r>
          </a:p>
          <a:p>
            <a:pPr marL="0" indent="0">
              <a:buNone/>
            </a:pPr>
            <a:r>
              <a:rPr lang="en-GB" dirty="0">
                <a:solidFill>
                  <a:srgbClr val="FF0000"/>
                </a:solidFill>
                <a:latin typeface="Comic Sans MS" panose="030F0702030302020204" pitchFamily="66" charset="0"/>
              </a:rPr>
              <a:t>                              - Suitable portion sizes. </a:t>
            </a:r>
          </a:p>
          <a:p>
            <a:pPr marL="0" indent="0">
              <a:buNone/>
            </a:pPr>
            <a:endParaRPr lang="en-GB" dirty="0">
              <a:latin typeface="Comic Sans MS" panose="030F0702030302020204" pitchFamily="66" charset="0"/>
            </a:endParaRPr>
          </a:p>
          <a:p>
            <a:r>
              <a:rPr lang="en-GB" b="1" dirty="0">
                <a:solidFill>
                  <a:srgbClr val="00B0F0"/>
                </a:solidFill>
                <a:latin typeface="Comic Sans MS" panose="030F0702030302020204" pitchFamily="66" charset="0"/>
              </a:rPr>
              <a:t>Water Bottles</a:t>
            </a:r>
            <a:r>
              <a:rPr lang="en-GB" dirty="0">
                <a:solidFill>
                  <a:srgbClr val="00B0F0"/>
                </a:solidFill>
                <a:latin typeface="Comic Sans MS" panose="030F0702030302020204" pitchFamily="66" charset="0"/>
              </a:rPr>
              <a:t>  - In school each day.</a:t>
            </a:r>
          </a:p>
          <a:p>
            <a:pPr marL="0" indent="0">
              <a:buNone/>
            </a:pPr>
            <a:r>
              <a:rPr lang="en-GB" dirty="0">
                <a:solidFill>
                  <a:srgbClr val="00B0F0"/>
                </a:solidFill>
                <a:latin typeface="Comic Sans MS" panose="030F0702030302020204" pitchFamily="66" charset="0"/>
              </a:rPr>
              <a:t>                           - Water only please.</a:t>
            </a:r>
          </a:p>
          <a:p>
            <a:pPr marL="0" indent="0">
              <a:buNone/>
            </a:pPr>
            <a:endParaRPr lang="en-GB" dirty="0">
              <a:latin typeface="Comic Sans MS" panose="030F0702030302020204" pitchFamily="66" charset="0"/>
            </a:endParaRPr>
          </a:p>
          <a:p>
            <a:r>
              <a:rPr lang="en-GB" b="1" dirty="0">
                <a:solidFill>
                  <a:srgbClr val="92D050"/>
                </a:solidFill>
                <a:latin typeface="Comic Sans MS" panose="030F0702030302020204" pitchFamily="66" charset="0"/>
              </a:rPr>
              <a:t>Spare change of clothes</a:t>
            </a:r>
            <a:r>
              <a:rPr lang="en-GB" dirty="0">
                <a:solidFill>
                  <a:srgbClr val="92D050"/>
                </a:solidFill>
                <a:latin typeface="Comic Sans MS" panose="030F0702030302020204" pitchFamily="66" charset="0"/>
              </a:rPr>
              <a:t>- left in school please.  </a:t>
            </a:r>
          </a:p>
          <a:p>
            <a:endParaRPr lang="en-GB" dirty="0">
              <a:latin typeface="Comic Sans MS" panose="030F0702030302020204" pitchFamily="66" charset="0"/>
            </a:endParaRPr>
          </a:p>
          <a:p>
            <a:r>
              <a:rPr lang="en-GB" b="1" dirty="0">
                <a:solidFill>
                  <a:srgbClr val="FFC000"/>
                </a:solidFill>
                <a:latin typeface="Comic Sans MS" panose="030F0702030302020204" pitchFamily="66" charset="0"/>
              </a:rPr>
              <a:t>Parents Evening- </a:t>
            </a:r>
            <a:r>
              <a:rPr lang="en-GB" dirty="0">
                <a:solidFill>
                  <a:srgbClr val="FFC000"/>
                </a:solidFill>
                <a:latin typeface="Comic Sans MS" panose="030F0702030302020204" pitchFamily="66" charset="0"/>
              </a:rPr>
              <a:t>Book on using the School Spider App. </a:t>
            </a:r>
          </a:p>
          <a:p>
            <a:pPr marL="0" indent="0">
              <a:buNone/>
            </a:pPr>
            <a:r>
              <a:rPr lang="en-GB" dirty="0">
                <a:solidFill>
                  <a:srgbClr val="FFC000"/>
                </a:solidFill>
                <a:latin typeface="Comic Sans MS" panose="030F0702030302020204" pitchFamily="66" charset="0"/>
              </a:rPr>
              <a:t>                               (Wednesday 8</a:t>
            </a:r>
            <a:r>
              <a:rPr lang="en-GB" baseline="30000" dirty="0">
                <a:solidFill>
                  <a:srgbClr val="FFC000"/>
                </a:solidFill>
                <a:latin typeface="Comic Sans MS" panose="030F0702030302020204" pitchFamily="66" charset="0"/>
              </a:rPr>
              <a:t>th &amp;  </a:t>
            </a:r>
            <a:r>
              <a:rPr lang="en-GB" dirty="0">
                <a:solidFill>
                  <a:srgbClr val="FFC000"/>
                </a:solidFill>
                <a:latin typeface="Comic Sans MS" panose="030F0702030302020204" pitchFamily="66" charset="0"/>
              </a:rPr>
              <a:t>15</a:t>
            </a:r>
            <a:r>
              <a:rPr lang="en-GB" baseline="30000" dirty="0">
                <a:solidFill>
                  <a:srgbClr val="FFC000"/>
                </a:solidFill>
                <a:latin typeface="Comic Sans MS" panose="030F0702030302020204" pitchFamily="66" charset="0"/>
              </a:rPr>
              <a:t>th</a:t>
            </a:r>
            <a:r>
              <a:rPr lang="en-GB" dirty="0">
                <a:solidFill>
                  <a:srgbClr val="FFC000"/>
                </a:solidFill>
                <a:latin typeface="Comic Sans MS" panose="030F0702030302020204" pitchFamily="66" charset="0"/>
              </a:rPr>
              <a:t> October.)   </a:t>
            </a:r>
            <a:r>
              <a:rPr lang="en-GB" dirty="0">
                <a:latin typeface="Comic Sans MS" panose="030F0702030302020204" pitchFamily="66" charset="0"/>
              </a:rPr>
              <a:t>    </a:t>
            </a:r>
            <a:r>
              <a:rPr lang="en-GB" dirty="0"/>
              <a:t>                    </a:t>
            </a:r>
          </a:p>
        </p:txBody>
      </p:sp>
    </p:spTree>
    <p:extLst>
      <p:ext uri="{BB962C8B-B14F-4D97-AF65-F5344CB8AC3E}">
        <p14:creationId xmlns:p14="http://schemas.microsoft.com/office/powerpoint/2010/main" val="3232676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480" y="1663337"/>
            <a:ext cx="10515600" cy="1023031"/>
          </a:xfrm>
        </p:spPr>
        <p:txBody>
          <a:bodyPr>
            <a:normAutofit fontScale="90000"/>
          </a:bodyPr>
          <a:lstStyle/>
          <a:p>
            <a:pPr algn="ct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r>
            <a:br>
              <a:rPr lang="en-GB" dirty="0"/>
            </a:br>
            <a:r>
              <a:rPr lang="en-GB" dirty="0"/>
              <a:t> </a:t>
            </a:r>
            <a:r>
              <a:rPr lang="en-GB" sz="6700" dirty="0">
                <a:solidFill>
                  <a:srgbClr val="002060"/>
                </a:solidFill>
                <a:latin typeface="Kristen ITC" panose="03050502040202030202" pitchFamily="66" charset="0"/>
              </a:rPr>
              <a:t>Thanks for listening.</a:t>
            </a:r>
            <a:r>
              <a:rPr lang="en-GB" dirty="0">
                <a:solidFill>
                  <a:srgbClr val="7030A0"/>
                </a:solidFill>
              </a:rPr>
              <a:t/>
            </a:r>
            <a:br>
              <a:rPr lang="en-GB" dirty="0">
                <a:solidFill>
                  <a:srgbClr val="7030A0"/>
                </a:solidFill>
              </a:rPr>
            </a:br>
            <a:r>
              <a:rPr lang="en-GB" dirty="0"/>
              <a:t/>
            </a:r>
            <a:br>
              <a:rPr lang="en-GB" dirty="0"/>
            </a:br>
            <a:r>
              <a:rPr lang="en-GB" dirty="0"/>
              <a:t/>
            </a:r>
            <a:br>
              <a:rPr lang="en-GB" dirty="0"/>
            </a:br>
            <a:r>
              <a:rPr lang="en-GB" dirty="0"/>
              <a:t/>
            </a:r>
            <a:br>
              <a:rPr lang="en-GB" dirty="0"/>
            </a:br>
            <a:r>
              <a:rPr lang="en-GB" sz="5300" dirty="0">
                <a:solidFill>
                  <a:srgbClr val="002060"/>
                </a:solidFill>
                <a:latin typeface="Kristen ITC" panose="03050502040202030202" pitchFamily="66" charset="0"/>
              </a:rPr>
              <a:t>Any questions please ask- anytime.</a:t>
            </a:r>
            <a:br>
              <a:rPr lang="en-GB" sz="5300" dirty="0">
                <a:solidFill>
                  <a:srgbClr val="002060"/>
                </a:solidFill>
                <a:latin typeface="Kristen ITC" panose="03050502040202030202" pitchFamily="66" charset="0"/>
              </a:rPr>
            </a:br>
            <a:r>
              <a:rPr lang="en-GB" sz="5300" dirty="0">
                <a:solidFill>
                  <a:srgbClr val="002060"/>
                </a:solidFill>
                <a:latin typeface="Kristen ITC" panose="03050502040202030202" pitchFamily="66" charset="0"/>
              </a:rPr>
              <a:t/>
            </a:r>
            <a:br>
              <a:rPr lang="en-GB" sz="5300" dirty="0">
                <a:solidFill>
                  <a:srgbClr val="002060"/>
                </a:solidFill>
                <a:latin typeface="Kristen ITC" panose="03050502040202030202" pitchFamily="66" charset="0"/>
              </a:rPr>
            </a:br>
            <a:r>
              <a:rPr lang="en-GB" dirty="0">
                <a:solidFill>
                  <a:srgbClr val="002060"/>
                </a:solidFill>
                <a:latin typeface="Kristen ITC" panose="03050502040202030202" pitchFamily="66" charset="0"/>
                <a:hlinkClick r:id="rId2"/>
              </a:rPr>
              <a:t>r.ironside@st-thomasmartyr.lancs.sch.uk</a:t>
            </a:r>
            <a:r>
              <a:rPr lang="en-GB" dirty="0">
                <a:solidFill>
                  <a:srgbClr val="002060"/>
                </a:solidFill>
                <a:latin typeface="Kristen ITC" panose="03050502040202030202" pitchFamily="66" charset="0"/>
              </a:rPr>
              <a:t/>
            </a:r>
            <a:br>
              <a:rPr lang="en-GB" dirty="0">
                <a:solidFill>
                  <a:srgbClr val="002060"/>
                </a:solidFill>
                <a:latin typeface="Kristen ITC" panose="03050502040202030202" pitchFamily="66" charset="0"/>
              </a:rPr>
            </a:br>
            <a:r>
              <a:rPr lang="en-GB" sz="5300" dirty="0">
                <a:solidFill>
                  <a:srgbClr val="002060"/>
                </a:solidFill>
                <a:latin typeface="Kristen ITC" panose="03050502040202030202" pitchFamily="66" charset="0"/>
              </a:rPr>
              <a:t/>
            </a:r>
            <a:br>
              <a:rPr lang="en-GB" sz="5300" dirty="0">
                <a:solidFill>
                  <a:srgbClr val="002060"/>
                </a:solidFill>
                <a:latin typeface="Kristen ITC" panose="03050502040202030202" pitchFamily="66" charset="0"/>
              </a:rPr>
            </a:br>
            <a:r>
              <a:rPr lang="en-GB" sz="5300" dirty="0">
                <a:solidFill>
                  <a:srgbClr val="002060"/>
                </a:solidFill>
                <a:latin typeface="Kristen ITC" panose="03050502040202030202" pitchFamily="66" charset="0"/>
              </a:rPr>
              <a:t/>
            </a:r>
            <a:br>
              <a:rPr lang="en-GB" sz="5300" dirty="0">
                <a:solidFill>
                  <a:srgbClr val="002060"/>
                </a:solidFill>
                <a:latin typeface="Kristen ITC" panose="03050502040202030202" pitchFamily="66" charset="0"/>
              </a:rPr>
            </a:br>
            <a:r>
              <a:rPr lang="en-GB" sz="6700" dirty="0">
                <a:solidFill>
                  <a:srgbClr val="002060"/>
                </a:solidFill>
                <a:latin typeface="Kristen ITC" panose="03050502040202030202" pitchFamily="66" charset="0"/>
              </a:rPr>
              <a:t/>
            </a:r>
            <a:br>
              <a:rPr lang="en-GB" sz="6700" dirty="0">
                <a:solidFill>
                  <a:srgbClr val="002060"/>
                </a:solidFill>
                <a:latin typeface="Kristen ITC" panose="03050502040202030202" pitchFamily="66" charset="0"/>
              </a:rPr>
            </a:br>
            <a:r>
              <a:rPr lang="en-GB" sz="6000" dirty="0">
                <a:solidFill>
                  <a:srgbClr val="FF0000"/>
                </a:solidFill>
                <a:latin typeface="Kristen ITC" panose="03050502040202030202" pitchFamily="66" charset="0"/>
              </a:rPr>
              <a:t/>
            </a:r>
            <a:br>
              <a:rPr lang="en-GB" sz="6000" dirty="0">
                <a:solidFill>
                  <a:srgbClr val="FF0000"/>
                </a:solidFill>
                <a:latin typeface="Kristen ITC" panose="03050502040202030202" pitchFamily="66" charset="0"/>
              </a:rPr>
            </a:br>
            <a:endParaRPr lang="en-GB" sz="6000" dirty="0">
              <a:solidFill>
                <a:srgbClr val="002060"/>
              </a:solidFill>
              <a:latin typeface="Kristen ITC" panose="03050502040202030202" pitchFamily="66" charset="0"/>
            </a:endParaRPr>
          </a:p>
        </p:txBody>
      </p:sp>
    </p:spTree>
    <p:extLst>
      <p:ext uri="{BB962C8B-B14F-4D97-AF65-F5344CB8AC3E}">
        <p14:creationId xmlns:p14="http://schemas.microsoft.com/office/powerpoint/2010/main" val="4095705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122363"/>
            <a:ext cx="9570720" cy="1742757"/>
          </a:xfrm>
        </p:spPr>
        <p:txBody>
          <a:bodyPr>
            <a:noAutofit/>
          </a:bodyPr>
          <a:lstStyle/>
          <a:p>
            <a:r>
              <a:rPr lang="en-GB" sz="6600" dirty="0">
                <a:latin typeface="Kristen ITC" panose="03050502040202030202" pitchFamily="66" charset="0"/>
              </a:rPr>
              <a:t>Phase 1 – Phonics.</a:t>
            </a:r>
            <a:br>
              <a:rPr lang="en-GB" sz="6600" dirty="0">
                <a:latin typeface="Kristen ITC" panose="03050502040202030202" pitchFamily="66" charset="0"/>
              </a:rPr>
            </a:br>
            <a:r>
              <a:rPr lang="en-GB" sz="6600" dirty="0">
                <a:latin typeface="Kristen ITC" panose="03050502040202030202" pitchFamily="66" charset="0"/>
              </a:rPr>
              <a:t>(Nursery)</a:t>
            </a:r>
          </a:p>
        </p:txBody>
      </p:sp>
      <p:pic>
        <p:nvPicPr>
          <p:cNvPr id="4" name="Picture 3"/>
          <p:cNvPicPr>
            <a:picLocks noChangeAspect="1"/>
          </p:cNvPicPr>
          <p:nvPr/>
        </p:nvPicPr>
        <p:blipFill>
          <a:blip r:embed="rId2"/>
          <a:stretch>
            <a:fillRect/>
          </a:stretch>
        </p:blipFill>
        <p:spPr>
          <a:xfrm>
            <a:off x="1524000" y="3797126"/>
            <a:ext cx="3645724" cy="2688569"/>
          </a:xfrm>
          <a:prstGeom prst="rect">
            <a:avLst/>
          </a:prstGeom>
        </p:spPr>
      </p:pic>
      <p:pic>
        <p:nvPicPr>
          <p:cNvPr id="5" name="Picture 4"/>
          <p:cNvPicPr>
            <a:picLocks noChangeAspect="1"/>
          </p:cNvPicPr>
          <p:nvPr/>
        </p:nvPicPr>
        <p:blipFill>
          <a:blip r:embed="rId3"/>
          <a:stretch>
            <a:fillRect/>
          </a:stretch>
        </p:blipFill>
        <p:spPr>
          <a:xfrm>
            <a:off x="6345561" y="3602038"/>
            <a:ext cx="4322439" cy="3078747"/>
          </a:xfrm>
          <a:prstGeom prst="rect">
            <a:avLst/>
          </a:prstGeom>
        </p:spPr>
      </p:pic>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964669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dirty="0">
                <a:latin typeface="Kristen ITC" panose="03050502040202030202" pitchFamily="66" charset="0"/>
              </a:rPr>
              <a:t>                  Phase 1.</a:t>
            </a:r>
          </a:p>
        </p:txBody>
      </p:sp>
      <p:sp>
        <p:nvSpPr>
          <p:cNvPr id="3" name="Content Placeholder 2"/>
          <p:cNvSpPr>
            <a:spLocks noGrp="1"/>
          </p:cNvSpPr>
          <p:nvPr>
            <p:ph idx="1"/>
          </p:nvPr>
        </p:nvSpPr>
        <p:spPr/>
        <p:txBody>
          <a:bodyPr>
            <a:normAutofit/>
          </a:bodyPr>
          <a:lstStyle/>
          <a:p>
            <a:pPr marL="0" indent="0" algn="ctr">
              <a:buNone/>
            </a:pPr>
            <a:r>
              <a:rPr lang="en-GB" sz="4000" dirty="0">
                <a:latin typeface="Kristen ITC" panose="03050502040202030202" pitchFamily="66" charset="0"/>
              </a:rPr>
              <a:t>In phase 1 there are 7 aspects that the children learn during their time in Nursery.</a:t>
            </a:r>
          </a:p>
        </p:txBody>
      </p:sp>
      <p:pic>
        <p:nvPicPr>
          <p:cNvPr id="1026" name="Picture 2" descr="Hannah More Primary School - Phon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2181" y="3960887"/>
            <a:ext cx="4068082" cy="2712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564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a:latin typeface="Kristen ITC" panose="03050502040202030202" pitchFamily="66" charset="0"/>
              </a:rPr>
              <a:t>1-Exploring sounds around them.</a:t>
            </a:r>
          </a:p>
        </p:txBody>
      </p:sp>
      <p:sp>
        <p:nvSpPr>
          <p:cNvPr id="3" name="Content Placeholder 2"/>
          <p:cNvSpPr>
            <a:spLocks noGrp="1"/>
          </p:cNvSpPr>
          <p:nvPr>
            <p:ph idx="1"/>
          </p:nvPr>
        </p:nvSpPr>
        <p:spPr/>
        <p:txBody>
          <a:bodyPr/>
          <a:lstStyle/>
          <a:p>
            <a:pPr marL="0" indent="0">
              <a:buNone/>
            </a:pPr>
            <a:r>
              <a:rPr lang="en-GB" dirty="0">
                <a:latin typeface="Kristen ITC" panose="03050502040202030202" pitchFamily="66" charset="0"/>
              </a:rPr>
              <a:t>In nursery, your child may learn all about different sounds in the world around them and begin to discover a wide variety of ways for making different sounds of their own.</a:t>
            </a:r>
          </a:p>
          <a:p>
            <a:endParaRPr lang="en-GB" dirty="0">
              <a:latin typeface="Comic Sans MS" panose="030F0702030302020204" pitchFamily="66" charset="0"/>
            </a:endParaRPr>
          </a:p>
          <a:p>
            <a:endParaRPr lang="en-GB" dirty="0"/>
          </a:p>
        </p:txBody>
      </p:sp>
      <p:pic>
        <p:nvPicPr>
          <p:cNvPr id="4" name="Picture 3"/>
          <p:cNvPicPr>
            <a:picLocks noChangeAspect="1"/>
          </p:cNvPicPr>
          <p:nvPr/>
        </p:nvPicPr>
        <p:blipFill>
          <a:blip r:embed="rId2"/>
          <a:stretch>
            <a:fillRect/>
          </a:stretch>
        </p:blipFill>
        <p:spPr>
          <a:xfrm>
            <a:off x="761938" y="3337203"/>
            <a:ext cx="3217880" cy="2145253"/>
          </a:xfrm>
          <a:prstGeom prst="rect">
            <a:avLst/>
          </a:prstGeom>
        </p:spPr>
      </p:pic>
      <p:pic>
        <p:nvPicPr>
          <p:cNvPr id="5" name="Picture 4"/>
          <p:cNvPicPr>
            <a:picLocks noChangeAspect="1"/>
          </p:cNvPicPr>
          <p:nvPr/>
        </p:nvPicPr>
        <p:blipFill>
          <a:blip r:embed="rId3"/>
          <a:stretch>
            <a:fillRect/>
          </a:stretch>
        </p:blipFill>
        <p:spPr>
          <a:xfrm>
            <a:off x="4056080" y="3337203"/>
            <a:ext cx="3822523" cy="2139881"/>
          </a:xfrm>
          <a:prstGeom prst="rect">
            <a:avLst/>
          </a:prstGeom>
        </p:spPr>
      </p:pic>
      <p:pic>
        <p:nvPicPr>
          <p:cNvPr id="6" name="Picture 5"/>
          <p:cNvPicPr>
            <a:picLocks noChangeAspect="1"/>
          </p:cNvPicPr>
          <p:nvPr/>
        </p:nvPicPr>
        <p:blipFill>
          <a:blip r:embed="rId4"/>
          <a:stretch>
            <a:fillRect/>
          </a:stretch>
        </p:blipFill>
        <p:spPr>
          <a:xfrm>
            <a:off x="7525760" y="3202266"/>
            <a:ext cx="4316342" cy="2152075"/>
          </a:xfrm>
          <a:prstGeom prst="rect">
            <a:avLst/>
          </a:prstGeom>
        </p:spPr>
      </p:pic>
    </p:spTree>
    <p:extLst>
      <p:ext uri="{BB962C8B-B14F-4D97-AF65-F5344CB8AC3E}">
        <p14:creationId xmlns:p14="http://schemas.microsoft.com/office/powerpoint/2010/main" val="809912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a:latin typeface="Kristen ITC" panose="03050502040202030202" pitchFamily="66" charset="0"/>
              </a:rPr>
              <a:t>2/3 Instrumental and body sounds.</a:t>
            </a:r>
          </a:p>
        </p:txBody>
      </p:sp>
      <p:sp>
        <p:nvSpPr>
          <p:cNvPr id="3" name="Content Placeholder 2"/>
          <p:cNvSpPr>
            <a:spLocks noGrp="1"/>
          </p:cNvSpPr>
          <p:nvPr>
            <p:ph idx="1"/>
          </p:nvPr>
        </p:nvSpPr>
        <p:spPr/>
        <p:txBody>
          <a:bodyPr/>
          <a:lstStyle/>
          <a:p>
            <a:pPr marL="0" indent="0">
              <a:buNone/>
            </a:pPr>
            <a:r>
              <a:rPr lang="en-GB" sz="3200" dirty="0">
                <a:latin typeface="Kristen ITC" panose="03050502040202030202" pitchFamily="66" charset="0"/>
              </a:rPr>
              <a:t>They will learn about environmental, instrumental and body percussion sounds. They will learn to name and identify some of these sounds, giving an opinion of which sounds they like or dislike</a:t>
            </a:r>
            <a:r>
              <a:rPr lang="en-GB" dirty="0">
                <a:latin typeface="Comic Sans MS" panose="030F0702030302020204" pitchFamily="66" charset="0"/>
              </a:rPr>
              <a:t>.</a:t>
            </a:r>
          </a:p>
        </p:txBody>
      </p:sp>
      <p:pic>
        <p:nvPicPr>
          <p:cNvPr id="4" name="Picture 3"/>
          <p:cNvPicPr>
            <a:picLocks noChangeAspect="1"/>
          </p:cNvPicPr>
          <p:nvPr/>
        </p:nvPicPr>
        <p:blipFill>
          <a:blip r:embed="rId2"/>
          <a:stretch>
            <a:fillRect/>
          </a:stretch>
        </p:blipFill>
        <p:spPr>
          <a:xfrm>
            <a:off x="1937498" y="3836894"/>
            <a:ext cx="2837702" cy="2822568"/>
          </a:xfrm>
          <a:prstGeom prst="rect">
            <a:avLst/>
          </a:prstGeom>
        </p:spPr>
      </p:pic>
      <p:pic>
        <p:nvPicPr>
          <p:cNvPr id="5" name="Picture 4"/>
          <p:cNvPicPr>
            <a:picLocks noChangeAspect="1"/>
          </p:cNvPicPr>
          <p:nvPr/>
        </p:nvPicPr>
        <p:blipFill>
          <a:blip r:embed="rId3"/>
          <a:stretch>
            <a:fillRect/>
          </a:stretch>
        </p:blipFill>
        <p:spPr>
          <a:xfrm>
            <a:off x="6096000" y="4001294"/>
            <a:ext cx="4286920" cy="2746835"/>
          </a:xfrm>
          <a:prstGeom prst="rect">
            <a:avLst/>
          </a:prstGeom>
        </p:spPr>
      </p:pic>
    </p:spTree>
    <p:extLst>
      <p:ext uri="{BB962C8B-B14F-4D97-AF65-F5344CB8AC3E}">
        <p14:creationId xmlns:p14="http://schemas.microsoft.com/office/powerpoint/2010/main" val="1935770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a:latin typeface="Kristen ITC" panose="03050502040202030202" pitchFamily="66" charset="0"/>
              </a:rPr>
              <a:t>4- Rhythm and Rhyme.</a:t>
            </a:r>
          </a:p>
        </p:txBody>
      </p:sp>
      <p:sp>
        <p:nvSpPr>
          <p:cNvPr id="3" name="Content Placeholder 2"/>
          <p:cNvSpPr>
            <a:spLocks noGrp="1"/>
          </p:cNvSpPr>
          <p:nvPr>
            <p:ph idx="1"/>
          </p:nvPr>
        </p:nvSpPr>
        <p:spPr>
          <a:xfrm>
            <a:off x="838200" y="1470212"/>
            <a:ext cx="10515600" cy="4706751"/>
          </a:xfrm>
        </p:spPr>
        <p:txBody>
          <a:bodyPr/>
          <a:lstStyle/>
          <a:p>
            <a:pPr marL="0" indent="0">
              <a:buNone/>
            </a:pPr>
            <a:r>
              <a:rPr lang="en-GB" dirty="0">
                <a:latin typeface="Kristen ITC" panose="03050502040202030202" pitchFamily="66" charset="0"/>
              </a:rPr>
              <a:t>Next the children will look at different rhymes. They will learn about words that contain the same stressed vowel sound, identifying different words that sound similar when given choices (for example, dog---- log, cat --- hat). </a:t>
            </a:r>
          </a:p>
          <a:p>
            <a:pPr marL="0" indent="0">
              <a:buNone/>
            </a:pPr>
            <a:r>
              <a:rPr lang="en-GB" dirty="0">
                <a:latin typeface="Kristen ITC" panose="03050502040202030202" pitchFamily="66" charset="0"/>
              </a:rPr>
              <a:t>They will learn and join in with some repeating songs and nursery rhymes, moving in time with the beat and creating actions to go along with the words. </a:t>
            </a:r>
          </a:p>
          <a:p>
            <a:pPr marL="0" indent="0">
              <a:buNone/>
            </a:pPr>
            <a:endParaRPr lang="en-GB"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1283747" y="4446494"/>
            <a:ext cx="3918393" cy="2118471"/>
          </a:xfrm>
          <a:prstGeom prst="rect">
            <a:avLst/>
          </a:prstGeom>
        </p:spPr>
      </p:pic>
      <p:pic>
        <p:nvPicPr>
          <p:cNvPr id="5" name="Picture 4"/>
          <p:cNvPicPr>
            <a:picLocks noChangeAspect="1"/>
          </p:cNvPicPr>
          <p:nvPr/>
        </p:nvPicPr>
        <p:blipFill>
          <a:blip r:embed="rId3"/>
          <a:stretch>
            <a:fillRect/>
          </a:stretch>
        </p:blipFill>
        <p:spPr>
          <a:xfrm>
            <a:off x="8639736" y="4233298"/>
            <a:ext cx="2714064" cy="2137666"/>
          </a:xfrm>
          <a:prstGeom prst="rect">
            <a:avLst/>
          </a:prstGeom>
        </p:spPr>
      </p:pic>
    </p:spTree>
    <p:extLst>
      <p:ext uri="{BB962C8B-B14F-4D97-AF65-F5344CB8AC3E}">
        <p14:creationId xmlns:p14="http://schemas.microsoft.com/office/powerpoint/2010/main" val="1218845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a:latin typeface="Kristen ITC" panose="03050502040202030202" pitchFamily="66" charset="0"/>
              </a:rPr>
              <a:t>5-Alliteration.</a:t>
            </a:r>
          </a:p>
        </p:txBody>
      </p:sp>
      <p:sp>
        <p:nvSpPr>
          <p:cNvPr id="3" name="Content Placeholder 2"/>
          <p:cNvSpPr>
            <a:spLocks noGrp="1"/>
          </p:cNvSpPr>
          <p:nvPr>
            <p:ph idx="1"/>
          </p:nvPr>
        </p:nvSpPr>
        <p:spPr/>
        <p:txBody>
          <a:bodyPr>
            <a:normAutofit/>
          </a:bodyPr>
          <a:lstStyle/>
          <a:p>
            <a:pPr marL="0" indent="0">
              <a:buNone/>
            </a:pPr>
            <a:r>
              <a:rPr lang="en-GB" sz="3200" dirty="0">
                <a:latin typeface="Kristen ITC" panose="03050502040202030202" pitchFamily="66" charset="0"/>
              </a:rPr>
              <a:t>Alliteration is when the same sound occurs at the beginning of a set of words (for example: busy, buzz, bee). This is called an initial sound. They will start to learn to match two items that have the same initial sound and spot which sound appears at the beginning of different words. </a:t>
            </a:r>
          </a:p>
        </p:txBody>
      </p:sp>
      <p:pic>
        <p:nvPicPr>
          <p:cNvPr id="4" name="Picture 3"/>
          <p:cNvPicPr>
            <a:picLocks noChangeAspect="1"/>
          </p:cNvPicPr>
          <p:nvPr/>
        </p:nvPicPr>
        <p:blipFill>
          <a:blip r:embed="rId2"/>
          <a:stretch>
            <a:fillRect/>
          </a:stretch>
        </p:blipFill>
        <p:spPr>
          <a:xfrm>
            <a:off x="4348481" y="4608732"/>
            <a:ext cx="3576320" cy="2054091"/>
          </a:xfrm>
          <a:prstGeom prst="rect">
            <a:avLst/>
          </a:prstGeom>
        </p:spPr>
      </p:pic>
    </p:spTree>
    <p:extLst>
      <p:ext uri="{BB962C8B-B14F-4D97-AF65-F5344CB8AC3E}">
        <p14:creationId xmlns:p14="http://schemas.microsoft.com/office/powerpoint/2010/main" val="7290959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13098</TotalTime>
  <Words>1236</Words>
  <Application>Microsoft Office PowerPoint</Application>
  <PresentationFormat>Widescreen</PresentationFormat>
  <Paragraphs>160</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Comic Sans MS</vt:lpstr>
      <vt:lpstr>Kristen ITC</vt:lpstr>
      <vt:lpstr>Office Theme</vt:lpstr>
      <vt:lpstr>                        Reading &amp; Phonics-  Early Years. </vt:lpstr>
      <vt:lpstr>    What is phonics?</vt:lpstr>
      <vt:lpstr>Phonics is taught in phases.</vt:lpstr>
      <vt:lpstr>Phase 1 – Phonics. (Nursery)</vt:lpstr>
      <vt:lpstr>                  Phase 1.</vt:lpstr>
      <vt:lpstr>1-Exploring sounds around them.</vt:lpstr>
      <vt:lpstr>2/3 Instrumental and body sounds.</vt:lpstr>
      <vt:lpstr>4- Rhythm and Rhyme.</vt:lpstr>
      <vt:lpstr>5-Alliteration.</vt:lpstr>
      <vt:lpstr>6- Voice Sounds</vt:lpstr>
      <vt:lpstr>7- Oral Blending.</vt:lpstr>
      <vt:lpstr>        Phase 2-Phonics.         (Reception)</vt:lpstr>
      <vt:lpstr>          Your child will learn language specific to phonics learning.   Phoneme- a single sound- the smallest unit of sound. Eg. The word cat has 3 phonemes c-a-t.  Grapheme-written letters/ groups of letters that represent a sound.  Digraph- two letters that together make one sound. Eg ch in the word ‘chop’.  Trigraph-three letters that together make one sound. EG igh in the word ‘night’.  Split digraph: two vowel letters split but are split by one or more consonants. For example, /a-e/ in the word 'cake'.    </vt:lpstr>
      <vt:lpstr>PowerPoint Presentation</vt:lpstr>
      <vt:lpstr>          Phonics everyday.</vt:lpstr>
      <vt:lpstr>  </vt:lpstr>
      <vt:lpstr>          Phonics Activities.</vt:lpstr>
      <vt:lpstr> </vt:lpstr>
      <vt:lpstr>Jolly Phonics Songs and Actions.</vt:lpstr>
      <vt:lpstr>              Sounds taught in order.</vt:lpstr>
      <vt:lpstr>Progression </vt:lpstr>
      <vt:lpstr> </vt:lpstr>
      <vt:lpstr>     Regular Reading Practice</vt:lpstr>
      <vt:lpstr>       Reading at Home.</vt:lpstr>
      <vt:lpstr>PowerPoint Presentation</vt:lpstr>
      <vt:lpstr>PowerPoint Presentation</vt:lpstr>
      <vt:lpstr>What you can do to help. </vt:lpstr>
      <vt:lpstr>         Oxford Owls.</vt:lpstr>
      <vt:lpstr>         Book Swap in Reception. </vt:lpstr>
      <vt:lpstr>Other Things…..</vt:lpstr>
      <vt:lpstr>           Thanks for listening.    Any questions please ask- anytime.  r.ironside@st-thomasmartyr.lancs.sch.uk     </vt:lpstr>
    </vt:vector>
  </TitlesOfParts>
  <Company>St Thomas The Martyr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Phonics  in  Early Years.</dc:title>
  <dc:creator>Miss Ironside</dc:creator>
  <cp:lastModifiedBy>Manager</cp:lastModifiedBy>
  <cp:revision>52</cp:revision>
  <dcterms:created xsi:type="dcterms:W3CDTF">2022-03-10T14:38:26Z</dcterms:created>
  <dcterms:modified xsi:type="dcterms:W3CDTF">2025-10-03T09:04:09Z</dcterms:modified>
</cp:coreProperties>
</file>