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71" r:id="rId5"/>
    <p:sldId id="281" r:id="rId6"/>
    <p:sldId id="280" r:id="rId7"/>
    <p:sldId id="278" r:id="rId8"/>
    <p:sldId id="279" r:id="rId9"/>
    <p:sldId id="268" r:id="rId10"/>
    <p:sldId id="266" r:id="rId11"/>
    <p:sldId id="275" r:id="rId12"/>
    <p:sldId id="264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00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03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63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04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78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27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182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750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80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104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1643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336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3483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5384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66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6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6E4B-E9ED-4AE6-9434-4FB3461F30C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80D9829-8DE0-4235-A729-7305B299C9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00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06BBC5-9B11-4064-BDE7-B012DD797685}"/>
              </a:ext>
            </a:extLst>
          </p:cNvPr>
          <p:cNvSpPr/>
          <p:nvPr/>
        </p:nvSpPr>
        <p:spPr>
          <a:xfrm>
            <a:off x="1049044" y="289679"/>
            <a:ext cx="8371641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 Extra Light" panose="020B0204020104020204" pitchFamily="34" charset="0"/>
              </a:rPr>
              <a:t>Welcome </a:t>
            </a:r>
          </a:p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 Extra Light" panose="020B0204020104020204" pitchFamily="34" charset="0"/>
              </a:rPr>
              <a:t>to </a:t>
            </a:r>
          </a:p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badi Extra Light" panose="020B0204020104020204" pitchFamily="34" charset="0"/>
              </a:rPr>
              <a:t>Key Stage Two</a:t>
            </a: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B6F7096C-3B2C-E9D2-3FB3-7938335D9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8"/>
          <a:stretch/>
        </p:blipFill>
        <p:spPr bwMode="auto">
          <a:xfrm>
            <a:off x="4079849" y="3727061"/>
            <a:ext cx="2310033" cy="231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82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6FEB6-6D32-B4BA-865C-681E174A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88CCE-0491-41BD-45C4-C254F933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Puss Bank Promises…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93134-BA51-9C45-E2A8-0461ED578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686" y="1664070"/>
            <a:ext cx="908081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/>
              <a:t>Be Kind</a:t>
            </a:r>
          </a:p>
          <a:p>
            <a:pPr marL="0" indent="0">
              <a:buNone/>
            </a:pPr>
            <a:r>
              <a:rPr lang="en-GB" sz="3600" dirty="0"/>
              <a:t>Be Safe</a:t>
            </a:r>
          </a:p>
          <a:p>
            <a:pPr marL="0" indent="0">
              <a:buNone/>
            </a:pPr>
            <a:r>
              <a:rPr lang="en-GB" sz="3600" dirty="0"/>
              <a:t>Be Ambitious </a:t>
            </a:r>
          </a:p>
          <a:p>
            <a:pPr marL="0" indent="0">
              <a:buNone/>
            </a:pPr>
            <a:r>
              <a:rPr lang="en-GB" sz="3600" dirty="0"/>
              <a:t>Be Responsible </a:t>
            </a:r>
          </a:p>
        </p:txBody>
      </p:sp>
    </p:spTree>
    <p:extLst>
      <p:ext uri="{BB962C8B-B14F-4D97-AF65-F5344CB8AC3E}">
        <p14:creationId xmlns:p14="http://schemas.microsoft.com/office/powerpoint/2010/main" val="1425767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2859F-C49C-48CF-2744-FF00BF29F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D4F1D6-4A5D-5A7D-5718-882F64BEB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656" y="122974"/>
            <a:ext cx="4550229" cy="661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7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48"/>
          <a:stretch/>
        </p:blipFill>
        <p:spPr>
          <a:xfrm>
            <a:off x="677334" y="149004"/>
            <a:ext cx="8291363" cy="640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61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242" y="861777"/>
            <a:ext cx="2584326" cy="16099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40" y="412841"/>
            <a:ext cx="4959259" cy="41176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6439" y="1078904"/>
            <a:ext cx="46111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Bronze – 50</a:t>
            </a:r>
          </a:p>
          <a:p>
            <a:r>
              <a:rPr lang="en-GB" sz="4000" dirty="0"/>
              <a:t>Silver – 100</a:t>
            </a:r>
          </a:p>
          <a:p>
            <a:r>
              <a:rPr lang="en-GB" sz="4000" dirty="0"/>
              <a:t>Gold – 200</a:t>
            </a:r>
          </a:p>
          <a:p>
            <a:r>
              <a:rPr lang="en-GB" sz="4000" dirty="0"/>
              <a:t>Diamond - 300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262" y="3968142"/>
            <a:ext cx="3942262" cy="275041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10342" y="5029200"/>
            <a:ext cx="6174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Outside achievements Friday Assembly</a:t>
            </a:r>
          </a:p>
        </p:txBody>
      </p:sp>
    </p:spTree>
    <p:extLst>
      <p:ext uri="{BB962C8B-B14F-4D97-AF65-F5344CB8AC3E}">
        <p14:creationId xmlns:p14="http://schemas.microsoft.com/office/powerpoint/2010/main" val="428549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806" y="2000436"/>
            <a:ext cx="10950388" cy="48575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400" dirty="0">
                <a:latin typeface="Comic Sans MS" panose="030F0702030302020204" pitchFamily="66" charset="0"/>
              </a:rPr>
              <a:t>We ask that the children line up in the usual space for their class, until a teacher comes out to bring them in. Over the course of Year 3/4 your child may become more independent, and you may decide to wave them off as you walk past the staffroom building.</a:t>
            </a:r>
          </a:p>
          <a:p>
            <a:pPr>
              <a:lnSpc>
                <a:spcPct val="110000"/>
              </a:lnSpc>
            </a:pPr>
            <a:r>
              <a:rPr lang="en-GB" sz="2400" dirty="0">
                <a:latin typeface="Comic Sans MS" panose="030F0702030302020204" pitchFamily="66" charset="0"/>
              </a:rPr>
              <a:t>At the end of the day, we won’t let a child go until we see an adult for that child. Please help us by giving us a wave in these first few weeks while we get to know you. </a:t>
            </a:r>
          </a:p>
          <a:p>
            <a:pPr>
              <a:lnSpc>
                <a:spcPct val="110000"/>
              </a:lnSpc>
            </a:pPr>
            <a:r>
              <a:rPr lang="en-GB" sz="2400" dirty="0">
                <a:latin typeface="Comic Sans MS" panose="030F0702030302020204" pitchFamily="66" charset="0"/>
              </a:rPr>
              <a:t>Your child will need to bring a </a:t>
            </a:r>
            <a:r>
              <a:rPr lang="en-GB" sz="2400" b="1" u="sng" dirty="0">
                <a:latin typeface="Comic Sans MS" panose="030F0702030302020204" pitchFamily="66" charset="0"/>
              </a:rPr>
              <a:t>water bottle and their reading book and reading record every day</a:t>
            </a:r>
            <a:r>
              <a:rPr lang="en-GB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8D62682F-6268-1965-8529-D0680C1F0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8"/>
          <a:stretch/>
        </p:blipFill>
        <p:spPr bwMode="auto">
          <a:xfrm>
            <a:off x="10791774" y="192649"/>
            <a:ext cx="1263376" cy="12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43A9FD-AE49-08A8-ACBB-7D16F3F5CB1E}"/>
              </a:ext>
            </a:extLst>
          </p:cNvPr>
          <p:cNvSpPr txBox="1"/>
          <p:nvPr/>
        </p:nvSpPr>
        <p:spPr>
          <a:xfrm>
            <a:off x="587829" y="345232"/>
            <a:ext cx="10835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badi Extra Light" panose="020B0204020104020204" pitchFamily="34" charset="0"/>
              </a:rPr>
              <a:t>Arrival and Collection</a:t>
            </a:r>
          </a:p>
          <a:p>
            <a:r>
              <a:rPr lang="en-GB" sz="3200" dirty="0">
                <a:latin typeface="Abadi Extra Light" panose="020B0204020104020204" pitchFamily="34" charset="0"/>
              </a:rPr>
              <a:t>Arrival is between 8:45 – 8:55am and collection is at 3:20pm </a:t>
            </a:r>
          </a:p>
        </p:txBody>
      </p:sp>
    </p:spTree>
    <p:extLst>
      <p:ext uri="{BB962C8B-B14F-4D97-AF65-F5344CB8AC3E}">
        <p14:creationId xmlns:p14="http://schemas.microsoft.com/office/powerpoint/2010/main" val="46575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282F8-E21C-F7FD-334E-E2F09516E446}"/>
              </a:ext>
            </a:extLst>
          </p:cNvPr>
          <p:cNvSpPr txBox="1"/>
          <p:nvPr/>
        </p:nvSpPr>
        <p:spPr>
          <a:xfrm>
            <a:off x="1356367" y="1017038"/>
            <a:ext cx="1083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badi Extra Light" panose="020B0204020104020204" pitchFamily="34" charset="0"/>
              </a:rPr>
              <a:t>Lunches &amp; Snack Trolley</a:t>
            </a:r>
            <a:endParaRPr lang="en-GB" sz="3200" dirty="0">
              <a:latin typeface="Abadi Extra Light" panose="020B02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8DF22C-7A14-4C08-D580-13ABADFB0453}"/>
              </a:ext>
            </a:extLst>
          </p:cNvPr>
          <p:cNvSpPr txBox="1"/>
          <p:nvPr/>
        </p:nvSpPr>
        <p:spPr>
          <a:xfrm>
            <a:off x="1356367" y="2240925"/>
            <a:ext cx="5324351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badi Extra Light" panose="020B0204020104020204" pitchFamily="34" charset="0"/>
              </a:rPr>
              <a:t>Lunches in KS2 are not funded. </a:t>
            </a:r>
            <a:r>
              <a:rPr lang="en-US" sz="2400" b="0" i="0" dirty="0">
                <a:solidFill>
                  <a:srgbClr val="2F3335"/>
                </a:solidFill>
                <a:effectLst/>
                <a:latin typeface="Abadi Extra Light" panose="020B0204020104020204" pitchFamily="34" charset="0"/>
              </a:rPr>
              <a:t>Parents/</a:t>
            </a:r>
            <a:r>
              <a:rPr lang="en-US" sz="2400" b="0" i="0" dirty="0" err="1">
                <a:solidFill>
                  <a:srgbClr val="2F3335"/>
                </a:solidFill>
                <a:effectLst/>
                <a:latin typeface="Abadi Extra Light" panose="020B0204020104020204" pitchFamily="34" charset="0"/>
              </a:rPr>
              <a:t>Carers</a:t>
            </a:r>
            <a:r>
              <a:rPr lang="en-US" sz="2400" b="0" i="0" dirty="0">
                <a:solidFill>
                  <a:srgbClr val="2F3335"/>
                </a:solidFill>
                <a:effectLst/>
                <a:latin typeface="Abadi Extra Light" panose="020B0204020104020204" pitchFamily="34" charset="0"/>
              </a:rPr>
              <a:t> should pre-order lunches via the </a:t>
            </a:r>
            <a:r>
              <a:rPr lang="en-US" sz="2400" b="1" i="0" dirty="0">
                <a:solidFill>
                  <a:srgbClr val="111827"/>
                </a:solidFill>
                <a:effectLst/>
                <a:latin typeface="Abadi Extra Light" panose="020B0204020104020204" pitchFamily="34" charset="0"/>
              </a:rPr>
              <a:t>Arbor Portal/App</a:t>
            </a:r>
            <a:r>
              <a:rPr lang="en-US" sz="2400" b="0" i="0" dirty="0">
                <a:solidFill>
                  <a:srgbClr val="2F3335"/>
                </a:solidFill>
                <a:effectLst/>
                <a:latin typeface="Abadi Extra Light" panose="020B0204020104020204" pitchFamily="34" charset="0"/>
              </a:rPr>
              <a:t> up to a term in advance. Changes can be made up to 24 hours before the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Abadi Extra Light" panose="020B02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Abadi Extra Light" panose="020B0204020104020204" pitchFamily="34" charset="0"/>
              </a:rPr>
              <a:t>Here is the snack price list. Please ensure that any snack money your child brings to school is in a zipped/sealed purse or wallet and named.</a:t>
            </a:r>
          </a:p>
          <a:p>
            <a:endParaRPr lang="en-GB" sz="2400" dirty="0">
              <a:latin typeface="Abadi Extra Light" panose="020B0204020104020204" pitchFamily="34" charset="0"/>
            </a:endParaRPr>
          </a:p>
          <a:p>
            <a:endParaRPr lang="en-GB" dirty="0">
              <a:latin typeface="Abadi Extra Light" panose="020B0204020104020204" pitchFamily="34" charset="0"/>
            </a:endParaRPr>
          </a:p>
          <a:p>
            <a:endParaRPr lang="en-GB" dirty="0">
              <a:latin typeface="Abadi Extra Light" panose="020B0204020104020204" pitchFamily="34" charset="0"/>
            </a:endParaRPr>
          </a:p>
          <a:p>
            <a:endParaRPr lang="en-GB" dirty="0">
              <a:latin typeface="Abadi Extra Light" panose="020B0204020104020204" pitchFamily="34" charset="0"/>
            </a:endParaRPr>
          </a:p>
        </p:txBody>
      </p:sp>
      <p:pic>
        <p:nvPicPr>
          <p:cNvPr id="11" name="Picture 10" descr="See the source image">
            <a:extLst>
              <a:ext uri="{FF2B5EF4-FFF2-40B4-BE49-F238E27FC236}">
                <a16:creationId xmlns:a16="http://schemas.microsoft.com/office/drawing/2014/main" id="{3DA88D2C-5432-33BD-A4DF-8EE0388B3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8"/>
          <a:stretch/>
        </p:blipFill>
        <p:spPr bwMode="auto">
          <a:xfrm>
            <a:off x="92991" y="126889"/>
            <a:ext cx="1263376" cy="12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E0AFE59-7CD7-4D3A-A255-B11A33A0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30" y="934791"/>
            <a:ext cx="4797038" cy="4720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755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451" y="1456947"/>
            <a:ext cx="10950388" cy="48575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If you have an important message to pass on in the morning, please speak to the adult on the playground. You can arrange longer meetings/phone calls after school. </a:t>
            </a:r>
          </a:p>
          <a:p>
            <a:pPr>
              <a:lnSpc>
                <a:spcPct val="11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You can use your child’s reading record to pass a message onto your child’s teacher, please ask your child to hand their reading record to their teacher, or it may get missed.</a:t>
            </a:r>
          </a:p>
          <a:p>
            <a:pPr>
              <a:lnSpc>
                <a:spcPct val="110000"/>
              </a:lnSpc>
            </a:pPr>
            <a:r>
              <a:rPr lang="en-GB" sz="2000" dirty="0">
                <a:latin typeface="Comic Sans MS" panose="030F0702030302020204" pitchFamily="66" charset="0"/>
              </a:rPr>
              <a:t>You can also contact us through our class email and we will respond within 72 hours. Please note, we may not see our emails on the day you send it.</a:t>
            </a:r>
          </a:p>
          <a:p>
            <a:pPr>
              <a:lnSpc>
                <a:spcPct val="110000"/>
              </a:lnSpc>
            </a:pPr>
            <a:endParaRPr lang="en-GB" sz="2000" dirty="0">
              <a:latin typeface="Comic Sans MS" panose="030F0702030302020204" pitchFamily="66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8D62682F-6268-1965-8529-D0680C1F0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8"/>
          <a:stretch/>
        </p:blipFill>
        <p:spPr bwMode="auto">
          <a:xfrm>
            <a:off x="10791774" y="192649"/>
            <a:ext cx="1263376" cy="12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43A9FD-AE49-08A8-ACBB-7D16F3F5CB1E}"/>
              </a:ext>
            </a:extLst>
          </p:cNvPr>
          <p:cNvSpPr txBox="1"/>
          <p:nvPr/>
        </p:nvSpPr>
        <p:spPr>
          <a:xfrm>
            <a:off x="587829" y="382555"/>
            <a:ext cx="108356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badi Extra Light" panose="020B0204020104020204" pitchFamily="34" charset="0"/>
              </a:rPr>
              <a:t>Getting in touch</a:t>
            </a:r>
            <a:endParaRPr lang="en-GB" sz="32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93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107" y="2711888"/>
            <a:ext cx="10515600" cy="2752531"/>
          </a:xfrm>
          <a:custGeom>
            <a:avLst/>
            <a:gdLst>
              <a:gd name="connsiteX0" fmla="*/ 0 w 10515600"/>
              <a:gd name="connsiteY0" fmla="*/ 0 h 2752531"/>
              <a:gd name="connsiteX1" fmla="*/ 552069 w 10515600"/>
              <a:gd name="connsiteY1" fmla="*/ 0 h 2752531"/>
              <a:gd name="connsiteX2" fmla="*/ 1419606 w 10515600"/>
              <a:gd name="connsiteY2" fmla="*/ 0 h 2752531"/>
              <a:gd name="connsiteX3" fmla="*/ 1866519 w 10515600"/>
              <a:gd name="connsiteY3" fmla="*/ 0 h 2752531"/>
              <a:gd name="connsiteX4" fmla="*/ 2628900 w 10515600"/>
              <a:gd name="connsiteY4" fmla="*/ 0 h 2752531"/>
              <a:gd name="connsiteX5" fmla="*/ 3496437 w 10515600"/>
              <a:gd name="connsiteY5" fmla="*/ 0 h 2752531"/>
              <a:gd name="connsiteX6" fmla="*/ 4048506 w 10515600"/>
              <a:gd name="connsiteY6" fmla="*/ 0 h 2752531"/>
              <a:gd name="connsiteX7" fmla="*/ 4600575 w 10515600"/>
              <a:gd name="connsiteY7" fmla="*/ 0 h 2752531"/>
              <a:gd name="connsiteX8" fmla="*/ 5152644 w 10515600"/>
              <a:gd name="connsiteY8" fmla="*/ 0 h 2752531"/>
              <a:gd name="connsiteX9" fmla="*/ 5704713 w 10515600"/>
              <a:gd name="connsiteY9" fmla="*/ 0 h 2752531"/>
              <a:gd name="connsiteX10" fmla="*/ 6467094 w 10515600"/>
              <a:gd name="connsiteY10" fmla="*/ 0 h 2752531"/>
              <a:gd name="connsiteX11" fmla="*/ 7124319 w 10515600"/>
              <a:gd name="connsiteY11" fmla="*/ 0 h 2752531"/>
              <a:gd name="connsiteX12" fmla="*/ 7991856 w 10515600"/>
              <a:gd name="connsiteY12" fmla="*/ 0 h 2752531"/>
              <a:gd name="connsiteX13" fmla="*/ 8649081 w 10515600"/>
              <a:gd name="connsiteY13" fmla="*/ 0 h 2752531"/>
              <a:gd name="connsiteX14" fmla="*/ 9411462 w 10515600"/>
              <a:gd name="connsiteY14" fmla="*/ 0 h 2752531"/>
              <a:gd name="connsiteX15" fmla="*/ 10515600 w 10515600"/>
              <a:gd name="connsiteY15" fmla="*/ 0 h 2752531"/>
              <a:gd name="connsiteX16" fmla="*/ 10515600 w 10515600"/>
              <a:gd name="connsiteY16" fmla="*/ 605557 h 2752531"/>
              <a:gd name="connsiteX17" fmla="*/ 10515600 w 10515600"/>
              <a:gd name="connsiteY17" fmla="*/ 1348740 h 2752531"/>
              <a:gd name="connsiteX18" fmla="*/ 10515600 w 10515600"/>
              <a:gd name="connsiteY18" fmla="*/ 2009348 h 2752531"/>
              <a:gd name="connsiteX19" fmla="*/ 10515600 w 10515600"/>
              <a:gd name="connsiteY19" fmla="*/ 2752531 h 2752531"/>
              <a:gd name="connsiteX20" fmla="*/ 9858375 w 10515600"/>
              <a:gd name="connsiteY20" fmla="*/ 2752531 h 2752531"/>
              <a:gd name="connsiteX21" fmla="*/ 8990838 w 10515600"/>
              <a:gd name="connsiteY21" fmla="*/ 2752531 h 2752531"/>
              <a:gd name="connsiteX22" fmla="*/ 8543925 w 10515600"/>
              <a:gd name="connsiteY22" fmla="*/ 2752531 h 2752531"/>
              <a:gd name="connsiteX23" fmla="*/ 7991856 w 10515600"/>
              <a:gd name="connsiteY23" fmla="*/ 2752531 h 2752531"/>
              <a:gd name="connsiteX24" fmla="*/ 7439787 w 10515600"/>
              <a:gd name="connsiteY24" fmla="*/ 2752531 h 2752531"/>
              <a:gd name="connsiteX25" fmla="*/ 6677406 w 10515600"/>
              <a:gd name="connsiteY25" fmla="*/ 2752531 h 2752531"/>
              <a:gd name="connsiteX26" fmla="*/ 6230493 w 10515600"/>
              <a:gd name="connsiteY26" fmla="*/ 2752531 h 2752531"/>
              <a:gd name="connsiteX27" fmla="*/ 5573268 w 10515600"/>
              <a:gd name="connsiteY27" fmla="*/ 2752531 h 2752531"/>
              <a:gd name="connsiteX28" fmla="*/ 5231511 w 10515600"/>
              <a:gd name="connsiteY28" fmla="*/ 2752531 h 2752531"/>
              <a:gd name="connsiteX29" fmla="*/ 4784598 w 10515600"/>
              <a:gd name="connsiteY29" fmla="*/ 2752531 h 2752531"/>
              <a:gd name="connsiteX30" fmla="*/ 4232529 w 10515600"/>
              <a:gd name="connsiteY30" fmla="*/ 2752531 h 2752531"/>
              <a:gd name="connsiteX31" fmla="*/ 3680460 w 10515600"/>
              <a:gd name="connsiteY31" fmla="*/ 2752531 h 2752531"/>
              <a:gd name="connsiteX32" fmla="*/ 3023235 w 10515600"/>
              <a:gd name="connsiteY32" fmla="*/ 2752531 h 2752531"/>
              <a:gd name="connsiteX33" fmla="*/ 2576322 w 10515600"/>
              <a:gd name="connsiteY33" fmla="*/ 2752531 h 2752531"/>
              <a:gd name="connsiteX34" fmla="*/ 2234565 w 10515600"/>
              <a:gd name="connsiteY34" fmla="*/ 2752531 h 2752531"/>
              <a:gd name="connsiteX35" fmla="*/ 1367028 w 10515600"/>
              <a:gd name="connsiteY35" fmla="*/ 2752531 h 2752531"/>
              <a:gd name="connsiteX36" fmla="*/ 709803 w 10515600"/>
              <a:gd name="connsiteY36" fmla="*/ 2752531 h 2752531"/>
              <a:gd name="connsiteX37" fmla="*/ 0 w 10515600"/>
              <a:gd name="connsiteY37" fmla="*/ 2752531 h 2752531"/>
              <a:gd name="connsiteX38" fmla="*/ 0 w 10515600"/>
              <a:gd name="connsiteY38" fmla="*/ 2009348 h 2752531"/>
              <a:gd name="connsiteX39" fmla="*/ 0 w 10515600"/>
              <a:gd name="connsiteY39" fmla="*/ 1348740 h 2752531"/>
              <a:gd name="connsiteX40" fmla="*/ 0 w 10515600"/>
              <a:gd name="connsiteY40" fmla="*/ 743183 h 2752531"/>
              <a:gd name="connsiteX41" fmla="*/ 0 w 10515600"/>
              <a:gd name="connsiteY41" fmla="*/ 0 h 275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515600" h="2752531" fill="none" extrusionOk="0">
                <a:moveTo>
                  <a:pt x="0" y="0"/>
                </a:moveTo>
                <a:cubicBezTo>
                  <a:pt x="273493" y="-24910"/>
                  <a:pt x="411086" y="3640"/>
                  <a:pt x="552069" y="0"/>
                </a:cubicBezTo>
                <a:cubicBezTo>
                  <a:pt x="693052" y="-3640"/>
                  <a:pt x="1131261" y="42287"/>
                  <a:pt x="1419606" y="0"/>
                </a:cubicBezTo>
                <a:cubicBezTo>
                  <a:pt x="1707951" y="-42287"/>
                  <a:pt x="1730786" y="18274"/>
                  <a:pt x="1866519" y="0"/>
                </a:cubicBezTo>
                <a:cubicBezTo>
                  <a:pt x="2002252" y="-18274"/>
                  <a:pt x="2340842" y="-10141"/>
                  <a:pt x="2628900" y="0"/>
                </a:cubicBezTo>
                <a:cubicBezTo>
                  <a:pt x="2916958" y="10141"/>
                  <a:pt x="3188782" y="34963"/>
                  <a:pt x="3496437" y="0"/>
                </a:cubicBezTo>
                <a:cubicBezTo>
                  <a:pt x="3804092" y="-34963"/>
                  <a:pt x="3773244" y="24809"/>
                  <a:pt x="4048506" y="0"/>
                </a:cubicBezTo>
                <a:cubicBezTo>
                  <a:pt x="4323768" y="-24809"/>
                  <a:pt x="4375153" y="4457"/>
                  <a:pt x="4600575" y="0"/>
                </a:cubicBezTo>
                <a:cubicBezTo>
                  <a:pt x="4825997" y="-4457"/>
                  <a:pt x="4995155" y="-1626"/>
                  <a:pt x="5152644" y="0"/>
                </a:cubicBezTo>
                <a:cubicBezTo>
                  <a:pt x="5310133" y="1626"/>
                  <a:pt x="5557098" y="8964"/>
                  <a:pt x="5704713" y="0"/>
                </a:cubicBezTo>
                <a:cubicBezTo>
                  <a:pt x="5852328" y="-8964"/>
                  <a:pt x="6135400" y="-3200"/>
                  <a:pt x="6467094" y="0"/>
                </a:cubicBezTo>
                <a:cubicBezTo>
                  <a:pt x="6798788" y="3200"/>
                  <a:pt x="6870695" y="13559"/>
                  <a:pt x="7124319" y="0"/>
                </a:cubicBezTo>
                <a:cubicBezTo>
                  <a:pt x="7377943" y="-13559"/>
                  <a:pt x="7575674" y="14596"/>
                  <a:pt x="7991856" y="0"/>
                </a:cubicBezTo>
                <a:cubicBezTo>
                  <a:pt x="8408038" y="-14596"/>
                  <a:pt x="8330328" y="8782"/>
                  <a:pt x="8649081" y="0"/>
                </a:cubicBezTo>
                <a:cubicBezTo>
                  <a:pt x="8967834" y="-8782"/>
                  <a:pt x="9180769" y="9275"/>
                  <a:pt x="9411462" y="0"/>
                </a:cubicBezTo>
                <a:cubicBezTo>
                  <a:pt x="9642155" y="-9275"/>
                  <a:pt x="10130414" y="44417"/>
                  <a:pt x="10515600" y="0"/>
                </a:cubicBezTo>
                <a:cubicBezTo>
                  <a:pt x="10491480" y="283043"/>
                  <a:pt x="10514595" y="473977"/>
                  <a:pt x="10515600" y="605557"/>
                </a:cubicBezTo>
                <a:cubicBezTo>
                  <a:pt x="10516605" y="737137"/>
                  <a:pt x="10536478" y="1020255"/>
                  <a:pt x="10515600" y="1348740"/>
                </a:cubicBezTo>
                <a:cubicBezTo>
                  <a:pt x="10494722" y="1677225"/>
                  <a:pt x="10535905" y="1831262"/>
                  <a:pt x="10515600" y="2009348"/>
                </a:cubicBezTo>
                <a:cubicBezTo>
                  <a:pt x="10495295" y="2187434"/>
                  <a:pt x="10503902" y="2578761"/>
                  <a:pt x="10515600" y="2752531"/>
                </a:cubicBezTo>
                <a:cubicBezTo>
                  <a:pt x="10338602" y="2731861"/>
                  <a:pt x="10086691" y="2755043"/>
                  <a:pt x="9858375" y="2752531"/>
                </a:cubicBezTo>
                <a:cubicBezTo>
                  <a:pt x="9630059" y="2750019"/>
                  <a:pt x="9267978" y="2732355"/>
                  <a:pt x="8990838" y="2752531"/>
                </a:cubicBezTo>
                <a:cubicBezTo>
                  <a:pt x="8713698" y="2772707"/>
                  <a:pt x="8745086" y="2763897"/>
                  <a:pt x="8543925" y="2752531"/>
                </a:cubicBezTo>
                <a:cubicBezTo>
                  <a:pt x="8342764" y="2741165"/>
                  <a:pt x="8222865" y="2752904"/>
                  <a:pt x="7991856" y="2752531"/>
                </a:cubicBezTo>
                <a:cubicBezTo>
                  <a:pt x="7760847" y="2752158"/>
                  <a:pt x="7662390" y="2752029"/>
                  <a:pt x="7439787" y="2752531"/>
                </a:cubicBezTo>
                <a:cubicBezTo>
                  <a:pt x="7217184" y="2753033"/>
                  <a:pt x="6888771" y="2746625"/>
                  <a:pt x="6677406" y="2752531"/>
                </a:cubicBezTo>
                <a:cubicBezTo>
                  <a:pt x="6466041" y="2758437"/>
                  <a:pt x="6365702" y="2756623"/>
                  <a:pt x="6230493" y="2752531"/>
                </a:cubicBezTo>
                <a:cubicBezTo>
                  <a:pt x="6095284" y="2748439"/>
                  <a:pt x="5736746" y="2734154"/>
                  <a:pt x="5573268" y="2752531"/>
                </a:cubicBezTo>
                <a:cubicBezTo>
                  <a:pt x="5409790" y="2770908"/>
                  <a:pt x="5401069" y="2739775"/>
                  <a:pt x="5231511" y="2752531"/>
                </a:cubicBezTo>
                <a:cubicBezTo>
                  <a:pt x="5061953" y="2765287"/>
                  <a:pt x="4881017" y="2762229"/>
                  <a:pt x="4784598" y="2752531"/>
                </a:cubicBezTo>
                <a:cubicBezTo>
                  <a:pt x="4688179" y="2742833"/>
                  <a:pt x="4415501" y="2748243"/>
                  <a:pt x="4232529" y="2752531"/>
                </a:cubicBezTo>
                <a:cubicBezTo>
                  <a:pt x="4049557" y="2756819"/>
                  <a:pt x="3914714" y="2730513"/>
                  <a:pt x="3680460" y="2752531"/>
                </a:cubicBezTo>
                <a:cubicBezTo>
                  <a:pt x="3446206" y="2774549"/>
                  <a:pt x="3167542" y="2732272"/>
                  <a:pt x="3023235" y="2752531"/>
                </a:cubicBezTo>
                <a:cubicBezTo>
                  <a:pt x="2878929" y="2772790"/>
                  <a:pt x="2731085" y="2770441"/>
                  <a:pt x="2576322" y="2752531"/>
                </a:cubicBezTo>
                <a:cubicBezTo>
                  <a:pt x="2421559" y="2734621"/>
                  <a:pt x="2349295" y="2748614"/>
                  <a:pt x="2234565" y="2752531"/>
                </a:cubicBezTo>
                <a:cubicBezTo>
                  <a:pt x="2119835" y="2756448"/>
                  <a:pt x="1546790" y="2758080"/>
                  <a:pt x="1367028" y="2752531"/>
                </a:cubicBezTo>
                <a:cubicBezTo>
                  <a:pt x="1187266" y="2746982"/>
                  <a:pt x="1023124" y="2777203"/>
                  <a:pt x="709803" y="2752531"/>
                </a:cubicBezTo>
                <a:cubicBezTo>
                  <a:pt x="396483" y="2727859"/>
                  <a:pt x="145905" y="2754411"/>
                  <a:pt x="0" y="2752531"/>
                </a:cubicBezTo>
                <a:cubicBezTo>
                  <a:pt x="-13756" y="2525520"/>
                  <a:pt x="27445" y="2183453"/>
                  <a:pt x="0" y="2009348"/>
                </a:cubicBezTo>
                <a:cubicBezTo>
                  <a:pt x="-27445" y="1835243"/>
                  <a:pt x="-10462" y="1641747"/>
                  <a:pt x="0" y="1348740"/>
                </a:cubicBezTo>
                <a:cubicBezTo>
                  <a:pt x="10462" y="1055733"/>
                  <a:pt x="-22604" y="887844"/>
                  <a:pt x="0" y="743183"/>
                </a:cubicBezTo>
                <a:cubicBezTo>
                  <a:pt x="22604" y="598522"/>
                  <a:pt x="10615" y="310117"/>
                  <a:pt x="0" y="0"/>
                </a:cubicBezTo>
                <a:close/>
              </a:path>
              <a:path w="10515600" h="2752531" stroke="0" extrusionOk="0">
                <a:moveTo>
                  <a:pt x="0" y="0"/>
                </a:moveTo>
                <a:cubicBezTo>
                  <a:pt x="415409" y="-14301"/>
                  <a:pt x="616630" y="-16667"/>
                  <a:pt x="867537" y="0"/>
                </a:cubicBezTo>
                <a:cubicBezTo>
                  <a:pt x="1118444" y="16667"/>
                  <a:pt x="1438313" y="24985"/>
                  <a:pt x="1629918" y="0"/>
                </a:cubicBezTo>
                <a:cubicBezTo>
                  <a:pt x="1821523" y="-24985"/>
                  <a:pt x="2151179" y="-1273"/>
                  <a:pt x="2287143" y="0"/>
                </a:cubicBezTo>
                <a:cubicBezTo>
                  <a:pt x="2423108" y="1273"/>
                  <a:pt x="2711576" y="-9793"/>
                  <a:pt x="2839212" y="0"/>
                </a:cubicBezTo>
                <a:cubicBezTo>
                  <a:pt x="2966848" y="9793"/>
                  <a:pt x="3366382" y="-43084"/>
                  <a:pt x="3706749" y="0"/>
                </a:cubicBezTo>
                <a:cubicBezTo>
                  <a:pt x="4047116" y="43084"/>
                  <a:pt x="4205196" y="-18577"/>
                  <a:pt x="4574286" y="0"/>
                </a:cubicBezTo>
                <a:cubicBezTo>
                  <a:pt x="4943376" y="18577"/>
                  <a:pt x="5062060" y="-22769"/>
                  <a:pt x="5441823" y="0"/>
                </a:cubicBezTo>
                <a:cubicBezTo>
                  <a:pt x="5821586" y="22769"/>
                  <a:pt x="6131443" y="33106"/>
                  <a:pt x="6309360" y="0"/>
                </a:cubicBezTo>
                <a:cubicBezTo>
                  <a:pt x="6487277" y="-33106"/>
                  <a:pt x="6866756" y="-24129"/>
                  <a:pt x="7176897" y="0"/>
                </a:cubicBezTo>
                <a:cubicBezTo>
                  <a:pt x="7487038" y="24129"/>
                  <a:pt x="7602911" y="-31002"/>
                  <a:pt x="7834122" y="0"/>
                </a:cubicBezTo>
                <a:cubicBezTo>
                  <a:pt x="8065334" y="31002"/>
                  <a:pt x="8294586" y="-19014"/>
                  <a:pt x="8491347" y="0"/>
                </a:cubicBezTo>
                <a:cubicBezTo>
                  <a:pt x="8688108" y="19014"/>
                  <a:pt x="8856974" y="14523"/>
                  <a:pt x="9043416" y="0"/>
                </a:cubicBezTo>
                <a:cubicBezTo>
                  <a:pt x="9229858" y="-14523"/>
                  <a:pt x="9361518" y="-3983"/>
                  <a:pt x="9595485" y="0"/>
                </a:cubicBezTo>
                <a:cubicBezTo>
                  <a:pt x="9829452" y="3983"/>
                  <a:pt x="9857482" y="13668"/>
                  <a:pt x="9937242" y="0"/>
                </a:cubicBezTo>
                <a:cubicBezTo>
                  <a:pt x="10017002" y="-13668"/>
                  <a:pt x="10271492" y="-18316"/>
                  <a:pt x="10515600" y="0"/>
                </a:cubicBezTo>
                <a:cubicBezTo>
                  <a:pt x="10512335" y="340811"/>
                  <a:pt x="10490551" y="504258"/>
                  <a:pt x="10515600" y="715658"/>
                </a:cubicBezTo>
                <a:cubicBezTo>
                  <a:pt x="10540649" y="927058"/>
                  <a:pt x="10519941" y="1081638"/>
                  <a:pt x="10515600" y="1376266"/>
                </a:cubicBezTo>
                <a:cubicBezTo>
                  <a:pt x="10511259" y="1670894"/>
                  <a:pt x="10487648" y="1776875"/>
                  <a:pt x="10515600" y="2009348"/>
                </a:cubicBezTo>
                <a:cubicBezTo>
                  <a:pt x="10543552" y="2241821"/>
                  <a:pt x="10506901" y="2380996"/>
                  <a:pt x="10515600" y="2752531"/>
                </a:cubicBezTo>
                <a:cubicBezTo>
                  <a:pt x="10185296" y="2752793"/>
                  <a:pt x="10033625" y="2721932"/>
                  <a:pt x="9753219" y="2752531"/>
                </a:cubicBezTo>
                <a:cubicBezTo>
                  <a:pt x="9472813" y="2783130"/>
                  <a:pt x="9139214" y="2719241"/>
                  <a:pt x="8885682" y="2752531"/>
                </a:cubicBezTo>
                <a:cubicBezTo>
                  <a:pt x="8632150" y="2785821"/>
                  <a:pt x="8624322" y="2763472"/>
                  <a:pt x="8543925" y="2752531"/>
                </a:cubicBezTo>
                <a:cubicBezTo>
                  <a:pt x="8463528" y="2741590"/>
                  <a:pt x="8343708" y="2758361"/>
                  <a:pt x="8202168" y="2752531"/>
                </a:cubicBezTo>
                <a:cubicBezTo>
                  <a:pt x="8060628" y="2746701"/>
                  <a:pt x="7951940" y="2750981"/>
                  <a:pt x="7860411" y="2752531"/>
                </a:cubicBezTo>
                <a:cubicBezTo>
                  <a:pt x="7768882" y="2754081"/>
                  <a:pt x="7528386" y="2770445"/>
                  <a:pt x="7203186" y="2752531"/>
                </a:cubicBezTo>
                <a:cubicBezTo>
                  <a:pt x="6877987" y="2734617"/>
                  <a:pt x="6899431" y="2770633"/>
                  <a:pt x="6651117" y="2752531"/>
                </a:cubicBezTo>
                <a:cubicBezTo>
                  <a:pt x="6402803" y="2734429"/>
                  <a:pt x="6387933" y="2736734"/>
                  <a:pt x="6309360" y="2752531"/>
                </a:cubicBezTo>
                <a:cubicBezTo>
                  <a:pt x="6230787" y="2768328"/>
                  <a:pt x="5982515" y="2753175"/>
                  <a:pt x="5862447" y="2752531"/>
                </a:cubicBezTo>
                <a:cubicBezTo>
                  <a:pt x="5742379" y="2751887"/>
                  <a:pt x="5548480" y="2762580"/>
                  <a:pt x="5415534" y="2752531"/>
                </a:cubicBezTo>
                <a:cubicBezTo>
                  <a:pt x="5282588" y="2742482"/>
                  <a:pt x="5095628" y="2748885"/>
                  <a:pt x="4968621" y="2752531"/>
                </a:cubicBezTo>
                <a:cubicBezTo>
                  <a:pt x="4841614" y="2756177"/>
                  <a:pt x="4307164" y="2743356"/>
                  <a:pt x="4101084" y="2752531"/>
                </a:cubicBezTo>
                <a:cubicBezTo>
                  <a:pt x="3895004" y="2761706"/>
                  <a:pt x="3515755" y="2769792"/>
                  <a:pt x="3338703" y="2752531"/>
                </a:cubicBezTo>
                <a:cubicBezTo>
                  <a:pt x="3161651" y="2735270"/>
                  <a:pt x="3157499" y="2740205"/>
                  <a:pt x="2996946" y="2752531"/>
                </a:cubicBezTo>
                <a:cubicBezTo>
                  <a:pt x="2836393" y="2764857"/>
                  <a:pt x="2790700" y="2756649"/>
                  <a:pt x="2655189" y="2752531"/>
                </a:cubicBezTo>
                <a:cubicBezTo>
                  <a:pt x="2519678" y="2748413"/>
                  <a:pt x="2208130" y="2772373"/>
                  <a:pt x="1787652" y="2752531"/>
                </a:cubicBezTo>
                <a:cubicBezTo>
                  <a:pt x="1367174" y="2732689"/>
                  <a:pt x="1333640" y="2723100"/>
                  <a:pt x="1025271" y="2752531"/>
                </a:cubicBezTo>
                <a:cubicBezTo>
                  <a:pt x="716902" y="2781962"/>
                  <a:pt x="788489" y="2765265"/>
                  <a:pt x="578358" y="2752531"/>
                </a:cubicBezTo>
                <a:cubicBezTo>
                  <a:pt x="368227" y="2739797"/>
                  <a:pt x="124421" y="2768016"/>
                  <a:pt x="0" y="2752531"/>
                </a:cubicBezTo>
                <a:cubicBezTo>
                  <a:pt x="-24480" y="2592508"/>
                  <a:pt x="14882" y="2355853"/>
                  <a:pt x="0" y="2119449"/>
                </a:cubicBezTo>
                <a:cubicBezTo>
                  <a:pt x="-14882" y="1883045"/>
                  <a:pt x="-11805" y="1620150"/>
                  <a:pt x="0" y="1431316"/>
                </a:cubicBezTo>
                <a:cubicBezTo>
                  <a:pt x="11805" y="1242482"/>
                  <a:pt x="-22459" y="1059814"/>
                  <a:pt x="0" y="715658"/>
                </a:cubicBezTo>
                <a:cubicBezTo>
                  <a:pt x="22459" y="371502"/>
                  <a:pt x="30656" y="185697"/>
                  <a:pt x="0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19571391">
                  <ask:type>
                    <ask:lineSketchFreehand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i="1" dirty="0">
                <a:solidFill>
                  <a:srgbClr val="FFFF00"/>
                </a:solidFill>
                <a:latin typeface="Abadi Extra Light" panose="020B0204020104020204" pitchFamily="34" charset="0"/>
              </a:rPr>
              <a:t>“</a:t>
            </a:r>
            <a:r>
              <a:rPr lang="en-GB" sz="2400" b="1" i="1" u="sng" dirty="0">
                <a:solidFill>
                  <a:srgbClr val="FFFF00"/>
                </a:solidFill>
                <a:latin typeface="Abadi Extra Light" panose="020B0204020104020204" pitchFamily="34" charset="0"/>
              </a:rPr>
              <a:t>Reading for pleasure </a:t>
            </a:r>
            <a:r>
              <a:rPr lang="en-GB" sz="2400" i="1" dirty="0">
                <a:solidFill>
                  <a:srgbClr val="FFFF00"/>
                </a:solidFill>
                <a:latin typeface="Abadi Extra Light" panose="020B0204020104020204" pitchFamily="34" charset="0"/>
              </a:rPr>
              <a:t>is possibly the single-most important activity your child can do to improve achievement in school. Research has shown that reading helps cognitive development; a recent study revealed that students who read at home do ‘significantly better’ across the curriculum – including 9.9% better in maths – than students who don’t read. Linked to this is the fact that</a:t>
            </a:r>
            <a:r>
              <a:rPr lang="en-GB" sz="2400" b="1" i="1" dirty="0">
                <a:solidFill>
                  <a:srgbClr val="FFFF00"/>
                </a:solidFill>
                <a:latin typeface="Abadi Extra Light" panose="020B0204020104020204" pitchFamily="34" charset="0"/>
              </a:rPr>
              <a:t> reading is the best way to improve vocabulary, essential for success in every subject.”</a:t>
            </a:r>
            <a:endParaRPr lang="en-GB" sz="2400" i="1" dirty="0">
              <a:solidFill>
                <a:srgbClr val="FFFF00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B8902CC0-3D3D-EE40-0C25-3DA6DA0EC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98"/>
          <a:stretch/>
        </p:blipFill>
        <p:spPr bwMode="auto">
          <a:xfrm>
            <a:off x="10791774" y="183318"/>
            <a:ext cx="1263376" cy="126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2A227B-5B80-3DDF-7496-545FCF66B149}"/>
              </a:ext>
            </a:extLst>
          </p:cNvPr>
          <p:cNvSpPr txBox="1"/>
          <p:nvPr/>
        </p:nvSpPr>
        <p:spPr>
          <a:xfrm>
            <a:off x="1281722" y="457201"/>
            <a:ext cx="9849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badi Extra Light" panose="020B0204020104020204" pitchFamily="34" charset="0"/>
              </a:rPr>
              <a:t>Reading and times tables…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5DB9E9-8090-29B1-6E37-663D5BD27772}"/>
              </a:ext>
            </a:extLst>
          </p:cNvPr>
          <p:cNvSpPr txBox="1"/>
          <p:nvPr/>
        </p:nvSpPr>
        <p:spPr>
          <a:xfrm>
            <a:off x="552219" y="1165087"/>
            <a:ext cx="113087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endParaRPr lang="en-GB" sz="2000" dirty="0">
              <a:latin typeface="Abadi Extra Light" panose="020B0204020104020204" pitchFamily="34" charset="0"/>
            </a:endParaRPr>
          </a:p>
          <a:p>
            <a:pPr fontAlgn="base"/>
            <a:r>
              <a:rPr lang="en-GB" sz="3200" dirty="0">
                <a:latin typeface="Abadi Extra Light" panose="020B0204020104020204" pitchFamily="34" charset="0"/>
              </a:rPr>
              <a:t>Reading should be </a:t>
            </a:r>
            <a:r>
              <a:rPr lang="en-GB" sz="3200" b="1" dirty="0">
                <a:latin typeface="Abadi Extra Light" panose="020B0204020104020204" pitchFamily="34" charset="0"/>
              </a:rPr>
              <a:t>enjoyable</a:t>
            </a:r>
            <a:r>
              <a:rPr lang="en-GB" sz="3200" i="1" dirty="0">
                <a:latin typeface="Abadi Extra Light" panose="020B0204020104020204" pitchFamily="34" charset="0"/>
              </a:rPr>
              <a:t> </a:t>
            </a:r>
            <a:r>
              <a:rPr lang="en-GB" sz="3200" dirty="0">
                <a:latin typeface="Abadi Extra Light" panose="020B0204020104020204" pitchFamily="34" charset="0"/>
              </a:rPr>
              <a:t>– listen to your child read, read with them and to them. Be a reading role model!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20D64E-A6D0-4BB3-93F3-0593F85C0D2C}"/>
              </a:ext>
            </a:extLst>
          </p:cNvPr>
          <p:cNvSpPr txBox="1"/>
          <p:nvPr/>
        </p:nvSpPr>
        <p:spPr>
          <a:xfrm>
            <a:off x="671754" y="5692913"/>
            <a:ext cx="113087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3200" dirty="0">
                <a:latin typeface="Abadi Extra Light" panose="020B0204020104020204" pitchFamily="34" charset="0"/>
              </a:rPr>
              <a:t>Learn the times tables relevant for your year group.</a:t>
            </a:r>
          </a:p>
        </p:txBody>
      </p:sp>
    </p:spTree>
    <p:extLst>
      <p:ext uri="{BB962C8B-B14F-4D97-AF65-F5344CB8AC3E}">
        <p14:creationId xmlns:p14="http://schemas.microsoft.com/office/powerpoint/2010/main" val="11560988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56BC9246637F43A0D08A23902AA863" ma:contentTypeVersion="14" ma:contentTypeDescription="Create a new document." ma:contentTypeScope="" ma:versionID="ce15e28a4e90afc196b7f13c5675388a">
  <xsd:schema xmlns:xsd="http://www.w3.org/2001/XMLSchema" xmlns:xs="http://www.w3.org/2001/XMLSchema" xmlns:p="http://schemas.microsoft.com/office/2006/metadata/properties" xmlns:ns3="49cbddcc-2e1c-4708-976b-f76ac110a7fb" xmlns:ns4="a29f20ab-961c-488c-a1ff-6ca373ba8d42" targetNamespace="http://schemas.microsoft.com/office/2006/metadata/properties" ma:root="true" ma:fieldsID="ed652d6dec6547caa5d5a7934152cde5" ns3:_="" ns4:_="">
    <xsd:import namespace="49cbddcc-2e1c-4708-976b-f76ac110a7fb"/>
    <xsd:import namespace="a29f20ab-961c-488c-a1ff-6ca373ba8d4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3:SharedWithDetails" minOccurs="0"/>
                <xsd:element ref="ns3:SharingHintHash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bddcc-2e1c-4708-976b-f76ac110a7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f20ab-961c-488c-a1ff-6ca373ba8d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500FE5-5ECD-4C4A-A6A9-DDDA138F177F}">
  <ds:schemaRefs>
    <ds:schemaRef ds:uri="a29f20ab-961c-488c-a1ff-6ca373ba8d42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49cbddcc-2e1c-4708-976b-f76ac110a7f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48A039E-A69A-4475-A2DB-00A6ED5753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0A4441-BAE2-4696-AD16-D6F0F6AFE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bddcc-2e1c-4708-976b-f76ac110a7fb"/>
    <ds:schemaRef ds:uri="a29f20ab-961c-488c-a1ff-6ca373ba8d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573</TotalTime>
  <Words>461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Abadi Extra Light</vt:lpstr>
      <vt:lpstr>Arial</vt:lpstr>
      <vt:lpstr>Comic Sans MS</vt:lpstr>
      <vt:lpstr>Trebuchet MS</vt:lpstr>
      <vt:lpstr>Wingdings 3</vt:lpstr>
      <vt:lpstr>Facet</vt:lpstr>
      <vt:lpstr>PowerPoint Presentation</vt:lpstr>
      <vt:lpstr>Puss Bank Promises…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Key Stage 2 We hope you find the following information about Year 3 useful I am Miss Carver and I will be your teacher in Year 3. Our class is called Rowan Class.</dc:title>
  <dc:creator>Lis Carver</dc:creator>
  <cp:lastModifiedBy>Kelly</cp:lastModifiedBy>
  <cp:revision>87</cp:revision>
  <cp:lastPrinted>2023-09-13T15:16:49Z</cp:lastPrinted>
  <dcterms:created xsi:type="dcterms:W3CDTF">2021-07-13T12:49:30Z</dcterms:created>
  <dcterms:modified xsi:type="dcterms:W3CDTF">2026-09-07T19:26:34Z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0x0101000056BC9246637F43A0D08A23902AA863</vt:lpwstr>
  </property>
</Properties>
</file>