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702" r:id="rId5"/>
    <p:sldMasterId id="2147483704" r:id="rId6"/>
    <p:sldMasterId id="2147483745" r:id="rId7"/>
  </p:sldMasterIdLst>
  <p:notesMasterIdLst>
    <p:notesMasterId r:id="rId26"/>
  </p:notesMasterIdLst>
  <p:sldIdLst>
    <p:sldId id="256" r:id="rId8"/>
    <p:sldId id="607" r:id="rId9"/>
    <p:sldId id="446" r:id="rId10"/>
    <p:sldId id="616" r:id="rId11"/>
    <p:sldId id="448" r:id="rId12"/>
    <p:sldId id="619" r:id="rId13"/>
    <p:sldId id="627" r:id="rId14"/>
    <p:sldId id="620" r:id="rId15"/>
    <p:sldId id="624" r:id="rId16"/>
    <p:sldId id="621" r:id="rId17"/>
    <p:sldId id="628" r:id="rId18"/>
    <p:sldId id="629" r:id="rId19"/>
    <p:sldId id="622" r:id="rId20"/>
    <p:sldId id="623" r:id="rId21"/>
    <p:sldId id="341" r:id="rId22"/>
    <p:sldId id="630" r:id="rId23"/>
    <p:sldId id="632" r:id="rId24"/>
    <p:sldId id="633" r:id="rId2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291077-8F04-BA4B-750D-EDBF5BD3BFE3}" name="Kirsty Taylor" initials="KT" userId="f726261bc5aa15bb" providerId="Windows Live"/>
  <p188:author id="{1B6DAC89-B644-61D7-5560-811713186174}" name="Sarah Paxton" initials="SP" userId="S::spaxton@wandlelearningpartnership.org.uk::2df68680-0ec5-4347-a5b4-6b217d65efa5" providerId="AD"/>
  <p188:author id="{D751B489-D472-24FA-D0F2-3845651BDF90}" name="Charlotte Raby" initials="CR" userId="3ce8dd4a77e46e4f" providerId="Windows Live"/>
  <p188:author id="{58468BC7-90F6-AC9D-2D9B-752807D5BE29}" name="Pascal Don" initials="PD" userId="6e73bcf84a934bb4" providerId="Windows Live"/>
  <p188:author id="{C8315BCA-A218-1D7A-F66D-398CF925E28A}" name="Tracy Kewley" initials="TK" userId="S::tkewley@wandlelearningpartnership.org.uk::b68af60d-7d66-41d4-8c63-93e8fe2e4ce0" providerId="AD"/>
  <p188:author id="{34BC2CEA-C756-0034-F59C-B216CD5D6786}" name="Faye Cheeseman" initials="FC" userId="ede99bed8c69c0a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F76"/>
    <a:srgbClr val="EE7E30"/>
    <a:srgbClr val="EDCD2F"/>
    <a:srgbClr val="DC3C64"/>
    <a:srgbClr val="EF7E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1"/>
    <p:restoredTop sz="83948" autoAdjust="0"/>
  </p:normalViewPr>
  <p:slideViewPr>
    <p:cSldViewPr snapToGrid="0">
      <p:cViewPr varScale="1">
        <p:scale>
          <a:sx n="71" d="100"/>
          <a:sy n="71" d="100"/>
        </p:scale>
        <p:origin x="1171"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Suggested resources:</a:t>
            </a:r>
            <a:endParaRPr lang="en-US" dirty="0"/>
          </a:p>
          <a:p>
            <a:pPr marL="171450" indent="-171450">
              <a:buFont typeface="Arial,Sans-Serif"/>
              <a:buChar char="•"/>
            </a:pPr>
            <a:r>
              <a:rPr lang="en-US" dirty="0">
                <a:latin typeface="Calibri"/>
                <a:cs typeface="Calibri"/>
              </a:rPr>
              <a:t>Print out the Foundations for Phonics handout for parents to take home.</a:t>
            </a:r>
          </a:p>
          <a:p>
            <a:pPr marL="171450" indent="-171450">
              <a:buFont typeface="Arial,Sans-Serif"/>
              <a:buChar char="•"/>
            </a:pPr>
            <a:r>
              <a:rPr lang="en-US" dirty="0">
                <a:latin typeface="Calibri"/>
                <a:cs typeface="Calibri"/>
              </a:rPr>
              <a:t>Nursery rhyme print-outs, if you are using Rhyme time.</a:t>
            </a:r>
            <a:endParaRPr lang="en-US" dirty="0"/>
          </a:p>
          <a:p>
            <a:endParaRPr lang="en-US" dirty="0"/>
          </a:p>
          <a:p>
            <a:r>
              <a:rPr lang="en-US" b="1" dirty="0">
                <a:latin typeface="Calibri"/>
                <a:cs typeface="Calibri"/>
              </a:rPr>
              <a:t>Suggested script:</a:t>
            </a:r>
            <a:endParaRPr lang="en-US" dirty="0">
              <a:latin typeface="Calibri"/>
              <a:cs typeface="Calibri"/>
            </a:endParaRPr>
          </a:p>
          <a:p>
            <a:pPr marL="171450" indent="-171450">
              <a:buFont typeface="Calibri,Sans-Serif"/>
              <a:buChar char="-"/>
            </a:pPr>
            <a:r>
              <a:rPr lang="en-US" dirty="0"/>
              <a:t>Welcome to this parent information session all about how we use Little Wandle Foundations in our Nursery to support your child to get ready for phonics and reading.</a:t>
            </a:r>
          </a:p>
          <a:p>
            <a:endParaRPr lang="en-US" dirty="0">
              <a:cs typeface="Calibri"/>
            </a:endParaRPr>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Another part of phonological awareness is syllables. Syllables are the smaller units within words. </a:t>
            </a:r>
            <a:endParaRPr lang="en-US" dirty="0"/>
          </a:p>
          <a:p>
            <a:pPr marL="171450" indent="-171450">
              <a:buFont typeface="Arial"/>
              <a:buChar char="•"/>
            </a:pPr>
            <a:r>
              <a:rPr lang="en-US" dirty="0">
                <a:latin typeface="Calibri"/>
                <a:cs typeface="Calibri"/>
              </a:rPr>
              <a:t>For example, the word 'hello' has two syllables – clap as you say '</a:t>
            </a:r>
            <a:r>
              <a:rPr lang="en-US" dirty="0" err="1">
                <a:latin typeface="Calibri"/>
                <a:cs typeface="Calibri"/>
              </a:rPr>
              <a:t>hel</a:t>
            </a:r>
            <a:r>
              <a:rPr lang="en-US" dirty="0">
                <a:latin typeface="Calibri"/>
                <a:cs typeface="Calibri"/>
              </a:rPr>
              <a:t>’ and 'lo’. </a:t>
            </a:r>
          </a:p>
          <a:p>
            <a:pPr marL="171450" indent="-171450">
              <a:buFont typeface="Arial"/>
              <a:buChar char="•"/>
            </a:pPr>
            <a:r>
              <a:rPr lang="en-US" dirty="0">
                <a:latin typeface="Calibri"/>
                <a:cs typeface="Calibri"/>
              </a:rPr>
              <a:t>You can also explore the number of syllables in your names, for example, “My name has __ syllables.” (clap the syllables in your name). “How many syllables are there in your name?”</a:t>
            </a:r>
            <a:endParaRPr lang="en-US" dirty="0"/>
          </a:p>
          <a:p>
            <a:pPr marL="171450" indent="-171450">
              <a:buFont typeface="Arial"/>
              <a:buChar char="•"/>
            </a:pPr>
            <a:r>
              <a:rPr lang="en-US" dirty="0">
                <a:latin typeface="Calibri"/>
                <a:cs typeface="Calibri"/>
              </a:rPr>
              <a:t>If children can hear the syllables within words, it will help them to read and write longer words when they get into Reception. So it is important to give them lots of practice.</a:t>
            </a:r>
            <a:endParaRPr lang="en-US" dirty="0"/>
          </a:p>
        </p:txBody>
      </p:sp>
    </p:spTree>
    <p:extLst>
      <p:ext uri="{BB962C8B-B14F-4D97-AF65-F5344CB8AC3E}">
        <p14:creationId xmlns:p14="http://schemas.microsoft.com/office/powerpoint/2010/main" val="334020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Sans-Serif"/>
              <a:buChar char="•"/>
            </a:pPr>
            <a:r>
              <a:rPr lang="en-US" i="0" dirty="0">
                <a:latin typeface="Calibri"/>
                <a:cs typeface="Calibri"/>
              </a:rPr>
              <a:t>As we've discussed, in Reception, when children learn phonics, they need to be able to match sounds to letters.</a:t>
            </a:r>
            <a:endParaRPr lang="en-US" i="0" dirty="0"/>
          </a:p>
          <a:p>
            <a:pPr marL="171450" indent="-171450">
              <a:buFont typeface="Arial,Sans-Serif"/>
              <a:buChar char="•"/>
            </a:pPr>
            <a:r>
              <a:rPr lang="en-US" i="0" dirty="0">
                <a:latin typeface="Calibri"/>
                <a:cs typeface="Calibri"/>
              </a:rPr>
              <a:t>For them to do this, they need to be able to identify the sounds in words.</a:t>
            </a:r>
            <a:endParaRPr lang="en-US" i="0" dirty="0"/>
          </a:p>
          <a:p>
            <a:pPr marL="171450" indent="-171450">
              <a:buFont typeface="Arial,Sans-Serif"/>
              <a:buChar char="•"/>
            </a:pPr>
            <a:r>
              <a:rPr lang="en-US" i="0" dirty="0">
                <a:latin typeface="Calibri"/>
                <a:cs typeface="Calibri"/>
              </a:rPr>
              <a:t>This is called phonemic awareness. </a:t>
            </a:r>
            <a:endParaRPr lang="en-US" b="1" dirty="0">
              <a:latin typeface="Calibri"/>
              <a:cs typeface="Calibri"/>
            </a:endParaRPr>
          </a:p>
        </p:txBody>
      </p:sp>
    </p:spTree>
    <p:extLst>
      <p:ext uri="{BB962C8B-B14F-4D97-AF65-F5344CB8AC3E}">
        <p14:creationId xmlns:p14="http://schemas.microsoft.com/office/powerpoint/2010/main" val="278789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panose="020B0604020202020204" pitchFamily="34" charset="0"/>
              <a:buChar char="•"/>
            </a:pPr>
            <a:r>
              <a:rPr lang="en-US" dirty="0">
                <a:latin typeface="Calibri"/>
                <a:cs typeface="Calibri"/>
              </a:rPr>
              <a:t>Let’s watch the video of Phase 2 sounds taught in Reception: For parents - Letters and Sounds (littlewandlelettersandsounds.org.uk)</a:t>
            </a:r>
            <a:endParaRPr lang="en-US"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1" dirty="0">
                <a:latin typeface="Calibri"/>
                <a:cs typeface="Calibri"/>
              </a:rPr>
              <a:t>Remember, please don't show your child the grapheme (letter) cards! </a:t>
            </a:r>
            <a:r>
              <a:rPr lang="en-US" dirty="0">
                <a:latin typeface="Calibri"/>
                <a:cs typeface="Calibri"/>
              </a:rPr>
              <a:t>This is just for you to </a:t>
            </a:r>
            <a:r>
              <a:rPr lang="en-GB" dirty="0">
                <a:latin typeface="Calibri"/>
                <a:cs typeface="Calibri"/>
              </a:rPr>
              <a:t>practise</a:t>
            </a:r>
            <a:r>
              <a:rPr lang="en-US" dirty="0">
                <a:latin typeface="Calibri"/>
                <a:cs typeface="Calibri"/>
              </a:rPr>
              <a:t> your pronunciation.</a:t>
            </a:r>
            <a:endParaRPr lang="en-US" dirty="0"/>
          </a:p>
        </p:txBody>
      </p:sp>
    </p:spTree>
    <p:extLst>
      <p:ext uri="{BB962C8B-B14F-4D97-AF65-F5344CB8AC3E}">
        <p14:creationId xmlns:p14="http://schemas.microsoft.com/office/powerpoint/2010/main" val="11094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We help children develop their phonemic awareness by focusing on the first sound (or initial sound) in words.</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do in class, </a:t>
            </a:r>
            <a:r>
              <a:rPr lang="en-US" b="1" dirty="0">
                <a:latin typeface="Calibri"/>
                <a:cs typeface="Calibri"/>
              </a:rPr>
              <a:t>Bertha the Bus.</a:t>
            </a:r>
            <a:endParaRPr lang="en-US" dirty="0"/>
          </a:p>
          <a:p>
            <a:pPr marL="171450" indent="-171450">
              <a:buFont typeface="Calibri"/>
              <a:buChar char="-"/>
            </a:pPr>
            <a:endParaRPr lang="en-US" dirty="0"/>
          </a:p>
        </p:txBody>
      </p:sp>
    </p:spTree>
    <p:extLst>
      <p:ext uri="{BB962C8B-B14F-4D97-AF65-F5344CB8AC3E}">
        <p14:creationId xmlns:p14="http://schemas.microsoft.com/office/powerpoint/2010/main" val="329903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Alliteration is when words start with the same sound, for example, the </a:t>
            </a:r>
            <a:r>
              <a:rPr lang="en-US" b="1" dirty="0">
                <a:latin typeface="Calibri"/>
                <a:cs typeface="Calibri"/>
              </a:rPr>
              <a:t>b</a:t>
            </a:r>
            <a:r>
              <a:rPr lang="en-US" dirty="0">
                <a:latin typeface="Calibri"/>
                <a:cs typeface="Calibri"/>
              </a:rPr>
              <a:t>ig </a:t>
            </a:r>
            <a:r>
              <a:rPr lang="en-US" b="1" dirty="0">
                <a:latin typeface="Calibri"/>
                <a:cs typeface="Calibri"/>
              </a:rPr>
              <a:t>b</a:t>
            </a:r>
            <a:r>
              <a:rPr lang="en-US" dirty="0">
                <a:latin typeface="Calibri"/>
                <a:cs typeface="Calibri"/>
              </a:rPr>
              <a:t>lue </a:t>
            </a:r>
            <a:r>
              <a:rPr lang="en-US" b="1" dirty="0">
                <a:latin typeface="Calibri"/>
                <a:cs typeface="Calibri"/>
              </a:rPr>
              <a:t>b</a:t>
            </a:r>
            <a:r>
              <a:rPr lang="en-US" dirty="0">
                <a:latin typeface="Calibri"/>
                <a:cs typeface="Calibri"/>
              </a:rPr>
              <a:t>oat or the </a:t>
            </a:r>
            <a:r>
              <a:rPr lang="en-US" b="1" dirty="0">
                <a:latin typeface="Calibri"/>
                <a:cs typeface="Calibri"/>
              </a:rPr>
              <a:t>h</a:t>
            </a:r>
            <a:r>
              <a:rPr lang="en-US" dirty="0">
                <a:latin typeface="Calibri"/>
                <a:cs typeface="Calibri"/>
              </a:rPr>
              <a:t>uge </a:t>
            </a:r>
            <a:r>
              <a:rPr lang="en-US" b="1" dirty="0">
                <a:latin typeface="Calibri"/>
                <a:cs typeface="Calibri"/>
              </a:rPr>
              <a:t>h</a:t>
            </a:r>
            <a:r>
              <a:rPr lang="en-US" dirty="0">
                <a:latin typeface="Calibri"/>
                <a:cs typeface="Calibri"/>
              </a:rPr>
              <a:t>ungry </a:t>
            </a:r>
            <a:r>
              <a:rPr lang="en-US" b="1" dirty="0">
                <a:latin typeface="Calibri"/>
                <a:cs typeface="Calibri"/>
              </a:rPr>
              <a:t>h</a:t>
            </a:r>
            <a:r>
              <a:rPr lang="en-US" dirty="0">
                <a:latin typeface="Calibri"/>
                <a:cs typeface="Calibri"/>
              </a:rPr>
              <a:t>orse.</a:t>
            </a:r>
            <a:endParaRPr lang="en-US" dirty="0"/>
          </a:p>
          <a:p>
            <a:pPr marL="171450" indent="-171450">
              <a:buFont typeface="Arial" panose="020B0604020202020204" pitchFamily="34" charset="0"/>
              <a:buChar char="•"/>
            </a:pPr>
            <a:r>
              <a:rPr lang="en-US" dirty="0">
                <a:latin typeface="Calibri"/>
                <a:cs typeface="Calibri"/>
              </a:rPr>
              <a:t>Alliteration helps children hear the different sounds in words and can be a lot of fun! </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play in class, </a:t>
            </a:r>
            <a:r>
              <a:rPr lang="en-US" b="1" dirty="0">
                <a:latin typeface="Calibri"/>
                <a:cs typeface="Calibri"/>
              </a:rPr>
              <a:t>Name play sounds </a:t>
            </a:r>
            <a:r>
              <a:rPr lang="en-US" dirty="0">
                <a:latin typeface="Calibri"/>
                <a:cs typeface="Calibri"/>
              </a:rPr>
              <a:t>from the website.</a:t>
            </a:r>
          </a:p>
          <a:p>
            <a:endParaRPr lang="en-US" dirty="0"/>
          </a:p>
          <a:p>
            <a:endParaRPr lang="en-US" dirty="0"/>
          </a:p>
        </p:txBody>
      </p:sp>
    </p:spTree>
    <p:extLst>
      <p:ext uri="{BB962C8B-B14F-4D97-AF65-F5344CB8AC3E}">
        <p14:creationId xmlns:p14="http://schemas.microsoft.com/office/powerpoint/2010/main" val="29437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Oral blending is when we get children to put sounds together in their heads to make a word, for example, b – u – s (say it faster and faster until the parents can blend the word).</a:t>
            </a:r>
          </a:p>
          <a:p>
            <a:pPr marL="171450" indent="-171450">
              <a:buFont typeface="Arial" panose="020B0604020202020204" pitchFamily="34" charset="0"/>
              <a:buChar char="•"/>
            </a:pPr>
            <a:r>
              <a:rPr lang="en-US" dirty="0">
                <a:latin typeface="Calibri"/>
                <a:cs typeface="Calibri"/>
              </a:rPr>
              <a:t>When children learn to read, they learn to do just this – to read the individual sounds and blend them together.</a:t>
            </a:r>
            <a:endParaRPr lang="en-US" dirty="0"/>
          </a:p>
          <a:p>
            <a:pPr marL="171450" indent="-171450">
              <a:buFont typeface="Arial" panose="020B0604020202020204" pitchFamily="34" charset="0"/>
              <a:buChar char="•"/>
            </a:pPr>
            <a:r>
              <a:rPr lang="en-US" dirty="0">
                <a:latin typeface="Calibri"/>
                <a:cs typeface="Calibri"/>
              </a:rPr>
              <a:t>Oral blending is like the dress rehearsal for reading.</a:t>
            </a:r>
            <a:endParaRPr lang="en-US" dirty="0"/>
          </a:p>
          <a:p>
            <a:pPr marL="171450" indent="-171450">
              <a:buFont typeface="Arial" panose="020B0604020202020204" pitchFamily="34" charset="0"/>
              <a:buChar char="•"/>
            </a:pPr>
            <a:r>
              <a:rPr lang="en-US" dirty="0">
                <a:latin typeface="Calibri"/>
                <a:cs typeface="Calibri"/>
              </a:rPr>
              <a:t>It is such an important skill that we do lots of practice in Nursery and would love you to practice at home.</a:t>
            </a:r>
            <a:endParaRPr lang="en-US" dirty="0"/>
          </a:p>
          <a:p>
            <a:pPr marL="171450" indent="-171450">
              <a:buFont typeface="Arial" panose="020B0604020202020204" pitchFamily="34" charset="0"/>
              <a:buChar char="•"/>
            </a:pPr>
            <a:r>
              <a:rPr lang="en-US" dirty="0">
                <a:latin typeface="Calibri"/>
                <a:cs typeface="Calibri"/>
              </a:rPr>
              <a:t>Let’s watch a video of the activity ‘Can you touch your ... ‘ from the website.</a:t>
            </a:r>
          </a:p>
        </p:txBody>
      </p:sp>
    </p:spTree>
    <p:extLst>
      <p:ext uri="{BB962C8B-B14F-4D97-AF65-F5344CB8AC3E}">
        <p14:creationId xmlns:p14="http://schemas.microsoft.com/office/powerpoint/2010/main" val="196453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Let's remind ourselves of some of the skills we teach your children in Nursery to get them ready for phonics in Reception.</a:t>
            </a:r>
            <a:endParaRPr lang="en-US" dirty="0"/>
          </a:p>
        </p:txBody>
      </p:sp>
    </p:spTree>
    <p:extLst>
      <p:ext uri="{BB962C8B-B14F-4D97-AF65-F5344CB8AC3E}">
        <p14:creationId xmlns:p14="http://schemas.microsoft.com/office/powerpoint/2010/main" val="369761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Sans-Serif"/>
              <a:buChar char="•"/>
            </a:pPr>
            <a:r>
              <a:rPr lang="en-US" dirty="0">
                <a:latin typeface="Calibri"/>
                <a:cs typeface="Calibri"/>
              </a:rPr>
              <a:t>So, to recap... </a:t>
            </a:r>
            <a:endParaRPr lang="en-US" dirty="0"/>
          </a:p>
          <a:p>
            <a:pPr marL="171450" indent="-171450">
              <a:buFont typeface="Arial,Sans-Serif"/>
              <a:buChar char="•"/>
            </a:pPr>
            <a:r>
              <a:rPr lang="en-US" dirty="0">
                <a:latin typeface="Calibri"/>
                <a:cs typeface="Calibri"/>
              </a:rPr>
              <a:t>Read the slide.</a:t>
            </a:r>
            <a:endParaRPr lang="en-US" dirty="0"/>
          </a:p>
          <a:p>
            <a:pPr marL="171450" indent="-171450">
              <a:buFont typeface="Arial,Sans-Serif"/>
              <a:buChar char="•"/>
            </a:pPr>
            <a:r>
              <a:rPr lang="en-US" dirty="0">
                <a:latin typeface="Calibri"/>
                <a:cs typeface="Calibri"/>
              </a:rPr>
              <a:t>Remember to ask us if you have any questions – we will always be happy to help!</a:t>
            </a:r>
          </a:p>
          <a:p>
            <a:endParaRPr lang="en-US" b="1" dirty="0">
              <a:cs typeface="Calibri"/>
            </a:endParaRPr>
          </a:p>
        </p:txBody>
      </p:sp>
    </p:spTree>
    <p:extLst>
      <p:ext uri="{BB962C8B-B14F-4D97-AF65-F5344CB8AC3E}">
        <p14:creationId xmlns:p14="http://schemas.microsoft.com/office/powerpoint/2010/main" val="66925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
              <a:buChar char="•"/>
            </a:pPr>
            <a:r>
              <a:rPr lang="en-GB">
                <a:latin typeface="Calibri"/>
                <a:ea typeface="Calibri"/>
                <a:cs typeface="Calibri"/>
              </a:rPr>
              <a:t>Let's end with this quote from an important piece of research that was carried out in the 1980s by a team of academics.</a:t>
            </a:r>
          </a:p>
          <a:p>
            <a:pPr marL="171450" indent="-171450">
              <a:buFont typeface="Arial"/>
              <a:buChar char="•"/>
            </a:pPr>
            <a:r>
              <a:rPr lang="en-GB" dirty="0">
                <a:latin typeface="Calibri"/>
                <a:ea typeface="Calibri"/>
                <a:cs typeface="Calibri"/>
              </a:rPr>
              <a:t>They found a strong link between how many nursery rhymes children know before starting school and their success at reading and writing in school. </a:t>
            </a:r>
            <a:endParaRPr lang="en-GB" dirty="0"/>
          </a:p>
          <a:p>
            <a:pPr marL="171450" indent="-171450">
              <a:buFont typeface="Arial"/>
              <a:buChar char="•"/>
            </a:pPr>
            <a:r>
              <a:rPr lang="en-GB">
                <a:latin typeface="Calibri"/>
                <a:ea typeface="Calibri"/>
                <a:cs typeface="Calibri"/>
              </a:rPr>
              <a:t>As well as learning lots of nursery rhymes, we will help your child learn all the skills they need to set them up for phonics in Reception.</a:t>
            </a:r>
            <a:endParaRPr lang="en-GB" dirty="0">
              <a:latin typeface="Calibri"/>
              <a:ea typeface="Calibri"/>
              <a:cs typeface="Calibri"/>
            </a:endParaRPr>
          </a:p>
          <a:p>
            <a:endParaRPr lang="en-GB" dirty="0">
              <a:latin typeface="Calibri"/>
              <a:ea typeface="Calibri"/>
              <a:cs typeface="Calibri"/>
            </a:endParaRPr>
          </a:p>
        </p:txBody>
      </p:sp>
    </p:spTree>
    <p:extLst>
      <p:ext uri="{BB962C8B-B14F-4D97-AF65-F5344CB8AC3E}">
        <p14:creationId xmlns:p14="http://schemas.microsoft.com/office/powerpoint/2010/main" val="168511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GB" dirty="0">
                <a:latin typeface="Calibri"/>
                <a:cs typeface="Calibri"/>
              </a:rPr>
              <a:t>This quote from James Britton, who was an influential educator, is a good place for us to start. We know that the best way we can develop your child's future reading is through developing their language.</a:t>
            </a:r>
            <a:endParaRPr lang="en-GB" dirty="0"/>
          </a:p>
          <a:p>
            <a:pPr marL="171450" indent="-171450">
              <a:buFont typeface="Arial"/>
              <a:buChar char="•"/>
            </a:pPr>
            <a:r>
              <a:rPr lang="en-GB" dirty="0">
                <a:latin typeface="Calibri"/>
                <a:cs typeface="Calibri"/>
              </a:rPr>
              <a:t>Children cannot read if they cannot speak.</a:t>
            </a:r>
          </a:p>
          <a:p>
            <a:pPr marL="171450" indent="-171450">
              <a:buFont typeface="Arial"/>
              <a:buChar char="•"/>
            </a:pPr>
            <a:r>
              <a:rPr lang="en-GB" dirty="0">
                <a:latin typeface="Calibri"/>
                <a:cs typeface="Calibri"/>
              </a:rPr>
              <a:t>In Nursery, it is tempting to get children to learn to read early, but we must remember that the best foundations for learning to read are built through talking, songs and rhymes, and sharing books.</a:t>
            </a:r>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i="0" dirty="0">
                <a:latin typeface="Calibri"/>
                <a:cs typeface="Calibri"/>
              </a:rPr>
              <a:t>Today we are going to talk about how you can support your child to get ready for their phonics learning in Reception.</a:t>
            </a:r>
            <a:endParaRPr lang="en-US" i="0" dirty="0"/>
          </a:p>
          <a:p>
            <a:pPr marL="171450" indent="-171450">
              <a:buFont typeface="Arial"/>
              <a:buChar char="•"/>
            </a:pPr>
            <a:r>
              <a:rPr lang="en-US" b="1" dirty="0">
                <a:latin typeface="Calibri"/>
                <a:cs typeface="Calibri"/>
              </a:rPr>
              <a:t>Ask:</a:t>
            </a:r>
            <a:r>
              <a:rPr lang="en-US" dirty="0">
                <a:latin typeface="Calibri"/>
                <a:cs typeface="Calibri"/>
              </a:rPr>
              <a:t> </a:t>
            </a:r>
            <a:r>
              <a:rPr lang="en-US" i="1" dirty="0">
                <a:latin typeface="Calibri"/>
                <a:cs typeface="Calibri"/>
              </a:rPr>
              <a:t>Which of these activities do you do with your child? </a:t>
            </a:r>
          </a:p>
          <a:p>
            <a:pPr marL="171450" indent="-171450">
              <a:buFont typeface="Arial"/>
              <a:buChar char="•"/>
            </a:pPr>
            <a:r>
              <a:rPr lang="en-US" i="1" dirty="0">
                <a:latin typeface="Calibri"/>
                <a:cs typeface="Calibri"/>
              </a:rPr>
              <a:t>Perhaps you read stories? Point out words around you? Sing songs or rhymes? </a:t>
            </a:r>
            <a:endParaRPr lang="en-US" i="1" dirty="0">
              <a:cs typeface="Calibri"/>
            </a:endParaRPr>
          </a:p>
          <a:p>
            <a:pPr marL="171450" indent="-171450">
              <a:buFont typeface="Arial"/>
              <a:buChar char="•"/>
            </a:pPr>
            <a:r>
              <a:rPr lang="en-US" dirty="0">
                <a:latin typeface="Calibri"/>
                <a:cs typeface="Calibri"/>
              </a:rPr>
              <a:t>Take feedback</a:t>
            </a:r>
          </a:p>
          <a:p>
            <a:pPr marL="171450" indent="-171450">
              <a:buFont typeface="Arial"/>
              <a:buChar char="•"/>
            </a:pPr>
            <a:r>
              <a:rPr lang="en-US" i="0" dirty="0">
                <a:latin typeface="Calibri"/>
                <a:cs typeface="Calibri"/>
              </a:rPr>
              <a:t>If you are already doing these things, then you are well on your way to laying the foundations for your child's phonics learning!</a:t>
            </a:r>
          </a:p>
          <a:p>
            <a:pPr marL="171450" indent="-171450">
              <a:buFont typeface="Arial"/>
              <a:buChar char="•"/>
            </a:pPr>
            <a:r>
              <a:rPr lang="en-US" dirty="0">
                <a:latin typeface="Calibri"/>
                <a:cs typeface="Calibri"/>
              </a:rPr>
              <a:t>Any time spent talking with your child helps grow their language and sets them up for future success at school.</a:t>
            </a:r>
            <a:endParaRPr lang="en-US" dirty="0">
              <a:cs typeface="Calibri"/>
            </a:endParaRP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p>
          <a:p>
            <a:pPr marL="171450" indent="-171450">
              <a:buFont typeface="Arial"/>
              <a:buChar char="•"/>
            </a:pPr>
            <a:r>
              <a:rPr lang="en-US" dirty="0">
                <a:latin typeface="Calibri"/>
                <a:cs typeface="Calibri"/>
              </a:rPr>
              <a:t>All early years settings follow the government's EYFS statutory framework. We provide learning for your children following the guidelines set out in the framework.</a:t>
            </a:r>
          </a:p>
          <a:p>
            <a:pPr marL="171450" indent="-171450">
              <a:buFont typeface="Arial"/>
              <a:buChar char="•"/>
            </a:pPr>
            <a:r>
              <a:rPr lang="en-US" dirty="0">
                <a:latin typeface="Calibri"/>
                <a:cs typeface="Calibri"/>
              </a:rPr>
              <a:t>For one of the prime areas of learning, Communication and Language, we have chosen to use Little Wandle Foundations to support your child's learning.</a:t>
            </a:r>
          </a:p>
          <a:p>
            <a:pPr marL="171450" indent="-171450">
              <a:buFont typeface="Arial"/>
              <a:buChar char="•"/>
            </a:pPr>
            <a:r>
              <a:rPr lang="en-US" dirty="0">
                <a:latin typeface="Calibri"/>
                <a:cs typeface="Calibri"/>
              </a:rPr>
              <a:t>Read the slide.</a:t>
            </a:r>
          </a:p>
        </p:txBody>
      </p:sp>
    </p:spTree>
    <p:extLst>
      <p:ext uri="{BB962C8B-B14F-4D97-AF65-F5344CB8AC3E}">
        <p14:creationId xmlns:p14="http://schemas.microsoft.com/office/powerpoint/2010/main" val="252275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So what is phonics? </a:t>
            </a:r>
            <a:endParaRPr lang="en-US" i="0" dirty="0"/>
          </a:p>
          <a:p>
            <a:pPr marL="171450" indent="-171450">
              <a:buFont typeface="Arial"/>
              <a:buChar char="•"/>
            </a:pPr>
            <a:r>
              <a:rPr lang="en-US" dirty="0">
                <a:latin typeface="Calibri"/>
                <a:cs typeface="Calibri"/>
              </a:rPr>
              <a:t>Read the slide.</a:t>
            </a:r>
          </a:p>
          <a:p>
            <a:pPr marL="171450" indent="-171450">
              <a:buFont typeface="Arial"/>
              <a:buChar char="•"/>
            </a:pPr>
            <a:r>
              <a:rPr lang="en-US" i="0" dirty="0">
                <a:latin typeface="Calibri"/>
                <a:cs typeface="Calibri"/>
              </a:rPr>
              <a:t>It sounds complicated but it really isn’t!</a:t>
            </a:r>
            <a:endParaRPr lang="en-US" i="0" dirty="0">
              <a:cs typeface="Calibri"/>
            </a:endParaRPr>
          </a:p>
        </p:txBody>
      </p:sp>
    </p:spTree>
    <p:extLst>
      <p:ext uri="{BB962C8B-B14F-4D97-AF65-F5344CB8AC3E}">
        <p14:creationId xmlns:p14="http://schemas.microsoft.com/office/powerpoint/2010/main" val="2395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So, phonics involves children learning to connect sounds or phonemes to letters. </a:t>
            </a:r>
            <a:endParaRPr lang="en-US" dirty="0"/>
          </a:p>
          <a:p>
            <a:pPr marL="171450" indent="-171450">
              <a:buFont typeface="Arial"/>
              <a:buChar char="•"/>
            </a:pPr>
            <a:r>
              <a:rPr lang="en-US" dirty="0">
                <a:latin typeface="Calibri"/>
                <a:cs typeface="Calibri"/>
              </a:rPr>
              <a:t>In order to prepare them for this, we need to help them </a:t>
            </a:r>
            <a:r>
              <a:rPr lang="en-GB" dirty="0">
                <a:latin typeface="Calibri"/>
                <a:cs typeface="Calibri"/>
              </a:rPr>
              <a:t>recognise</a:t>
            </a:r>
            <a:r>
              <a:rPr lang="en-US" dirty="0">
                <a:latin typeface="Calibri"/>
                <a:cs typeface="Calibri"/>
              </a:rPr>
              <a:t> what a phoneme is. </a:t>
            </a:r>
            <a:endParaRPr lang="en-US" dirty="0"/>
          </a:p>
        </p:txBody>
      </p:sp>
    </p:spTree>
    <p:extLst>
      <p:ext uri="{BB962C8B-B14F-4D97-AF65-F5344CB8AC3E}">
        <p14:creationId xmlns:p14="http://schemas.microsoft.com/office/powerpoint/2010/main" val="358123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At first, when babies hear us talking, they only hear a stream of sound.</a:t>
            </a:r>
          </a:p>
          <a:p>
            <a:pPr marL="171450" indent="-171450">
              <a:buFont typeface="Arial"/>
              <a:buChar char="•"/>
            </a:pPr>
            <a:r>
              <a:rPr lang="en-US" i="0" dirty="0">
                <a:latin typeface="Calibri"/>
                <a:cs typeface="Calibri"/>
              </a:rPr>
              <a:t>However, they quickly learn to focus on the meaning of what they hear.</a:t>
            </a:r>
          </a:p>
          <a:p>
            <a:pPr marL="171450" indent="-171450">
              <a:buFont typeface="Arial"/>
              <a:buChar char="•"/>
            </a:pPr>
            <a:r>
              <a:rPr lang="en-US" i="0" dirty="0">
                <a:latin typeface="Calibri"/>
                <a:cs typeface="Calibri"/>
              </a:rPr>
              <a:t>To get children ready to read, we need to take their focus back to the sound.</a:t>
            </a:r>
          </a:p>
          <a:p>
            <a:pPr marL="171450" indent="-171450">
              <a:buFont typeface="Arial"/>
              <a:buChar char="•"/>
            </a:pPr>
            <a:r>
              <a:rPr lang="en-US" i="0" dirty="0">
                <a:latin typeface="Calibri"/>
                <a:cs typeface="Calibri"/>
              </a:rPr>
              <a:t>Let's look at how we help children to hear different aspects of the sound of language.</a:t>
            </a:r>
          </a:p>
        </p:txBody>
      </p:sp>
    </p:spTree>
    <p:extLst>
      <p:ext uri="{BB962C8B-B14F-4D97-AF65-F5344CB8AC3E}">
        <p14:creationId xmlns:p14="http://schemas.microsoft.com/office/powerpoint/2010/main" val="243787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For children to learn anything well, they need to listen.</a:t>
            </a:r>
            <a:endParaRPr lang="en-US" dirty="0"/>
          </a:p>
          <a:p>
            <a:pPr marL="171450" indent="-171450">
              <a:buFont typeface="Arial"/>
              <a:buChar char="•"/>
            </a:pPr>
            <a:r>
              <a:rPr lang="en-US" dirty="0">
                <a:latin typeface="Calibri"/>
                <a:cs typeface="Calibri"/>
              </a:rPr>
              <a:t>As you can imagine, this is particularly true for learning to hear sounds!</a:t>
            </a:r>
          </a:p>
          <a:p>
            <a:pPr marL="171450" indent="-171450">
              <a:buFont typeface="Arial"/>
              <a:buChar char="•"/>
            </a:pPr>
            <a:r>
              <a:rPr lang="en-US" dirty="0">
                <a:latin typeface="Calibri"/>
                <a:cs typeface="Calibri"/>
              </a:rPr>
              <a:t>Let's watch a video of a game that we play with the children called </a:t>
            </a:r>
            <a:r>
              <a:rPr lang="en-US" b="1" dirty="0">
                <a:latin typeface="Calibri"/>
                <a:cs typeface="Calibri"/>
              </a:rPr>
              <a:t>Voice sounds.</a:t>
            </a:r>
            <a:endParaRPr lang="en-US" dirty="0">
              <a:latin typeface="Calibri"/>
              <a:cs typeface="Calibri"/>
            </a:endParaRPr>
          </a:p>
        </p:txBody>
      </p:sp>
    </p:spTree>
    <p:extLst>
      <p:ext uri="{BB962C8B-B14F-4D97-AF65-F5344CB8AC3E}">
        <p14:creationId xmlns:p14="http://schemas.microsoft.com/office/powerpoint/2010/main" val="376466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Songs and rhymes are a great way to increase children's awareness of rhyming, which is a key part of phonological awareness.</a:t>
            </a:r>
          </a:p>
          <a:p>
            <a:pPr marL="171450" indent="-171450">
              <a:buFont typeface="Arial"/>
              <a:buChar char="•"/>
            </a:pPr>
            <a:r>
              <a:rPr lang="en-US" dirty="0">
                <a:latin typeface="Calibri"/>
                <a:cs typeface="Calibri"/>
              </a:rPr>
              <a:t>What's more, research has shown that children who learn nursery rhymes with their caregivers go on to become better readers.</a:t>
            </a:r>
            <a:endParaRPr lang="en-US" dirty="0"/>
          </a:p>
          <a:p>
            <a:pPr marL="171450" indent="-171450">
              <a:buFont typeface="Arial"/>
              <a:buChar char="•"/>
            </a:pPr>
            <a:r>
              <a:rPr lang="en-US" dirty="0">
                <a:latin typeface="Calibri"/>
                <a:cs typeface="Calibri"/>
              </a:rPr>
              <a:t>This is only true when they learn these rhymes with an adult – please avoid only letting your child watch nursery rhymes on screens as it doesn't have the same impact.</a:t>
            </a:r>
            <a:endParaRPr lang="en-US" dirty="0">
              <a:cs typeface="Calibri"/>
            </a:endParaRPr>
          </a:p>
        </p:txBody>
      </p:sp>
    </p:spTree>
    <p:extLst>
      <p:ext uri="{BB962C8B-B14F-4D97-AF65-F5344CB8AC3E}">
        <p14:creationId xmlns:p14="http://schemas.microsoft.com/office/powerpoint/2010/main" val="398506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9039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7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spTree>
    <p:extLst>
      <p:ext uri="{BB962C8B-B14F-4D97-AF65-F5344CB8AC3E}">
        <p14:creationId xmlns:p14="http://schemas.microsoft.com/office/powerpoint/2010/main" val="347530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013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7" name="Picture 6">
            <a:extLst>
              <a:ext uri="{FF2B5EF4-FFF2-40B4-BE49-F238E27FC236}">
                <a16:creationId xmlns:a16="http://schemas.microsoft.com/office/drawing/2014/main" id="{C714C4F0-4AD9-7134-C478-D3515EB0D114}"/>
              </a:ext>
            </a:extLst>
          </p:cNvPr>
          <p:cNvPicPr>
            <a:picLocks noChangeAspect="1"/>
          </p:cNvPicPr>
          <p:nvPr userDrawn="1"/>
        </p:nvPicPr>
        <p:blipFill>
          <a:blip r:embed="rId5"/>
          <a:stretch>
            <a:fillRect/>
          </a:stretch>
        </p:blipFill>
        <p:spPr>
          <a:xfrm>
            <a:off x="596154" y="466165"/>
            <a:ext cx="2680447" cy="2680447"/>
          </a:xfrm>
          <a:prstGeom prst="rect">
            <a:avLst/>
          </a:prstGeom>
        </p:spPr>
      </p:pic>
      <p:sp>
        <p:nvSpPr>
          <p:cNvPr id="8" name="TextBox 7">
            <a:extLst>
              <a:ext uri="{FF2B5EF4-FFF2-40B4-BE49-F238E27FC236}">
                <a16:creationId xmlns:a16="http://schemas.microsoft.com/office/drawing/2014/main" id="{D4D9344A-4981-8CFA-BE96-FC0145A71B67}"/>
              </a:ext>
            </a:extLst>
          </p:cNvPr>
          <p:cNvSpPr txBox="1"/>
          <p:nvPr userDrawn="1"/>
        </p:nvSpPr>
        <p:spPr>
          <a:xfrm>
            <a:off x="7222937" y="354105"/>
            <a:ext cx="4482830" cy="830997"/>
          </a:xfrm>
          <a:prstGeom prst="rect">
            <a:avLst/>
          </a:prstGeom>
          <a:noFill/>
        </p:spPr>
        <p:txBody>
          <a:bodyPr wrap="none" rtlCol="0">
            <a:spAutoFit/>
          </a:bodyPr>
          <a:lstStyle/>
          <a:p>
            <a:pPr algn="r"/>
            <a:r>
              <a:rPr lang="en-US" sz="2400" b="1">
                <a:solidFill>
                  <a:schemeClr val="bg1"/>
                </a:solidFill>
              </a:rPr>
              <a:t>A COMPLETE PHONICS RESOURCE</a:t>
            </a:r>
          </a:p>
          <a:p>
            <a:pPr algn="r"/>
            <a:r>
              <a:rPr lang="en-US" sz="2400" b="1">
                <a:solidFill>
                  <a:schemeClr val="bg1"/>
                </a:solidFill>
              </a:rPr>
              <a:t>TO SUPPORT CHILDREN</a:t>
            </a:r>
          </a:p>
        </p:txBody>
      </p:sp>
      <p:pic>
        <p:nvPicPr>
          <p:cNvPr id="9" name="Picture 8">
            <a:extLst>
              <a:ext uri="{FF2B5EF4-FFF2-40B4-BE49-F238E27FC236}">
                <a16:creationId xmlns:a16="http://schemas.microsoft.com/office/drawing/2014/main" id="{34347577-792A-03F1-18BA-0FFA5A0AD530}"/>
              </a:ext>
            </a:extLst>
          </p:cNvPr>
          <p:cNvPicPr>
            <a:picLocks noChangeAspect="1"/>
          </p:cNvPicPr>
          <p:nvPr userDrawn="1"/>
        </p:nvPicPr>
        <p:blipFill>
          <a:blip r:embed="rId6">
            <a:alphaModFix amt="32000"/>
          </a:blip>
          <a:stretch>
            <a:fillRect/>
          </a:stretch>
        </p:blipFill>
        <p:spPr>
          <a:xfrm>
            <a:off x="6096000" y="543443"/>
            <a:ext cx="6369934" cy="6651903"/>
          </a:xfrm>
          <a:prstGeom prst="rect">
            <a:avLst/>
          </a:prstGeom>
        </p:spPr>
      </p:pic>
      <p:pic>
        <p:nvPicPr>
          <p:cNvPr id="3" name="Picture 2" descr="A picture containing text, bird, logo, design&#10;&#10;Description automatically generated">
            <a:extLst>
              <a:ext uri="{FF2B5EF4-FFF2-40B4-BE49-F238E27FC236}">
                <a16:creationId xmlns:a16="http://schemas.microsoft.com/office/drawing/2014/main" id="{AC25DB32-2DA8-326F-7B34-F7CE54405739}"/>
              </a:ext>
            </a:extLst>
          </p:cNvPr>
          <p:cNvPicPr>
            <a:picLocks noChangeAspect="1"/>
          </p:cNvPicPr>
          <p:nvPr userDrawn="1"/>
        </p:nvPicPr>
        <p:blipFill>
          <a:blip r:embed="rId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743" r:id="rId2"/>
    <p:sldLayoutId id="2147483744" r:id="rId3"/>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screenshot, orange, font&#10;&#10;Description automatically generated">
            <a:extLst>
              <a:ext uri="{FF2B5EF4-FFF2-40B4-BE49-F238E27FC236}">
                <a16:creationId xmlns:a16="http://schemas.microsoft.com/office/drawing/2014/main" id="{A9938E32-DCD8-EEAD-6C28-554C321DC14E}"/>
              </a:ext>
            </a:extLst>
          </p:cNvPr>
          <p:cNvPicPr>
            <a:picLocks noChangeAspect="1"/>
          </p:cNvPicPr>
          <p:nvPr userDrawn="1"/>
        </p:nvPicPr>
        <p:blipFill>
          <a:blip r:embed="rId4"/>
          <a:stretch>
            <a:fillRect/>
          </a:stretch>
        </p:blipFill>
        <p:spPr>
          <a:xfrm>
            <a:off x="0" y="0"/>
            <a:ext cx="12131040" cy="6823710"/>
          </a:xfrm>
          <a:prstGeom prst="rect">
            <a:avLst/>
          </a:prstGeom>
        </p:spPr>
      </p:pic>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47"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screen shot of a computer&#10;&#10;Description automatically generated with low confidence">
            <a:extLst>
              <a:ext uri="{FF2B5EF4-FFF2-40B4-BE49-F238E27FC236}">
                <a16:creationId xmlns:a16="http://schemas.microsoft.com/office/drawing/2014/main" id="{BDC073C2-0047-04C8-399A-64C52D618B1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4B511DA9-C19D-2043-1B77-C885E173103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7540736"/>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accent2"/>
                </a:solidFill>
                <a:latin typeface="Calibri"/>
                <a:cs typeface="Calibri"/>
              </a:rPr>
              <a:t>Parent workshop: </a:t>
            </a:r>
            <a:r>
              <a:rPr lang="en-US" sz="2800" dirty="0">
                <a:solidFill>
                  <a:schemeClr val="accent2"/>
                </a:solidFill>
                <a:latin typeface="Calibri"/>
                <a:cs typeface="Calibri"/>
              </a:rPr>
              <a:t>Foundations for Phonics</a:t>
            </a:r>
            <a:endParaRPr lang="en-US" sz="2800" dirty="0">
              <a:solidFill>
                <a:schemeClr val="accent2"/>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2"/>
                </a:solidFill>
              </a:rPr>
              <a:t>Teach reading: change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83720" y="2445526"/>
            <a:ext cx="7422595"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clap the number of syllables in different words</a:t>
            </a:r>
            <a:endParaRPr lang="en-US" dirty="0">
              <a:solidFill>
                <a:schemeClr val="accent2"/>
              </a:solidFill>
              <a:cs typeface="Calibri"/>
            </a:endParaRPr>
          </a:p>
          <a:p>
            <a:pPr marL="457200" indent="-457200"/>
            <a:r>
              <a:rPr lang="en-GB" dirty="0">
                <a:solidFill>
                  <a:schemeClr val="accent2"/>
                </a:solidFill>
                <a:cs typeface="Calibri"/>
              </a:rPr>
              <a:t>highlight long and short words.</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clap the syllables of words</a:t>
            </a:r>
          </a:p>
          <a:p>
            <a:pPr marL="457200" indent="-457200"/>
            <a:r>
              <a:rPr lang="en-GB" dirty="0">
                <a:solidFill>
                  <a:schemeClr val="accent2"/>
                </a:solidFill>
                <a:cs typeface="Calibri"/>
              </a:rPr>
              <a:t>talk about long words, for example, </a:t>
            </a:r>
            <a:br>
              <a:rPr lang="en-GB" dirty="0">
                <a:solidFill>
                  <a:schemeClr val="accent2"/>
                </a:solidFill>
                <a:cs typeface="Calibri"/>
              </a:rPr>
            </a:br>
            <a:r>
              <a:rPr lang="en-GB" dirty="0">
                <a:solidFill>
                  <a:schemeClr val="accent2"/>
                </a:solidFill>
                <a:cs typeface="Calibri"/>
              </a:rPr>
              <a:t>‘Ooh, that’s a long word! Let’s clap it out.’</a:t>
            </a:r>
          </a:p>
          <a:p>
            <a:pPr marL="457200" indent="-457200"/>
            <a:r>
              <a:rPr lang="en-GB" dirty="0">
                <a:solidFill>
                  <a:schemeClr val="accent2"/>
                </a:solidFill>
                <a:cs typeface="Calibri"/>
              </a:rPr>
              <a:t>work out how many syllables </a:t>
            </a:r>
            <a:br>
              <a:rPr lang="en-GB" dirty="0">
                <a:solidFill>
                  <a:schemeClr val="accent2"/>
                </a:solidFill>
                <a:cs typeface="Calibri"/>
              </a:rPr>
            </a:br>
            <a:r>
              <a:rPr lang="en-GB" dirty="0">
                <a:solidFill>
                  <a:schemeClr val="accent2"/>
                </a:solidFill>
                <a:cs typeface="Calibri"/>
              </a:rPr>
              <a:t>there are in your family names.</a:t>
            </a:r>
            <a:endParaRPr lang="en-GB" dirty="0">
              <a:solidFill>
                <a:srgbClr val="0C4F76"/>
              </a:solidFill>
              <a:cs typeface="Calibri"/>
            </a:endParaRPr>
          </a:p>
          <a:p>
            <a:pPr marL="457200" indent="-457200"/>
            <a:endParaRPr lang="en-GB" dirty="0">
              <a:solidFill>
                <a:srgbClr val="0C4F76"/>
              </a:solidFill>
              <a:cs typeface="Calibri"/>
            </a:endParaRPr>
          </a:p>
        </p:txBody>
      </p:sp>
      <p:pic>
        <p:nvPicPr>
          <p:cNvPr id="2" name="Picture 4">
            <a:extLst>
              <a:ext uri="{FF2B5EF4-FFF2-40B4-BE49-F238E27FC236}">
                <a16:creationId xmlns:a16="http://schemas.microsoft.com/office/drawing/2014/main" id="{9E01EFEF-D8BF-5BC4-2480-94669A9B0F8C}"/>
              </a:ext>
            </a:extLst>
          </p:cNvPr>
          <p:cNvPicPr>
            <a:picLocks noChangeAspect="1"/>
          </p:cNvPicPr>
          <p:nvPr/>
        </p:nvPicPr>
        <p:blipFill>
          <a:blip r:embed="rId3"/>
          <a:stretch>
            <a:fillRect/>
          </a:stretch>
        </p:blipFill>
        <p:spPr>
          <a:xfrm>
            <a:off x="583721" y="490268"/>
            <a:ext cx="936736" cy="898134"/>
          </a:xfrm>
          <a:prstGeom prst="rect">
            <a:avLst/>
          </a:prstGeom>
        </p:spPr>
      </p:pic>
      <p:sp>
        <p:nvSpPr>
          <p:cNvPr id="10" name="Title 6">
            <a:extLst>
              <a:ext uri="{FF2B5EF4-FFF2-40B4-BE49-F238E27FC236}">
                <a16:creationId xmlns:a16="http://schemas.microsoft.com/office/drawing/2014/main" id="{84947ABB-CED8-BA6C-0B5A-B085208B0D5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Hearing syllables</a:t>
            </a:r>
            <a:endParaRPr lang="en-US" sz="4000" b="1" dirty="0">
              <a:solidFill>
                <a:schemeClr val="tx2"/>
              </a:solidFill>
            </a:endParaRPr>
          </a:p>
        </p:txBody>
      </p:sp>
      <p:pic>
        <p:nvPicPr>
          <p:cNvPr id="13" name="Picture 12" descr="A group of children sitting on the floor&#10;&#10;Description automatically generated with medium confidence">
            <a:extLst>
              <a:ext uri="{FF2B5EF4-FFF2-40B4-BE49-F238E27FC236}">
                <a16:creationId xmlns:a16="http://schemas.microsoft.com/office/drawing/2014/main" id="{8700D32B-E3DB-E4F7-9F83-BE6F025D4A89}"/>
              </a:ext>
            </a:extLst>
          </p:cNvPr>
          <p:cNvPicPr>
            <a:picLocks noChangeAspect="1"/>
          </p:cNvPicPr>
          <p:nvPr/>
        </p:nvPicPr>
        <p:blipFill>
          <a:blip r:embed="rId4"/>
          <a:stretch>
            <a:fillRect/>
          </a:stretch>
        </p:blipFill>
        <p:spPr>
          <a:xfrm>
            <a:off x="7442791" y="3551165"/>
            <a:ext cx="4530974" cy="3018387"/>
          </a:xfrm>
          <a:prstGeom prst="roundRect">
            <a:avLst/>
          </a:prstGeom>
        </p:spPr>
      </p:pic>
    </p:spTree>
    <p:extLst>
      <p:ext uri="{BB962C8B-B14F-4D97-AF65-F5344CB8AC3E}">
        <p14:creationId xmlns:p14="http://schemas.microsoft.com/office/powerpoint/2010/main" val="377584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being able to focus on and play around with the sounds within words. </a:t>
            </a:r>
            <a:endParaRPr lang="en-GB" sz="4000" dirty="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Phonemic awareness is:</a:t>
            </a:r>
          </a:p>
        </p:txBody>
      </p:sp>
    </p:spTree>
    <p:extLst>
      <p:ext uri="{BB962C8B-B14F-4D97-AF65-F5344CB8AC3E}">
        <p14:creationId xmlns:p14="http://schemas.microsoft.com/office/powerpoint/2010/main" val="189163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9CBB7-0EDE-7D0C-5E79-C2D33F4065BD}"/>
              </a:ext>
            </a:extLst>
          </p:cNvPr>
          <p:cNvSpPr>
            <a:spLocks noGrp="1"/>
          </p:cNvSpPr>
          <p:nvPr>
            <p:ph type="body" sz="quarter" idx="4294967295"/>
          </p:nvPr>
        </p:nvSpPr>
        <p:spPr>
          <a:xfrm>
            <a:off x="472797" y="3068426"/>
            <a:ext cx="5147362" cy="3168352"/>
          </a:xfrm>
          <a:prstGeom prst="rect">
            <a:avLst/>
          </a:prstGeom>
        </p:spPr>
        <p:txBody>
          <a:bodyPr lIns="91440" tIns="45720" rIns="91440" bIns="45720" anchor="t"/>
          <a:lstStyle/>
          <a:p>
            <a:pPr marL="0" indent="0">
              <a:buNone/>
            </a:pPr>
            <a:r>
              <a:rPr lang="en-GB" dirty="0">
                <a:solidFill>
                  <a:schemeClr val="accent2"/>
                </a:solidFill>
                <a:cs typeface="Calibri" panose="020F0502020204030204"/>
              </a:rPr>
              <a:t>It is really important that you say the sounds clearly and correctly. </a:t>
            </a:r>
            <a:endParaRPr lang="en-US" dirty="0">
              <a:solidFill>
                <a:schemeClr val="accent2"/>
              </a:solidFill>
              <a:cs typeface="Calibri" panose="020F0502020204030204"/>
            </a:endParaRPr>
          </a:p>
          <a:p>
            <a:pPr marL="0" indent="0">
              <a:buNone/>
            </a:pPr>
            <a:r>
              <a:rPr lang="en-GB" b="1" dirty="0">
                <a:solidFill>
                  <a:schemeClr val="accent2"/>
                </a:solidFill>
                <a:cs typeface="Calibri" panose="020F0502020204030204"/>
              </a:rPr>
              <a:t>Let’s practise!</a:t>
            </a:r>
          </a:p>
          <a:p>
            <a:pPr marL="0" indent="0">
              <a:buNone/>
            </a:pPr>
            <a:endParaRPr lang="en-GB" b="1" dirty="0">
              <a:solidFill>
                <a:schemeClr val="accent2"/>
              </a:solidFill>
              <a:cs typeface="Calibri" panose="020F0502020204030204"/>
            </a:endParaRPr>
          </a:p>
          <a:p>
            <a:pPr marL="0" indent="0">
              <a:buNone/>
            </a:pPr>
            <a:r>
              <a:rPr lang="en-GB" b="1" dirty="0">
                <a:solidFill>
                  <a:schemeClr val="accent2"/>
                </a:solidFill>
                <a:cs typeface="Calibri" panose="020F0502020204030204"/>
              </a:rPr>
              <a:t>Please don’t show your </a:t>
            </a:r>
            <a:br>
              <a:rPr lang="en-GB" b="1" dirty="0">
                <a:solidFill>
                  <a:schemeClr val="accent2"/>
                </a:solidFill>
                <a:cs typeface="Calibri" panose="020F0502020204030204"/>
              </a:rPr>
            </a:br>
            <a:r>
              <a:rPr lang="en-GB" b="1" dirty="0">
                <a:solidFill>
                  <a:schemeClr val="accent2"/>
                </a:solidFill>
                <a:cs typeface="Calibri" panose="020F0502020204030204"/>
              </a:rPr>
              <a:t>child the grapheme cards …</a:t>
            </a:r>
          </a:p>
          <a:p>
            <a:pPr marL="0" indent="0">
              <a:buNone/>
            </a:pPr>
            <a:endParaRPr lang="en-GB" dirty="0">
              <a:cs typeface="Calibri" panose="020F0502020204030204"/>
            </a:endParaRPr>
          </a:p>
        </p:txBody>
      </p:sp>
      <p:pic>
        <p:nvPicPr>
          <p:cNvPr id="5" name="Picture 5">
            <a:extLst>
              <a:ext uri="{FF2B5EF4-FFF2-40B4-BE49-F238E27FC236}">
                <a16:creationId xmlns:a16="http://schemas.microsoft.com/office/drawing/2014/main" id="{34D125D4-5E4B-B24B-81D8-F676CA29C3FF}"/>
              </a:ext>
            </a:extLst>
          </p:cNvPr>
          <p:cNvPicPr>
            <a:picLocks noChangeAspect="1"/>
          </p:cNvPicPr>
          <p:nvPr/>
        </p:nvPicPr>
        <p:blipFill>
          <a:blip r:embed="rId3"/>
          <a:stretch>
            <a:fillRect/>
          </a:stretch>
        </p:blipFill>
        <p:spPr>
          <a:xfrm>
            <a:off x="5846191" y="2870098"/>
            <a:ext cx="5773882" cy="3262370"/>
          </a:xfrm>
          <a:prstGeom prst="rect">
            <a:avLst/>
          </a:prstGeom>
        </p:spPr>
      </p:pic>
      <p:sp>
        <p:nvSpPr>
          <p:cNvPr id="4" name="Title 6">
            <a:extLst>
              <a:ext uri="{FF2B5EF4-FFF2-40B4-BE49-F238E27FC236}">
                <a16:creationId xmlns:a16="http://schemas.microsoft.com/office/drawing/2014/main" id="{CC91D631-774F-F012-5F6E-90906D75472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Helping your child with their phonemes</a:t>
            </a:r>
            <a:endParaRPr lang="en-US" sz="4000" b="1" dirty="0">
              <a:solidFill>
                <a:schemeClr val="tx2"/>
              </a:solidFill>
            </a:endParaRPr>
          </a:p>
        </p:txBody>
      </p:sp>
    </p:spTree>
    <p:extLst>
      <p:ext uri="{BB962C8B-B14F-4D97-AF65-F5344CB8AC3E}">
        <p14:creationId xmlns:p14="http://schemas.microsoft.com/office/powerpoint/2010/main" val="315192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736001"/>
            <a:ext cx="485292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games focusing on initial sounds, for example, </a:t>
            </a:r>
            <a:r>
              <a:rPr lang="en-GB" b="1" dirty="0">
                <a:solidFill>
                  <a:schemeClr val="accent2"/>
                </a:solidFill>
                <a:cs typeface="Calibri"/>
              </a:rPr>
              <a:t>Bertha the Bus</a:t>
            </a:r>
            <a:r>
              <a:rPr lang="en-GB" dirty="0">
                <a:solidFill>
                  <a:schemeClr val="accent2"/>
                </a:solidFill>
                <a:cs typeface="Calibri"/>
              </a:rPr>
              <a:t>.</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get your child to identify the first sound of words, for example, ‘Oh look, here is our bus. Bus starts with b.’</a:t>
            </a:r>
          </a:p>
          <a:p>
            <a:pPr marL="0" indent="0">
              <a:buNone/>
            </a:pPr>
            <a:endParaRPr lang="en-GB" dirty="0">
              <a:solidFill>
                <a:srgbClr val="0C4F76"/>
              </a:solidFill>
              <a:cs typeface="Calibri"/>
            </a:endParaRPr>
          </a:p>
        </p:txBody>
      </p:sp>
      <p:pic>
        <p:nvPicPr>
          <p:cNvPr id="5" name="Picture 7" descr="A picture containing text, person&#10;&#10;Description automatically generated">
            <a:extLst>
              <a:ext uri="{FF2B5EF4-FFF2-40B4-BE49-F238E27FC236}">
                <a16:creationId xmlns:a16="http://schemas.microsoft.com/office/drawing/2014/main" id="{F5519993-0D61-A9DD-E6BA-06C1E967C17E}"/>
              </a:ext>
            </a:extLst>
          </p:cNvPr>
          <p:cNvPicPr>
            <a:picLocks noChangeAspect="1"/>
          </p:cNvPicPr>
          <p:nvPr/>
        </p:nvPicPr>
        <p:blipFill rotWithShape="1">
          <a:blip r:embed="rId3"/>
          <a:srcRect l="222" t="9782" r="-222" b="-789"/>
          <a:stretch/>
        </p:blipFill>
        <p:spPr>
          <a:xfrm>
            <a:off x="7131892" y="2792286"/>
            <a:ext cx="4786129" cy="3457358"/>
          </a:xfrm>
          <a:prstGeom prst="roundRect">
            <a:avLst/>
          </a:prstGeom>
        </p:spPr>
      </p:pic>
      <p:sp>
        <p:nvSpPr>
          <p:cNvPr id="2" name="Speech Bubble: Rectangle with Corners Rounded 1">
            <a:extLst>
              <a:ext uri="{FF2B5EF4-FFF2-40B4-BE49-F238E27FC236}">
                <a16:creationId xmlns:a16="http://schemas.microsoft.com/office/drawing/2014/main" id="{3E754333-817E-E1D5-CBA1-AA6C6CEE19AA}"/>
              </a:ext>
            </a:extLst>
          </p:cNvPr>
          <p:cNvSpPr/>
          <p:nvPr/>
        </p:nvSpPr>
        <p:spPr>
          <a:xfrm>
            <a:off x="457200" y="456677"/>
            <a:ext cx="1078300"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cs typeface="Calibri"/>
              </a:rPr>
              <a:t>b</a:t>
            </a:r>
            <a:r>
              <a:rPr lang="en-GB" sz="4000" dirty="0">
                <a:solidFill>
                  <a:schemeClr val="tx1"/>
                </a:solidFill>
                <a:cs typeface="Calibri"/>
              </a:rPr>
              <a:t>us</a:t>
            </a:r>
            <a:endParaRPr lang="en-US" sz="4000" dirty="0">
              <a:solidFill>
                <a:schemeClr val="tx1"/>
              </a:solidFill>
              <a:cs typeface="Calibri" panose="020F0502020204030204"/>
            </a:endParaRPr>
          </a:p>
        </p:txBody>
      </p:sp>
      <p:sp>
        <p:nvSpPr>
          <p:cNvPr id="4" name="Title 6">
            <a:extLst>
              <a:ext uri="{FF2B5EF4-FFF2-40B4-BE49-F238E27FC236}">
                <a16:creationId xmlns:a16="http://schemas.microsoft.com/office/drawing/2014/main" id="{C8A9A016-CDF5-BA3E-707E-AD988E5BE932}"/>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Identify initial sounds </a:t>
            </a:r>
            <a:endParaRPr lang="en-US" sz="4000" b="1" dirty="0">
              <a:solidFill>
                <a:schemeClr val="tx2"/>
              </a:solidFill>
            </a:endParaRPr>
          </a:p>
        </p:txBody>
      </p:sp>
    </p:spTree>
    <p:extLst>
      <p:ext uri="{BB962C8B-B14F-4D97-AF65-F5344CB8AC3E}">
        <p14:creationId xmlns:p14="http://schemas.microsoft.com/office/powerpoint/2010/main" val="32478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382644"/>
            <a:ext cx="6580598"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alliteration </a:t>
            </a:r>
            <a:r>
              <a:rPr lang="en-GB" dirty="0">
                <a:solidFill>
                  <a:srgbClr val="0C4F76"/>
                </a:solidFill>
                <a:cs typeface="Calibri"/>
              </a:rPr>
              <a:t>games</a:t>
            </a:r>
          </a:p>
          <a:p>
            <a:pPr marL="457200" indent="-457200"/>
            <a:r>
              <a:rPr lang="en-GB" dirty="0">
                <a:solidFill>
                  <a:schemeClr val="accent2"/>
                </a:solidFill>
                <a:cs typeface="Calibri"/>
              </a:rPr>
              <a:t>use alliteration when we can, for example, ‘Would you like to play with the big bus or the long lorry?’</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singing a nursery rhyme but change the words so they all start with the same sound, for example, ‘Binkle, </a:t>
            </a:r>
            <a:r>
              <a:rPr lang="en-GB" dirty="0" err="1">
                <a:solidFill>
                  <a:schemeClr val="accent2"/>
                </a:solidFill>
                <a:cs typeface="Calibri"/>
              </a:rPr>
              <a:t>binkle</a:t>
            </a:r>
            <a:r>
              <a:rPr lang="en-GB" dirty="0">
                <a:solidFill>
                  <a:schemeClr val="accent2"/>
                </a:solidFill>
                <a:cs typeface="Calibri"/>
              </a:rPr>
              <a:t>, </a:t>
            </a:r>
            <a:r>
              <a:rPr lang="en-GB" dirty="0" err="1">
                <a:solidFill>
                  <a:schemeClr val="accent2"/>
                </a:solidFill>
                <a:cs typeface="Calibri"/>
              </a:rPr>
              <a:t>bittle</a:t>
            </a:r>
            <a:r>
              <a:rPr lang="en-GB" dirty="0">
                <a:solidFill>
                  <a:schemeClr val="accent2"/>
                </a:solidFill>
                <a:cs typeface="Calibri"/>
              </a:rPr>
              <a:t> bar, bow by bunder bot boo baa!’</a:t>
            </a:r>
          </a:p>
          <a:p>
            <a:pPr marL="0" indent="0">
              <a:buNone/>
            </a:pPr>
            <a:endParaRPr lang="en-GB" dirty="0">
              <a:solidFill>
                <a:srgbClr val="0C4F76"/>
              </a:solidFill>
              <a:cs typeface="Calibri"/>
            </a:endParaRPr>
          </a:p>
        </p:txBody>
      </p:sp>
      <p:pic>
        <p:nvPicPr>
          <p:cNvPr id="2" name="Picture 3" descr="A person holding a sign&#10;&#10;Description automatically generated">
            <a:extLst>
              <a:ext uri="{FF2B5EF4-FFF2-40B4-BE49-F238E27FC236}">
                <a16:creationId xmlns:a16="http://schemas.microsoft.com/office/drawing/2014/main" id="{641D4A04-863F-5FA3-DB3E-EFBD61DE3E5A}"/>
              </a:ext>
            </a:extLst>
          </p:cNvPr>
          <p:cNvPicPr>
            <a:picLocks noChangeAspect="1"/>
          </p:cNvPicPr>
          <p:nvPr/>
        </p:nvPicPr>
        <p:blipFill>
          <a:blip r:embed="rId3"/>
          <a:stretch>
            <a:fillRect/>
          </a:stretch>
        </p:blipFill>
        <p:spPr>
          <a:xfrm>
            <a:off x="7152468" y="2792286"/>
            <a:ext cx="4736446" cy="3457358"/>
          </a:xfrm>
          <a:prstGeom prst="roundRect">
            <a:avLst/>
          </a:prstGeom>
        </p:spPr>
      </p:pic>
      <p:sp>
        <p:nvSpPr>
          <p:cNvPr id="6" name="Speech Bubble: Rectangle with Corners Rounded 5">
            <a:extLst>
              <a:ext uri="{FF2B5EF4-FFF2-40B4-BE49-F238E27FC236}">
                <a16:creationId xmlns:a16="http://schemas.microsoft.com/office/drawing/2014/main" id="{5C3D268C-9889-1231-C0CA-CA969F3E76E1}"/>
              </a:ext>
            </a:extLst>
          </p:cNvPr>
          <p:cNvSpPr/>
          <p:nvPr/>
        </p:nvSpPr>
        <p:spPr>
          <a:xfrm>
            <a:off x="457200" y="443412"/>
            <a:ext cx="1883431" cy="819510"/>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ig</a:t>
            </a:r>
            <a:r>
              <a:rPr lang="en-GB" sz="4000" b="1">
                <a:solidFill>
                  <a:schemeClr val="tx1"/>
                </a:solidFill>
                <a:cs typeface="Calibri"/>
              </a:rPr>
              <a:t> b</a:t>
            </a:r>
            <a:r>
              <a:rPr lang="en-GB" sz="4000">
                <a:solidFill>
                  <a:schemeClr val="tx1"/>
                </a:solidFill>
                <a:cs typeface="Calibri"/>
              </a:rPr>
              <a:t>us</a:t>
            </a:r>
          </a:p>
        </p:txBody>
      </p:sp>
      <p:sp>
        <p:nvSpPr>
          <p:cNvPr id="4" name="Title 6">
            <a:extLst>
              <a:ext uri="{FF2B5EF4-FFF2-40B4-BE49-F238E27FC236}">
                <a16:creationId xmlns:a16="http://schemas.microsoft.com/office/drawing/2014/main" id="{DD4BE737-CD98-FD38-AF1B-A6A7B9401D0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Alliteration </a:t>
            </a:r>
            <a:endParaRPr lang="en-US" sz="4000" b="1" dirty="0">
              <a:solidFill>
                <a:schemeClr val="tx2"/>
              </a:solidFill>
            </a:endParaRPr>
          </a:p>
        </p:txBody>
      </p:sp>
    </p:spTree>
    <p:extLst>
      <p:ext uri="{BB962C8B-B14F-4D97-AF65-F5344CB8AC3E}">
        <p14:creationId xmlns:p14="http://schemas.microsoft.com/office/powerpoint/2010/main" val="419186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B906BE0-A5B2-1C63-0117-9896C8B1A4B3}"/>
              </a:ext>
            </a:extLst>
          </p:cNvPr>
          <p:cNvSpPr>
            <a:spLocks noGrp="1"/>
          </p:cNvSpPr>
          <p:nvPr>
            <p:ph type="body" sz="quarter" idx="4294967295"/>
          </p:nvPr>
        </p:nvSpPr>
        <p:spPr>
          <a:xfrm>
            <a:off x="490052" y="2700969"/>
            <a:ext cx="702035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lots of oral blending games, for example, ‘Can you touch your …?’</a:t>
            </a:r>
          </a:p>
          <a:p>
            <a:pPr marL="457200" indent="-457200"/>
            <a:r>
              <a:rPr lang="en-GB" dirty="0">
                <a:solidFill>
                  <a:schemeClr val="accent2"/>
                </a:solidFill>
                <a:cs typeface="Calibri"/>
              </a:rPr>
              <a:t>oral blend words throughout the day, for example, ‘Everyone put on your c-</a:t>
            </a:r>
            <a:r>
              <a:rPr lang="en-GB" dirty="0" err="1">
                <a:solidFill>
                  <a:schemeClr val="accent2"/>
                </a:solidFill>
                <a:cs typeface="Calibri"/>
              </a:rPr>
              <a:t>oa</a:t>
            </a:r>
            <a:r>
              <a:rPr lang="en-GB" dirty="0">
                <a:solidFill>
                  <a:schemeClr val="accent2"/>
                </a:solidFill>
                <a:cs typeface="Calibri"/>
              </a:rPr>
              <a:t>-t.’</a:t>
            </a: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sound-talking different words, for example, ‘Can you brush your t-</a:t>
            </a:r>
            <a:r>
              <a:rPr lang="en-GB" dirty="0" err="1">
                <a:solidFill>
                  <a:schemeClr val="accent2"/>
                </a:solidFill>
                <a:cs typeface="Calibri"/>
              </a:rPr>
              <a:t>ee</a:t>
            </a:r>
            <a:r>
              <a:rPr lang="en-GB" dirty="0">
                <a:solidFill>
                  <a:schemeClr val="accent2"/>
                </a:solidFill>
                <a:cs typeface="Calibri"/>
              </a:rPr>
              <a:t>-</a:t>
            </a:r>
            <a:r>
              <a:rPr lang="en-GB" dirty="0" err="1">
                <a:solidFill>
                  <a:schemeClr val="accent2"/>
                </a:solidFill>
                <a:cs typeface="Calibri"/>
              </a:rPr>
              <a:t>th</a:t>
            </a:r>
            <a:r>
              <a:rPr lang="en-GB" dirty="0">
                <a:solidFill>
                  <a:schemeClr val="accent2"/>
                </a:solidFill>
                <a:cs typeface="Calibri"/>
              </a:rPr>
              <a:t>?’</a:t>
            </a:r>
          </a:p>
          <a:p>
            <a:pPr marL="457200" indent="-457200"/>
            <a:endParaRPr lang="en-GB" dirty="0">
              <a:solidFill>
                <a:srgbClr val="0C4F76"/>
              </a:solidFill>
              <a:cs typeface="Calibri"/>
            </a:endParaRPr>
          </a:p>
          <a:p>
            <a:pPr marL="0" indent="0">
              <a:buNone/>
            </a:pPr>
            <a:endParaRPr lang="en-GB" dirty="0">
              <a:solidFill>
                <a:srgbClr val="0C4F76"/>
              </a:solidFill>
              <a:cs typeface="Calibri"/>
            </a:endParaRPr>
          </a:p>
        </p:txBody>
      </p:sp>
      <p:sp>
        <p:nvSpPr>
          <p:cNvPr id="6" name="Text Placeholder 5">
            <a:extLst>
              <a:ext uri="{FF2B5EF4-FFF2-40B4-BE49-F238E27FC236}">
                <a16:creationId xmlns:a16="http://schemas.microsoft.com/office/drawing/2014/main" id="{8F045E0C-12CA-831D-6C14-94F88EF4AC2A}"/>
              </a:ext>
            </a:extLst>
          </p:cNvPr>
          <p:cNvSpPr txBox="1">
            <a:spLocks/>
          </p:cNvSpPr>
          <p:nvPr/>
        </p:nvSpPr>
        <p:spPr>
          <a:xfrm>
            <a:off x="8493575" y="2032905"/>
            <a:ext cx="3016937" cy="3393038"/>
          </a:xfrm>
          <a:prstGeom prst="rect">
            <a:avLst/>
          </a:prstGeom>
          <a:ln>
            <a:noFill/>
          </a:ln>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rgbClr val="0C4F76"/>
              </a:solidFill>
              <a:cs typeface="Calibri"/>
            </a:endParaRPr>
          </a:p>
        </p:txBody>
      </p:sp>
      <p:pic>
        <p:nvPicPr>
          <p:cNvPr id="8" name="Picture 8" descr="A picture containing text, person, indoor, pajama&#10;&#10;Description automatically generated">
            <a:extLst>
              <a:ext uri="{FF2B5EF4-FFF2-40B4-BE49-F238E27FC236}">
                <a16:creationId xmlns:a16="http://schemas.microsoft.com/office/drawing/2014/main" id="{932DCA88-E50F-E2E5-1FB7-B319C586FEA6}"/>
              </a:ext>
            </a:extLst>
          </p:cNvPr>
          <p:cNvPicPr>
            <a:picLocks noChangeAspect="1"/>
          </p:cNvPicPr>
          <p:nvPr/>
        </p:nvPicPr>
        <p:blipFill>
          <a:blip r:embed="rId3"/>
          <a:stretch>
            <a:fillRect/>
          </a:stretch>
        </p:blipFill>
        <p:spPr>
          <a:xfrm>
            <a:off x="7377136" y="2786033"/>
            <a:ext cx="4489515" cy="3459160"/>
          </a:xfrm>
          <a:prstGeom prst="roundRect">
            <a:avLst/>
          </a:prstGeom>
        </p:spPr>
      </p:pic>
      <p:sp>
        <p:nvSpPr>
          <p:cNvPr id="10" name="Speech Bubble: Rectangle with Corners Rounded 9">
            <a:extLst>
              <a:ext uri="{FF2B5EF4-FFF2-40B4-BE49-F238E27FC236}">
                <a16:creationId xmlns:a16="http://schemas.microsoft.com/office/drawing/2014/main" id="{E216F1E6-DE19-9CBC-8CB4-BFE7BD8221B1}"/>
              </a:ext>
            </a:extLst>
          </p:cNvPr>
          <p:cNvSpPr/>
          <p:nvPr/>
        </p:nvSpPr>
        <p:spPr>
          <a:xfrm>
            <a:off x="490052" y="357148"/>
            <a:ext cx="1351469"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u-s</a:t>
            </a:r>
            <a:endParaRPr lang="en-US" sz="4000">
              <a:solidFill>
                <a:schemeClr val="tx1"/>
              </a:solidFill>
              <a:cs typeface="Calibri" panose="020F0502020204030204"/>
            </a:endParaRPr>
          </a:p>
        </p:txBody>
      </p:sp>
      <p:sp>
        <p:nvSpPr>
          <p:cNvPr id="2" name="Title 6">
            <a:extLst>
              <a:ext uri="{FF2B5EF4-FFF2-40B4-BE49-F238E27FC236}">
                <a16:creationId xmlns:a16="http://schemas.microsoft.com/office/drawing/2014/main" id="{CB37A0C6-8D67-382E-61DF-126658634A38}"/>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Oral blending</a:t>
            </a:r>
            <a:endParaRPr lang="en-US" sz="4000" b="1" dirty="0">
              <a:solidFill>
                <a:schemeClr val="tx2"/>
              </a:solidFill>
            </a:endParaRPr>
          </a:p>
        </p:txBody>
      </p:sp>
    </p:spTree>
    <p:extLst>
      <p:ext uri="{BB962C8B-B14F-4D97-AF65-F5344CB8AC3E}">
        <p14:creationId xmlns:p14="http://schemas.microsoft.com/office/powerpoint/2010/main" val="47559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F017E-FD25-1391-8228-69E7CA3CBE4A}"/>
              </a:ext>
            </a:extLst>
          </p:cNvPr>
          <p:cNvSpPr>
            <a:spLocks noGrp="1"/>
          </p:cNvSpPr>
          <p:nvPr>
            <p:ph type="body" sz="quarter" idx="4294967295"/>
          </p:nvPr>
        </p:nvSpPr>
        <p:spPr>
          <a:xfrm>
            <a:off x="1488003" y="2636912"/>
            <a:ext cx="9215995" cy="3168352"/>
          </a:xfrm>
          <a:prstGeom prst="rect">
            <a:avLst/>
          </a:prstGeom>
        </p:spPr>
        <p:txBody>
          <a:bodyPr/>
          <a:lstStyle/>
          <a:p>
            <a:endParaRPr lang="en-US"/>
          </a:p>
        </p:txBody>
      </p:sp>
      <p:graphicFrame>
        <p:nvGraphicFramePr>
          <p:cNvPr id="5" name="Table 5">
            <a:extLst>
              <a:ext uri="{FF2B5EF4-FFF2-40B4-BE49-F238E27FC236}">
                <a16:creationId xmlns:a16="http://schemas.microsoft.com/office/drawing/2014/main" id="{FF1ECDF4-3B6D-2AAD-2200-5F91BFA5ADC4}"/>
              </a:ext>
            </a:extLst>
          </p:cNvPr>
          <p:cNvGraphicFramePr>
            <a:graphicFrameLocks noGrp="1"/>
          </p:cNvGraphicFramePr>
          <p:nvPr>
            <p:extLst>
              <p:ext uri="{D42A27DB-BD31-4B8C-83A1-F6EECF244321}">
                <p14:modId xmlns:p14="http://schemas.microsoft.com/office/powerpoint/2010/main" val="2621123436"/>
              </p:ext>
            </p:extLst>
          </p:nvPr>
        </p:nvGraphicFramePr>
        <p:xfrm>
          <a:off x="457200" y="2488020"/>
          <a:ext cx="10530792" cy="4136064"/>
        </p:xfrm>
        <a:graphic>
          <a:graphicData uri="http://schemas.openxmlformats.org/drawingml/2006/table">
            <a:tbl>
              <a:tblPr firstRow="1" bandRow="1">
                <a:tableStyleId>{5C22544A-7EE6-4342-B048-85BDC9FD1C3A}</a:tableStyleId>
              </a:tblPr>
              <a:tblGrid>
                <a:gridCol w="3510264">
                  <a:extLst>
                    <a:ext uri="{9D8B030D-6E8A-4147-A177-3AD203B41FA5}">
                      <a16:colId xmlns:a16="http://schemas.microsoft.com/office/drawing/2014/main" val="2113119459"/>
                    </a:ext>
                  </a:extLst>
                </a:gridCol>
                <a:gridCol w="3510264">
                  <a:extLst>
                    <a:ext uri="{9D8B030D-6E8A-4147-A177-3AD203B41FA5}">
                      <a16:colId xmlns:a16="http://schemas.microsoft.com/office/drawing/2014/main" val="3980443029"/>
                    </a:ext>
                  </a:extLst>
                </a:gridCol>
                <a:gridCol w="3510264">
                  <a:extLst>
                    <a:ext uri="{9D8B030D-6E8A-4147-A177-3AD203B41FA5}">
                      <a16:colId xmlns:a16="http://schemas.microsoft.com/office/drawing/2014/main" val="2100680736"/>
                    </a:ext>
                  </a:extLst>
                </a:gridCol>
              </a:tblGrid>
              <a:tr h="648585">
                <a:tc gridSpan="3">
                  <a:txBody>
                    <a:bodyPr/>
                    <a:lstStyle/>
                    <a:p>
                      <a:pPr lvl="0" algn="ctr">
                        <a:buNone/>
                      </a:pPr>
                      <a:r>
                        <a:rPr lang="en-GB" sz="3600" b="1" i="0" u="none" strike="noStrike" noProof="0" dirty="0">
                          <a:solidFill>
                            <a:schemeClr val="accent2"/>
                          </a:solidFill>
                          <a:latin typeface="Calibri"/>
                        </a:rPr>
                        <a:t>Phonological awareness</a:t>
                      </a:r>
                      <a:endParaRPr lang="en-US" sz="3600" b="1" dirty="0"/>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4172484"/>
                  </a:ext>
                </a:extLst>
              </a:tr>
              <a:tr h="1424341">
                <a:tc>
                  <a:txBody>
                    <a:bodyPr/>
                    <a:lstStyle/>
                    <a:p>
                      <a:pPr lvl="0" algn="ctr">
                        <a:buNone/>
                      </a:pPr>
                      <a:r>
                        <a:rPr lang="en-GB" sz="3200" b="1" i="0" u="none" strike="noStrike" noProof="0" dirty="0">
                          <a:solidFill>
                            <a:schemeClr val="accent2"/>
                          </a:solidFill>
                          <a:latin typeface="Calibri"/>
                        </a:rPr>
                        <a:t>Listening games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Songs and rhymes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a:solidFill>
                            <a:schemeClr val="accent2"/>
                          </a:solidFill>
                          <a:latin typeface="Calibri"/>
                        </a:rPr>
                        <a:t>Hearing syllables</a:t>
                      </a:r>
                      <a:endParaRPr lang="en-US" sz="3200" b="1"/>
                    </a:p>
                  </a:txBody>
                  <a:tcPr>
                    <a:lnL w="0">
                      <a:noFill/>
                    </a:lnL>
                    <a:lnR w="0">
                      <a:noFill/>
                    </a:lnR>
                    <a:lnT w="0">
                      <a:noFill/>
                    </a:lnT>
                    <a:lnB w="0">
                      <a:noFill/>
                    </a:lnB>
                    <a:solidFill>
                      <a:schemeClr val="bg1"/>
                    </a:solidFill>
                  </a:tcPr>
                </a:tc>
                <a:extLst>
                  <a:ext uri="{0D108BD9-81ED-4DB2-BD59-A6C34878D82A}">
                    <a16:rowId xmlns:a16="http://schemas.microsoft.com/office/drawing/2014/main" val="175502380"/>
                  </a:ext>
                </a:extLst>
              </a:tr>
              <a:tr h="574158">
                <a:tc gridSpan="3">
                  <a:txBody>
                    <a:bodyPr/>
                    <a:lstStyle/>
                    <a:p>
                      <a:pPr marL="0" marR="0" lvl="0" indent="0" algn="ctr">
                        <a:lnSpc>
                          <a:spcPct val="90000"/>
                        </a:lnSpc>
                        <a:spcBef>
                          <a:spcPts val="1000"/>
                        </a:spcBef>
                        <a:spcAft>
                          <a:spcPct val="0"/>
                        </a:spcAft>
                        <a:buClr>
                          <a:srgbClr val="000000"/>
                        </a:buClr>
                        <a:buNone/>
                      </a:pPr>
                      <a:r>
                        <a:rPr lang="en-GB" sz="3600" b="1" i="0" u="none" strike="noStrike" noProof="0" dirty="0">
                          <a:solidFill>
                            <a:schemeClr val="accent2"/>
                          </a:solidFill>
                          <a:latin typeface="Calibri"/>
                        </a:rPr>
                        <a:t>Phonemic awareness</a:t>
                      </a:r>
                      <a:endParaRPr lang="en-US" sz="3600" b="1" i="0" u="none" strike="noStrike" noProof="0" dirty="0">
                        <a:solidFill>
                          <a:srgbClr val="0C4F76"/>
                        </a:solidFill>
                        <a:latin typeface="Calibri"/>
                      </a:endParaRPr>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7169411"/>
                  </a:ext>
                </a:extLst>
              </a:tr>
              <a:tr h="1477922">
                <a:tc>
                  <a:txBody>
                    <a:bodyPr/>
                    <a:lstStyle/>
                    <a:p>
                      <a:pPr lvl="0" algn="ctr">
                        <a:buNone/>
                      </a:pPr>
                      <a:r>
                        <a:rPr lang="en-GB" sz="3600" b="1" i="0" u="none" strike="noStrike" noProof="0">
                          <a:solidFill>
                            <a:schemeClr val="accent2"/>
                          </a:solidFill>
                          <a:latin typeface="Calibri"/>
                        </a:rPr>
                        <a:t>Initial sounds</a:t>
                      </a:r>
                      <a:endParaRPr lang="en-US" sz="3600" b="1"/>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Alliteration</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Oral blending</a:t>
                      </a:r>
                      <a:endParaRPr lang="en-US" sz="3200" b="1" dirty="0"/>
                    </a:p>
                  </a:txBody>
                  <a:tcPr>
                    <a:lnL w="0">
                      <a:noFill/>
                    </a:lnL>
                    <a:lnR w="0">
                      <a:noFill/>
                    </a:lnR>
                    <a:lnT w="0">
                      <a:noFill/>
                    </a:lnT>
                    <a:lnB w="0">
                      <a:noFill/>
                    </a:lnB>
                    <a:solidFill>
                      <a:schemeClr val="bg1"/>
                    </a:solidFill>
                  </a:tcPr>
                </a:tc>
                <a:extLst>
                  <a:ext uri="{0D108BD9-81ED-4DB2-BD59-A6C34878D82A}">
                    <a16:rowId xmlns:a16="http://schemas.microsoft.com/office/drawing/2014/main" val="4151482930"/>
                  </a:ext>
                </a:extLst>
              </a:tr>
            </a:tbl>
          </a:graphicData>
        </a:graphic>
      </p:graphicFrame>
      <p:sp>
        <p:nvSpPr>
          <p:cNvPr id="4" name="Title 6">
            <a:extLst>
              <a:ext uri="{FF2B5EF4-FFF2-40B4-BE49-F238E27FC236}">
                <a16:creationId xmlns:a16="http://schemas.microsoft.com/office/drawing/2014/main" id="{557B7666-7F82-07C5-D086-FD7F5BAE321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Quick recap!</a:t>
            </a:r>
            <a:endParaRPr lang="en-US" sz="4000" b="1" dirty="0">
              <a:solidFill>
                <a:schemeClr val="tx2"/>
              </a:solidFill>
            </a:endParaRPr>
          </a:p>
        </p:txBody>
      </p:sp>
      <p:sp>
        <p:nvSpPr>
          <p:cNvPr id="6" name="Speech Bubble: Rectangle with Corners Rounded 6">
            <a:extLst>
              <a:ext uri="{FF2B5EF4-FFF2-40B4-BE49-F238E27FC236}">
                <a16:creationId xmlns:a16="http://schemas.microsoft.com/office/drawing/2014/main" id="{1B59F797-B0E4-E939-3361-0AD3C3CAFA53}"/>
              </a:ext>
            </a:extLst>
          </p:cNvPr>
          <p:cNvSpPr/>
          <p:nvPr/>
        </p:nvSpPr>
        <p:spPr>
          <a:xfrm>
            <a:off x="8891382" y="5782842"/>
            <a:ext cx="1176445"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sp>
        <p:nvSpPr>
          <p:cNvPr id="8" name="Speech Bubble: Rectangle with Corners Rounded 11">
            <a:extLst>
              <a:ext uri="{FF2B5EF4-FFF2-40B4-BE49-F238E27FC236}">
                <a16:creationId xmlns:a16="http://schemas.microsoft.com/office/drawing/2014/main" id="{5A824C86-33D4-D262-BA25-A3A56127EFD4}"/>
              </a:ext>
            </a:extLst>
          </p:cNvPr>
          <p:cNvSpPr/>
          <p:nvPr/>
        </p:nvSpPr>
        <p:spPr>
          <a:xfrm>
            <a:off x="4880100" y="5797219"/>
            <a:ext cx="1639514" cy="617957"/>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ig</a:t>
            </a:r>
            <a:r>
              <a:rPr lang="en-GB" sz="3200" b="1" dirty="0">
                <a:solidFill>
                  <a:schemeClr val="tx1"/>
                </a:solidFill>
                <a:cs typeface="Calibri"/>
              </a:rPr>
              <a:t> b</a:t>
            </a:r>
            <a:r>
              <a:rPr lang="en-GB" sz="3200" dirty="0">
                <a:solidFill>
                  <a:schemeClr val="tx1"/>
                </a:solidFill>
                <a:cs typeface="Calibri"/>
              </a:rPr>
              <a:t>us</a:t>
            </a:r>
          </a:p>
        </p:txBody>
      </p:sp>
      <p:sp>
        <p:nvSpPr>
          <p:cNvPr id="9" name="Speech Bubble: Rectangle with Corners Rounded 13">
            <a:extLst>
              <a:ext uri="{FF2B5EF4-FFF2-40B4-BE49-F238E27FC236}">
                <a16:creationId xmlns:a16="http://schemas.microsoft.com/office/drawing/2014/main" id="{2A71CBD9-1BE9-E884-B7E0-C18DFBD07277}"/>
              </a:ext>
            </a:extLst>
          </p:cNvPr>
          <p:cNvSpPr/>
          <p:nvPr/>
        </p:nvSpPr>
        <p:spPr>
          <a:xfrm>
            <a:off x="1587684" y="5782842"/>
            <a:ext cx="938653"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pic>
        <p:nvPicPr>
          <p:cNvPr id="10" name="Picture 4">
            <a:extLst>
              <a:ext uri="{FF2B5EF4-FFF2-40B4-BE49-F238E27FC236}">
                <a16:creationId xmlns:a16="http://schemas.microsoft.com/office/drawing/2014/main" id="{060550F0-6D2C-B803-ABAC-A3516E00CA1E}"/>
              </a:ext>
            </a:extLst>
          </p:cNvPr>
          <p:cNvPicPr>
            <a:picLocks noChangeAspect="1"/>
          </p:cNvPicPr>
          <p:nvPr/>
        </p:nvPicPr>
        <p:blipFill>
          <a:blip r:embed="rId3"/>
          <a:stretch>
            <a:fillRect/>
          </a:stretch>
        </p:blipFill>
        <p:spPr>
          <a:xfrm>
            <a:off x="9020630" y="3757169"/>
            <a:ext cx="739404" cy="708934"/>
          </a:xfrm>
          <a:prstGeom prst="rect">
            <a:avLst/>
          </a:prstGeom>
        </p:spPr>
      </p:pic>
      <p:pic>
        <p:nvPicPr>
          <p:cNvPr id="11" name="Picture 8">
            <a:extLst>
              <a:ext uri="{FF2B5EF4-FFF2-40B4-BE49-F238E27FC236}">
                <a16:creationId xmlns:a16="http://schemas.microsoft.com/office/drawing/2014/main" id="{74401591-D770-B5E9-7FEF-3AE49190490B}"/>
              </a:ext>
            </a:extLst>
          </p:cNvPr>
          <p:cNvPicPr>
            <a:picLocks noChangeAspect="1"/>
          </p:cNvPicPr>
          <p:nvPr/>
        </p:nvPicPr>
        <p:blipFill>
          <a:blip r:embed="rId4"/>
          <a:stretch>
            <a:fillRect/>
          </a:stretch>
        </p:blipFill>
        <p:spPr>
          <a:xfrm>
            <a:off x="5213519" y="3719740"/>
            <a:ext cx="683759" cy="671506"/>
          </a:xfrm>
          <a:prstGeom prst="rect">
            <a:avLst/>
          </a:prstGeom>
        </p:spPr>
      </p:pic>
      <p:pic>
        <p:nvPicPr>
          <p:cNvPr id="13" name="Picture 5">
            <a:extLst>
              <a:ext uri="{FF2B5EF4-FFF2-40B4-BE49-F238E27FC236}">
                <a16:creationId xmlns:a16="http://schemas.microsoft.com/office/drawing/2014/main" id="{2300BC9C-3213-2B35-5BF9-83A5D226B9D9}"/>
              </a:ext>
            </a:extLst>
          </p:cNvPr>
          <p:cNvPicPr>
            <a:picLocks noChangeAspect="1"/>
          </p:cNvPicPr>
          <p:nvPr/>
        </p:nvPicPr>
        <p:blipFill>
          <a:blip r:embed="rId5"/>
          <a:stretch>
            <a:fillRect/>
          </a:stretch>
        </p:blipFill>
        <p:spPr>
          <a:xfrm>
            <a:off x="1809563" y="3719740"/>
            <a:ext cx="682735" cy="671506"/>
          </a:xfrm>
          <a:prstGeom prst="rect">
            <a:avLst/>
          </a:prstGeom>
        </p:spPr>
      </p:pic>
    </p:spTree>
    <p:extLst>
      <p:ext uri="{BB962C8B-B14F-4D97-AF65-F5344CB8AC3E}">
        <p14:creationId xmlns:p14="http://schemas.microsoft.com/office/powerpoint/2010/main" val="120474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62D31E4-42DB-A867-B738-6D5AC227032A}"/>
              </a:ext>
            </a:extLst>
          </p:cNvPr>
          <p:cNvSpPr>
            <a:spLocks noGrp="1"/>
          </p:cNvSpPr>
          <p:nvPr>
            <p:ph type="body" sz="quarter" idx="4294967295"/>
          </p:nvPr>
        </p:nvSpPr>
        <p:spPr>
          <a:xfrm>
            <a:off x="457200" y="2786115"/>
            <a:ext cx="10852150" cy="3394075"/>
          </a:xfrm>
          <a:prstGeom prst="rect">
            <a:avLst/>
          </a:prstGeom>
          <a:ln>
            <a:noFill/>
          </a:ln>
        </p:spPr>
        <p:txBody>
          <a:bodyPr lIns="91440" tIns="45720" rIns="91440" bIns="45720" anchor="t"/>
          <a:lstStyle/>
          <a:p>
            <a:pPr marL="457200" indent="-457200"/>
            <a:r>
              <a:rPr lang="en-GB" dirty="0">
                <a:solidFill>
                  <a:schemeClr val="accent2"/>
                </a:solidFill>
                <a:cs typeface="Calibri"/>
              </a:rPr>
              <a:t>Nursery is where we lay the </a:t>
            </a:r>
            <a:r>
              <a:rPr lang="en-GB" b="1" dirty="0">
                <a:solidFill>
                  <a:schemeClr val="accent2"/>
                </a:solidFill>
                <a:cs typeface="Calibri"/>
              </a:rPr>
              <a:t>foundations </a:t>
            </a:r>
            <a:r>
              <a:rPr lang="en-GB" dirty="0">
                <a:solidFill>
                  <a:schemeClr val="accent2"/>
                </a:solidFill>
                <a:cs typeface="Calibri"/>
              </a:rPr>
              <a:t>for learning to read.</a:t>
            </a:r>
          </a:p>
          <a:p>
            <a:pPr marL="457200" indent="-457200"/>
            <a:r>
              <a:rPr lang="en-GB" b="1" dirty="0">
                <a:solidFill>
                  <a:schemeClr val="accent2"/>
                </a:solidFill>
                <a:cs typeface="Calibri"/>
              </a:rPr>
              <a:t>Little Wandle Foundations for Phonics </a:t>
            </a:r>
            <a:r>
              <a:rPr lang="en-GB" dirty="0">
                <a:solidFill>
                  <a:schemeClr val="accent2"/>
                </a:solidFill>
                <a:cs typeface="Calibri"/>
              </a:rPr>
              <a:t>focuses on the sounds of language to help children prepare for phonics in Reception.</a:t>
            </a:r>
          </a:p>
          <a:p>
            <a:pPr marL="457200" indent="-457200"/>
            <a:r>
              <a:rPr lang="en-GB" dirty="0">
                <a:solidFill>
                  <a:schemeClr val="accent2"/>
                </a:solidFill>
                <a:cs typeface="Calibri"/>
              </a:rPr>
              <a:t>You can help at home by: </a:t>
            </a:r>
          </a:p>
          <a:p>
            <a:pPr marL="914400" lvl="1" indent="-457200"/>
            <a:r>
              <a:rPr lang="en-GB" sz="2800" dirty="0">
                <a:solidFill>
                  <a:schemeClr val="accent2"/>
                </a:solidFill>
                <a:cs typeface="Calibri"/>
              </a:rPr>
              <a:t>talking lots to your child</a:t>
            </a:r>
          </a:p>
          <a:p>
            <a:pPr marL="914400" lvl="1" indent="-457200"/>
            <a:r>
              <a:rPr lang="en-GB" sz="2800" dirty="0">
                <a:solidFill>
                  <a:schemeClr val="accent2"/>
                </a:solidFill>
                <a:cs typeface="Calibri"/>
              </a:rPr>
              <a:t>reading aloud to them every day</a:t>
            </a:r>
          </a:p>
          <a:p>
            <a:pPr marL="914400" lvl="1" indent="-457200"/>
            <a:r>
              <a:rPr lang="en-GB" sz="2800" dirty="0">
                <a:solidFill>
                  <a:schemeClr val="accent2"/>
                </a:solidFill>
                <a:cs typeface="Calibri"/>
              </a:rPr>
              <a:t>singing songs and rhymes</a:t>
            </a:r>
          </a:p>
          <a:p>
            <a:pPr marL="914400" lvl="1" indent="-457200"/>
            <a:r>
              <a:rPr lang="en-GB" sz="2800" dirty="0">
                <a:solidFill>
                  <a:schemeClr val="accent2"/>
                </a:solidFill>
                <a:cs typeface="Calibri"/>
              </a:rPr>
              <a:t>playing some of our </a:t>
            </a:r>
            <a:r>
              <a:rPr lang="en-GB" sz="2800" b="1" dirty="0">
                <a:solidFill>
                  <a:schemeClr val="accent2"/>
                </a:solidFill>
                <a:cs typeface="Calibri"/>
              </a:rPr>
              <a:t>Tuning into sounds</a:t>
            </a:r>
            <a:r>
              <a:rPr lang="en-GB" sz="2800" dirty="0">
                <a:solidFill>
                  <a:schemeClr val="accent2"/>
                </a:solidFill>
                <a:cs typeface="Calibri"/>
              </a:rPr>
              <a:t> and </a:t>
            </a:r>
            <a:r>
              <a:rPr lang="en-GB" sz="2800" b="1" dirty="0">
                <a:solidFill>
                  <a:schemeClr val="accent2"/>
                </a:solidFill>
                <a:cs typeface="Calibri"/>
              </a:rPr>
              <a:t>Rhyme time</a:t>
            </a:r>
            <a:r>
              <a:rPr lang="en-GB" sz="2800" dirty="0">
                <a:solidFill>
                  <a:schemeClr val="accent2"/>
                </a:solidFill>
                <a:cs typeface="Calibri"/>
              </a:rPr>
              <a:t> games.</a:t>
            </a:r>
            <a:endParaRPr lang="en-GB" dirty="0">
              <a:solidFill>
                <a:srgbClr val="0C4F76"/>
              </a:solidFill>
              <a:cs typeface="Calibri"/>
            </a:endParaRPr>
          </a:p>
        </p:txBody>
      </p:sp>
      <p:sp>
        <p:nvSpPr>
          <p:cNvPr id="2" name="Title 6">
            <a:extLst>
              <a:ext uri="{FF2B5EF4-FFF2-40B4-BE49-F238E27FC236}">
                <a16:creationId xmlns:a16="http://schemas.microsoft.com/office/drawing/2014/main" id="{BBB3A59A-0E7C-2F42-78A7-C9FA3D5187DE}"/>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Main take-aways</a:t>
            </a:r>
            <a:endParaRPr lang="en-US" sz="4000" b="1" dirty="0">
              <a:solidFill>
                <a:schemeClr val="tx2"/>
              </a:solidFill>
            </a:endParaRPr>
          </a:p>
        </p:txBody>
      </p:sp>
    </p:spTree>
    <p:extLst>
      <p:ext uri="{BB962C8B-B14F-4D97-AF65-F5344CB8AC3E}">
        <p14:creationId xmlns:p14="http://schemas.microsoft.com/office/powerpoint/2010/main" val="2495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prstGeom prst="rect">
            <a:avLst/>
          </a:prstGeom>
        </p:spPr>
        <p:txBody>
          <a:bodyPr vert="horz" lIns="91440" tIns="45720" rIns="91440" bIns="45720" rtlCol="0">
            <a:normAutofit fontScale="77500" lnSpcReduction="20000"/>
          </a:bodyPr>
          <a:lstStyle/>
          <a:p>
            <a:r>
              <a:rPr lang="en-US" sz="5400" dirty="0">
                <a:cs typeface="Calibri"/>
              </a:rPr>
              <a:t>Early knowledge of nursery rhymes may play a considerable role in preparing the child for reading and spelling.</a:t>
            </a:r>
          </a:p>
          <a:p>
            <a:r>
              <a:rPr lang="en-US" sz="3200" b="0" dirty="0">
                <a:cs typeface="Calibri" panose="020F0502020204030204"/>
              </a:rPr>
              <a:t>Bryant et al.</a:t>
            </a:r>
            <a:endParaRPr lang="en-US" b="0" dirty="0"/>
          </a:p>
        </p:txBody>
      </p:sp>
      <p:sp>
        <p:nvSpPr>
          <p:cNvPr id="4" name="TextBox 3">
            <a:extLst>
              <a:ext uri="{FF2B5EF4-FFF2-40B4-BE49-F238E27FC236}">
                <a16:creationId xmlns:a16="http://schemas.microsoft.com/office/drawing/2014/main" id="{6134CEA7-5C80-3982-E515-FD1F4D6072F0}"/>
              </a:ext>
            </a:extLst>
          </p:cNvPr>
          <p:cNvSpPr txBox="1"/>
          <p:nvPr/>
        </p:nvSpPr>
        <p:spPr>
          <a:xfrm>
            <a:off x="464634" y="1835304"/>
            <a:ext cx="12777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9600" b="1" dirty="0">
              <a:latin typeface="Broadway"/>
              <a:cs typeface="Calibri"/>
            </a:endParaRPr>
          </a:p>
        </p:txBody>
      </p:sp>
    </p:spTree>
    <p:extLst>
      <p:ext uri="{BB962C8B-B14F-4D97-AF65-F5344CB8AC3E}">
        <p14:creationId xmlns:p14="http://schemas.microsoft.com/office/powerpoint/2010/main" val="63739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F65F79F-663F-7A0E-E873-68B5BC1171CF}"/>
              </a:ext>
            </a:extLst>
          </p:cNvPr>
          <p:cNvPicPr>
            <a:picLocks noChangeAspect="1"/>
          </p:cNvPicPr>
          <p:nvPr/>
        </p:nvPicPr>
        <p:blipFill>
          <a:blip r:embed="rId3"/>
          <a:stretch>
            <a:fillRect/>
          </a:stretch>
        </p:blipFill>
        <p:spPr>
          <a:xfrm>
            <a:off x="224288" y="1626781"/>
            <a:ext cx="11716076" cy="4945109"/>
          </a:xfrm>
          <a:prstGeom prst="roundRect">
            <a:avLst>
              <a:gd name="adj" fmla="val 6660"/>
            </a:avLst>
          </a:prstGeom>
        </p:spPr>
      </p:pic>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r>
              <a:rPr lang="en-US" sz="5400" dirty="0">
                <a:effectLst>
                  <a:outerShdw blurRad="50800" dist="38100" dir="2700000" algn="tl" rotWithShape="0">
                    <a:prstClr val="black">
                      <a:alpha val="40000"/>
                    </a:prstClr>
                  </a:outerShdw>
                </a:effectLst>
              </a:rPr>
              <a:t>Reading floats </a:t>
            </a:r>
            <a:br>
              <a:rPr lang="en-US" sz="5400" dirty="0">
                <a:effectLst>
                  <a:outerShdw blurRad="50800" dist="38100" dir="2700000" algn="tl" rotWithShape="0">
                    <a:prstClr val="black">
                      <a:alpha val="40000"/>
                    </a:prstClr>
                  </a:outerShdw>
                </a:effectLst>
              </a:rPr>
            </a:br>
            <a:r>
              <a:rPr lang="en-US" sz="5400" dirty="0">
                <a:effectLst>
                  <a:outerShdw blurRad="50800" dist="38100" dir="2700000" algn="tl" rotWithShape="0">
                    <a:prstClr val="black">
                      <a:alpha val="40000"/>
                    </a:prstClr>
                  </a:outerShdw>
                </a:effectLst>
              </a:rPr>
              <a:t>on a sea of talk</a:t>
            </a:r>
            <a:endParaRPr lang="en-US" sz="5400" dirty="0">
              <a:effectLst>
                <a:outerShdw blurRad="50800" dist="38100" dir="2700000" algn="tl" rotWithShape="0">
                  <a:prstClr val="black">
                    <a:alpha val="40000"/>
                  </a:prstClr>
                </a:outerShdw>
              </a:effectLst>
              <a:cs typeface="Calibri"/>
            </a:endParaRPr>
          </a:p>
          <a:p>
            <a:r>
              <a:rPr lang="en-US" sz="3200" b="0" dirty="0">
                <a:effectLst>
                  <a:outerShdw blurRad="50800" dist="38100" dir="2700000" algn="tl" rotWithShape="0">
                    <a:prstClr val="black">
                      <a:alpha val="40000"/>
                    </a:prstClr>
                  </a:outerShdw>
                </a:effectLst>
              </a:rPr>
              <a:t>James Britton</a:t>
            </a:r>
            <a:endParaRPr lang="en-US" sz="3200" b="0" dirty="0">
              <a:effectLst>
                <a:outerShdw blurRad="50800" dist="38100" dir="2700000" algn="tl" rotWithShape="0">
                  <a:prstClr val="black">
                    <a:alpha val="40000"/>
                  </a:prstClr>
                </a:outerShdw>
              </a:effectLst>
              <a:cs typeface="Calibri"/>
            </a:endParaRPr>
          </a:p>
        </p:txBody>
      </p:sp>
      <p:pic>
        <p:nvPicPr>
          <p:cNvPr id="7" name="Picture 6">
            <a:extLst>
              <a:ext uri="{FF2B5EF4-FFF2-40B4-BE49-F238E27FC236}">
                <a16:creationId xmlns:a16="http://schemas.microsoft.com/office/drawing/2014/main" id="{3F46560B-7E11-C5C6-83CB-AC9FC2A3C81D}"/>
              </a:ext>
            </a:extLst>
          </p:cNvPr>
          <p:cNvPicPr>
            <a:picLocks noChangeAspect="1"/>
          </p:cNvPicPr>
          <p:nvPr/>
        </p:nvPicPr>
        <p:blipFill>
          <a:blip r:embed="rId4"/>
          <a:stretch>
            <a:fillRect/>
          </a:stretch>
        </p:blipFill>
        <p:spPr>
          <a:xfrm>
            <a:off x="479376" y="1916832"/>
            <a:ext cx="792088" cy="582685"/>
          </a:xfrm>
          <a:prstGeom prst="rect">
            <a:avLst/>
          </a:prstGeom>
        </p:spPr>
      </p:pic>
      <p:pic>
        <p:nvPicPr>
          <p:cNvPr id="8" name="Picture 7">
            <a:extLst>
              <a:ext uri="{FF2B5EF4-FFF2-40B4-BE49-F238E27FC236}">
                <a16:creationId xmlns:a16="http://schemas.microsoft.com/office/drawing/2014/main" id="{0DD8248B-A221-FB1F-BC03-C79828E030EB}"/>
              </a:ext>
            </a:extLst>
          </p:cNvPr>
          <p:cNvPicPr>
            <a:picLocks noChangeAspect="1"/>
          </p:cNvPicPr>
          <p:nvPr/>
        </p:nvPicPr>
        <p:blipFill>
          <a:blip r:embed="rId4"/>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5537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C14FC57-0ED2-A46B-23DF-4EEE637620B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tx2"/>
                </a:solidFill>
              </a:rPr>
              <a:t>Which </a:t>
            </a:r>
            <a:r>
              <a:rPr lang="en-US" sz="4000" b="1">
                <a:solidFill>
                  <a:schemeClr val="tx2"/>
                </a:solidFill>
              </a:rPr>
              <a:t>of these </a:t>
            </a:r>
            <a:r>
              <a:rPr lang="en-US" sz="4000" b="1" dirty="0">
                <a:solidFill>
                  <a:schemeClr val="tx2"/>
                </a:solidFill>
              </a:rPr>
              <a:t>do you do with your child?</a:t>
            </a:r>
          </a:p>
        </p:txBody>
      </p:sp>
      <p:pic>
        <p:nvPicPr>
          <p:cNvPr id="21" name="Picture 20" descr="A person and person reading a book with a child&#10;&#10;Description automatically generated with medium confidence">
            <a:extLst>
              <a:ext uri="{FF2B5EF4-FFF2-40B4-BE49-F238E27FC236}">
                <a16:creationId xmlns:a16="http://schemas.microsoft.com/office/drawing/2014/main" id="{3AC20BC4-5A14-1A68-939F-A6FA61F35905}"/>
              </a:ext>
            </a:extLst>
          </p:cNvPr>
          <p:cNvPicPr>
            <a:picLocks noChangeAspect="1"/>
          </p:cNvPicPr>
          <p:nvPr/>
        </p:nvPicPr>
        <p:blipFill rotWithShape="1">
          <a:blip r:embed="rId3"/>
          <a:srcRect l="7301" r="4268"/>
          <a:stretch/>
        </p:blipFill>
        <p:spPr>
          <a:xfrm>
            <a:off x="457200" y="3013007"/>
            <a:ext cx="3769527" cy="2840584"/>
          </a:xfrm>
          <a:prstGeom prst="roundRect">
            <a:avLst/>
          </a:prstGeom>
        </p:spPr>
      </p:pic>
      <p:pic>
        <p:nvPicPr>
          <p:cNvPr id="22" name="Picture 21" descr="A person holding a baby&#10;&#10;Description automatically generated">
            <a:extLst>
              <a:ext uri="{FF2B5EF4-FFF2-40B4-BE49-F238E27FC236}">
                <a16:creationId xmlns:a16="http://schemas.microsoft.com/office/drawing/2014/main" id="{BD88C251-E758-4B5E-B471-1AB25CB81E8C}"/>
              </a:ext>
            </a:extLst>
          </p:cNvPr>
          <p:cNvPicPr>
            <a:picLocks noChangeAspect="1"/>
          </p:cNvPicPr>
          <p:nvPr/>
        </p:nvPicPr>
        <p:blipFill rotWithShape="1">
          <a:blip r:embed="rId4"/>
          <a:srcRect l="10578" r="992"/>
          <a:stretch/>
        </p:blipFill>
        <p:spPr>
          <a:xfrm>
            <a:off x="4328534" y="3013007"/>
            <a:ext cx="3769527" cy="2841803"/>
          </a:xfrm>
          <a:prstGeom prst="roundRect">
            <a:avLst/>
          </a:prstGeom>
        </p:spPr>
      </p:pic>
      <p:pic>
        <p:nvPicPr>
          <p:cNvPr id="3" name="Picture 2" descr="A person and a child laughing&#10;&#10;Description automatically generated">
            <a:extLst>
              <a:ext uri="{FF2B5EF4-FFF2-40B4-BE49-F238E27FC236}">
                <a16:creationId xmlns:a16="http://schemas.microsoft.com/office/drawing/2014/main" id="{F38BEBA3-1D29-917E-0521-4CB5C8B7C7D4}"/>
              </a:ext>
            </a:extLst>
          </p:cNvPr>
          <p:cNvPicPr>
            <a:picLocks noChangeAspect="1"/>
          </p:cNvPicPr>
          <p:nvPr/>
        </p:nvPicPr>
        <p:blipFill rotWithShape="1">
          <a:blip r:embed="rId5"/>
          <a:srcRect l="10859"/>
          <a:stretch/>
        </p:blipFill>
        <p:spPr>
          <a:xfrm>
            <a:off x="8199868" y="3011788"/>
            <a:ext cx="3796314" cy="2841803"/>
          </a:xfrm>
          <a:prstGeom prst="roundRect">
            <a:avLst/>
          </a:prstGeom>
        </p:spPr>
      </p:pic>
    </p:spTree>
    <p:extLst>
      <p:ext uri="{BB962C8B-B14F-4D97-AF65-F5344CB8AC3E}">
        <p14:creationId xmlns:p14="http://schemas.microsoft.com/office/powerpoint/2010/main" val="428116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57200" y="2786637"/>
            <a:ext cx="6710775" cy="3168352"/>
          </a:xfrm>
          <a:prstGeom prst="rect">
            <a:avLst/>
          </a:prstGeom>
          <a:ln>
            <a:noFill/>
          </a:ln>
        </p:spPr>
        <p:txBody>
          <a:bodyPr lIns="91440" tIns="45720" rIns="91440" bIns="45720" anchor="t"/>
          <a:lstStyle/>
          <a:p>
            <a:pPr marL="0" indent="0">
              <a:buNone/>
            </a:pPr>
            <a:r>
              <a:rPr lang="en-GB" dirty="0">
                <a:solidFill>
                  <a:schemeClr val="accent2"/>
                </a:solidFill>
                <a:ea typeface="+mn-lt"/>
                <a:cs typeface="+mn-lt"/>
              </a:rPr>
              <a:t>Our setting has chosen to use the </a:t>
            </a:r>
            <a:br>
              <a:rPr lang="en-GB" dirty="0">
                <a:solidFill>
                  <a:schemeClr val="accent2"/>
                </a:solidFill>
                <a:ea typeface="+mn-lt"/>
                <a:cs typeface="+mn-lt"/>
              </a:rPr>
            </a:br>
            <a:r>
              <a:rPr lang="en-GB" b="1" dirty="0">
                <a:solidFill>
                  <a:schemeClr val="accent2"/>
                </a:solidFill>
                <a:ea typeface="+mn-lt"/>
                <a:cs typeface="+mn-lt"/>
              </a:rPr>
              <a:t>Little </a:t>
            </a:r>
            <a:r>
              <a:rPr lang="en-GB" b="1" dirty="0">
                <a:solidFill>
                  <a:schemeClr val="accent2"/>
                </a:solidFill>
                <a:cs typeface="Calibri"/>
              </a:rPr>
              <a:t>Wandle Foundations for Phonics</a:t>
            </a:r>
            <a:r>
              <a:rPr lang="en-GB" dirty="0">
                <a:solidFill>
                  <a:schemeClr val="accent2"/>
                </a:solidFill>
                <a:cs typeface="Calibri"/>
              </a:rPr>
              <a:t> programme to give every child the best possible start to their reading journey.</a:t>
            </a:r>
          </a:p>
          <a:p>
            <a:pPr marL="0" indent="0">
              <a:buNone/>
            </a:pPr>
            <a:r>
              <a:rPr lang="en-GB" dirty="0">
                <a:solidFill>
                  <a:schemeClr val="accent2"/>
                </a:solidFill>
                <a:cs typeface="Calibri"/>
              </a:rPr>
              <a:t>We build the foundations for children to succeed with phonics in Reception.</a:t>
            </a:r>
          </a:p>
          <a:p>
            <a:pPr marL="0" indent="0">
              <a:buNone/>
            </a:pPr>
            <a:r>
              <a:rPr lang="en-GB" dirty="0">
                <a:solidFill>
                  <a:schemeClr val="accent2"/>
                </a:solidFill>
                <a:cs typeface="Calibri"/>
              </a:rPr>
              <a:t>We do this using Little Wandle’s </a:t>
            </a:r>
            <a:r>
              <a:rPr lang="en-GB" b="1" dirty="0">
                <a:solidFill>
                  <a:schemeClr val="accent2"/>
                </a:solidFill>
                <a:cs typeface="Calibri"/>
              </a:rPr>
              <a:t>Tuning </a:t>
            </a:r>
            <a:br>
              <a:rPr lang="en-GB" b="1" dirty="0">
                <a:solidFill>
                  <a:schemeClr val="accent2"/>
                </a:solidFill>
                <a:cs typeface="Calibri"/>
              </a:rPr>
            </a:br>
            <a:r>
              <a:rPr lang="en-GB" b="1" dirty="0">
                <a:solidFill>
                  <a:schemeClr val="accent2"/>
                </a:solidFill>
                <a:cs typeface="Calibri"/>
              </a:rPr>
              <a:t>into sounds</a:t>
            </a:r>
            <a:r>
              <a:rPr lang="en-GB" dirty="0">
                <a:solidFill>
                  <a:schemeClr val="accent2"/>
                </a:solidFill>
                <a:cs typeface="Calibri"/>
              </a:rPr>
              <a:t> and </a:t>
            </a:r>
            <a:r>
              <a:rPr lang="en-GB" b="1" dirty="0">
                <a:solidFill>
                  <a:schemeClr val="accent2"/>
                </a:solidFill>
                <a:cs typeface="Calibri"/>
              </a:rPr>
              <a:t>Rhyme time</a:t>
            </a:r>
            <a:r>
              <a:rPr lang="en-GB" dirty="0">
                <a:solidFill>
                  <a:schemeClr val="accent2"/>
                </a:solidFill>
                <a:cs typeface="Calibri"/>
              </a:rPr>
              <a:t> activities.</a:t>
            </a:r>
          </a:p>
        </p:txBody>
      </p:sp>
      <p:pic>
        <p:nvPicPr>
          <p:cNvPr id="5" name="Picture 5">
            <a:extLst>
              <a:ext uri="{FF2B5EF4-FFF2-40B4-BE49-F238E27FC236}">
                <a16:creationId xmlns:a16="http://schemas.microsoft.com/office/drawing/2014/main" id="{B03D4883-3D4A-692A-7011-91E5E34A595A}"/>
              </a:ext>
            </a:extLst>
          </p:cNvPr>
          <p:cNvPicPr>
            <a:picLocks noChangeAspect="1"/>
          </p:cNvPicPr>
          <p:nvPr/>
        </p:nvPicPr>
        <p:blipFill>
          <a:blip r:embed="rId3"/>
          <a:stretch>
            <a:fillRect/>
          </a:stretch>
        </p:blipFill>
        <p:spPr>
          <a:xfrm>
            <a:off x="6827510" y="2683801"/>
            <a:ext cx="5073727" cy="3374024"/>
          </a:xfrm>
          <a:prstGeom prst="roundRect">
            <a:avLst/>
          </a:prstGeom>
        </p:spPr>
      </p:pic>
      <p:sp>
        <p:nvSpPr>
          <p:cNvPr id="6" name="Title 6">
            <a:extLst>
              <a:ext uri="{FF2B5EF4-FFF2-40B4-BE49-F238E27FC236}">
                <a16:creationId xmlns:a16="http://schemas.microsoft.com/office/drawing/2014/main" id="{B0B2CBB7-12BB-02A7-CC58-7172C7CE53AC}"/>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ea typeface="+mj-lt"/>
                <a:cs typeface="+mj-lt"/>
              </a:rPr>
              <a:t>Little </a:t>
            </a:r>
            <a:r>
              <a:rPr lang="en-US" sz="4000" b="1" dirty="0" err="1">
                <a:solidFill>
                  <a:schemeClr val="accent2"/>
                </a:solidFill>
                <a:ea typeface="+mj-lt"/>
                <a:cs typeface="+mj-lt"/>
              </a:rPr>
              <a:t>Wandle</a:t>
            </a:r>
            <a:r>
              <a:rPr lang="en-US" sz="4000" b="1" dirty="0">
                <a:solidFill>
                  <a:schemeClr val="accent2"/>
                </a:solidFill>
                <a:ea typeface="+mj-lt"/>
                <a:cs typeface="+mj-lt"/>
              </a:rPr>
              <a:t> Foundations for Phonics</a:t>
            </a:r>
            <a:endParaRPr lang="en-US" sz="4000" b="1" dirty="0">
              <a:solidFill>
                <a:schemeClr val="tx2"/>
              </a:solidFill>
            </a:endParaRPr>
          </a:p>
        </p:txBody>
      </p:sp>
    </p:spTree>
    <p:extLst>
      <p:ext uri="{BB962C8B-B14F-4D97-AF65-F5344CB8AC3E}">
        <p14:creationId xmlns:p14="http://schemas.microsoft.com/office/powerpoint/2010/main" val="146354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making connections between the sounds (phonemes)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77294" y="2914315"/>
            <a:ext cx="7878338" cy="3168352"/>
          </a:xfrm>
          <a:prstGeom prst="rect">
            <a:avLst/>
          </a:prstGeom>
          <a:ln>
            <a:noFill/>
          </a:ln>
        </p:spPr>
        <p:txBody>
          <a:bodyPr lIns="91440" tIns="45720" rIns="91440" bIns="45720" anchor="t"/>
          <a:lstStyle/>
          <a:p>
            <a:pPr marL="0" indent="0">
              <a:buNone/>
            </a:pPr>
            <a:r>
              <a:rPr lang="en-GB" dirty="0">
                <a:solidFill>
                  <a:schemeClr val="accent2"/>
                </a:solidFill>
                <a:cs typeface="Calibri"/>
              </a:rPr>
              <a:t>Research tells us that there are important skills that children need to practise to help them learn phonics.</a:t>
            </a:r>
          </a:p>
          <a:p>
            <a:pPr marL="0" indent="0">
              <a:buNone/>
            </a:pPr>
            <a:r>
              <a:rPr lang="en-GB" dirty="0">
                <a:solidFill>
                  <a:schemeClr val="accent2"/>
                </a:solidFill>
                <a:cs typeface="Calibri"/>
              </a:rPr>
              <a:t>Nursery is where we practise these skills. Formal phonics teaching begins in Reception.</a:t>
            </a:r>
          </a:p>
          <a:p>
            <a:pPr marL="0" indent="0">
              <a:buNone/>
            </a:pPr>
            <a:r>
              <a:rPr lang="en-GB" b="1" dirty="0">
                <a:solidFill>
                  <a:schemeClr val="accent2"/>
                </a:solidFill>
                <a:cs typeface="Calibri"/>
              </a:rPr>
              <a:t>Let’s look at what we focus on in Nursery and what you can do at home, too.</a:t>
            </a:r>
          </a:p>
        </p:txBody>
      </p:sp>
      <p:sp>
        <p:nvSpPr>
          <p:cNvPr id="2" name="Title 6">
            <a:extLst>
              <a:ext uri="{FF2B5EF4-FFF2-40B4-BE49-F238E27FC236}">
                <a16:creationId xmlns:a16="http://schemas.microsoft.com/office/drawing/2014/main" id="{BA9D4D5E-7C07-7E2D-7977-C33467F7FEBF}"/>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What helps children get ready for phonics?</a:t>
            </a:r>
            <a:endParaRPr lang="en-US" sz="4000" b="1" dirty="0">
              <a:solidFill>
                <a:schemeClr val="tx2"/>
              </a:solidFill>
            </a:endParaRPr>
          </a:p>
        </p:txBody>
      </p:sp>
    </p:spTree>
    <p:extLst>
      <p:ext uri="{BB962C8B-B14F-4D97-AF65-F5344CB8AC3E}">
        <p14:creationId xmlns:p14="http://schemas.microsoft.com/office/powerpoint/2010/main" val="2186337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a:t>being able to focus on the sounds in language, not just the meaning.</a:t>
            </a:r>
            <a:endParaRPr lang="en-GB" sz="400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Phonological awareness is:</a:t>
            </a:r>
          </a:p>
        </p:txBody>
      </p:sp>
    </p:spTree>
    <p:extLst>
      <p:ext uri="{BB962C8B-B14F-4D97-AF65-F5344CB8AC3E}">
        <p14:creationId xmlns:p14="http://schemas.microsoft.com/office/powerpoint/2010/main" val="153535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77078" y="2424372"/>
            <a:ext cx="701174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talk about different types of sounds</a:t>
            </a:r>
          </a:p>
          <a:p>
            <a:pPr marL="457200" indent="-457200"/>
            <a:r>
              <a:rPr lang="en-GB" dirty="0">
                <a:solidFill>
                  <a:schemeClr val="accent2"/>
                </a:solidFill>
                <a:cs typeface="Calibri"/>
              </a:rPr>
              <a:t>play listening games, </a:t>
            </a:r>
            <a:br>
              <a:rPr lang="en-GB" dirty="0">
                <a:solidFill>
                  <a:schemeClr val="accent2"/>
                </a:solidFill>
                <a:cs typeface="Calibri"/>
              </a:rPr>
            </a:br>
            <a:r>
              <a:rPr lang="en-GB" dirty="0">
                <a:solidFill>
                  <a:schemeClr val="accent2"/>
                </a:solidFill>
                <a:cs typeface="Calibri"/>
              </a:rPr>
              <a:t>for example, </a:t>
            </a:r>
            <a:r>
              <a:rPr lang="en-GB" b="1" dirty="0">
                <a:solidFill>
                  <a:schemeClr val="accent2"/>
                </a:solidFill>
                <a:cs typeface="Calibri"/>
              </a:rPr>
              <a:t>Voice sounds</a:t>
            </a:r>
            <a:r>
              <a:rPr lang="en-GB" dirty="0">
                <a:solidFill>
                  <a:schemeClr val="accent2"/>
                </a:solidFill>
                <a:cs typeface="Calibri"/>
              </a:rPr>
              <a:t>.</a:t>
            </a:r>
          </a:p>
          <a:p>
            <a:pPr marL="0" indent="0">
              <a:buNone/>
            </a:pP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draw your child’s attention to different sounds around them, for example, ‘Listen to the loud noise! It sounds like an engine.’</a:t>
            </a:r>
          </a:p>
          <a:p>
            <a:pPr marL="457200" indent="-457200"/>
            <a:endParaRPr lang="en-GB" dirty="0">
              <a:solidFill>
                <a:srgbClr val="0C4F76"/>
              </a:solidFill>
              <a:cs typeface="Calibri"/>
            </a:endParaRPr>
          </a:p>
        </p:txBody>
      </p:sp>
      <p:pic>
        <p:nvPicPr>
          <p:cNvPr id="12" name="Picture 12">
            <a:extLst>
              <a:ext uri="{FF2B5EF4-FFF2-40B4-BE49-F238E27FC236}">
                <a16:creationId xmlns:a16="http://schemas.microsoft.com/office/drawing/2014/main" id="{92B242BB-29B3-2475-D7FA-1C7A6429E682}"/>
              </a:ext>
            </a:extLst>
          </p:cNvPr>
          <p:cNvPicPr>
            <a:picLocks noChangeAspect="1"/>
          </p:cNvPicPr>
          <p:nvPr/>
        </p:nvPicPr>
        <p:blipFill>
          <a:blip r:embed="rId3"/>
          <a:stretch>
            <a:fillRect/>
          </a:stretch>
        </p:blipFill>
        <p:spPr>
          <a:xfrm>
            <a:off x="7674796" y="2938686"/>
            <a:ext cx="4244920" cy="3246355"/>
          </a:xfrm>
          <a:prstGeom prst="roundRect">
            <a:avLst/>
          </a:prstGeom>
        </p:spPr>
      </p:pic>
      <p:pic>
        <p:nvPicPr>
          <p:cNvPr id="5" name="Picture 5">
            <a:extLst>
              <a:ext uri="{FF2B5EF4-FFF2-40B4-BE49-F238E27FC236}">
                <a16:creationId xmlns:a16="http://schemas.microsoft.com/office/drawing/2014/main" id="{1B20DC9E-8976-7AD5-AB26-A9FA4AAFF8A4}"/>
              </a:ext>
            </a:extLst>
          </p:cNvPr>
          <p:cNvPicPr>
            <a:picLocks noChangeAspect="1"/>
          </p:cNvPicPr>
          <p:nvPr/>
        </p:nvPicPr>
        <p:blipFill>
          <a:blip r:embed="rId4"/>
          <a:stretch>
            <a:fillRect/>
          </a:stretch>
        </p:blipFill>
        <p:spPr>
          <a:xfrm>
            <a:off x="613859" y="495556"/>
            <a:ext cx="874144" cy="859767"/>
          </a:xfrm>
          <a:prstGeom prst="rect">
            <a:avLst/>
          </a:prstGeom>
        </p:spPr>
      </p:pic>
      <p:sp>
        <p:nvSpPr>
          <p:cNvPr id="2" name="Title 6">
            <a:extLst>
              <a:ext uri="{FF2B5EF4-FFF2-40B4-BE49-F238E27FC236}">
                <a16:creationId xmlns:a16="http://schemas.microsoft.com/office/drawing/2014/main" id="{77B61001-C6F2-9FD0-A8C9-8BBB8F44B51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Listening games</a:t>
            </a:r>
            <a:endParaRPr lang="en-US" sz="4000" b="1" dirty="0">
              <a:solidFill>
                <a:schemeClr val="tx2"/>
              </a:solidFill>
            </a:endParaRPr>
          </a:p>
        </p:txBody>
      </p:sp>
    </p:spTree>
    <p:extLst>
      <p:ext uri="{BB962C8B-B14F-4D97-AF65-F5344CB8AC3E}">
        <p14:creationId xmlns:p14="http://schemas.microsoft.com/office/powerpoint/2010/main" val="372003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68007" y="2329971"/>
            <a:ext cx="1047922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sing rhymes regularly</a:t>
            </a:r>
            <a:endParaRPr lang="en-US" dirty="0">
              <a:solidFill>
                <a:schemeClr val="accent2"/>
              </a:solidFill>
              <a:cs typeface="Calibri"/>
            </a:endParaRPr>
          </a:p>
          <a:p>
            <a:pPr marL="457200" indent="-457200"/>
            <a:r>
              <a:rPr lang="en-GB" dirty="0">
                <a:solidFill>
                  <a:schemeClr val="accent2"/>
                </a:solidFill>
                <a:cs typeface="Calibri"/>
              </a:rPr>
              <a:t>leave gaps at the end of the line for children to complete the rhyme, for example, ‘Hickory dickory dock, the mouse ran up the ______.’</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read lots of rhymes and sing songs</a:t>
            </a:r>
          </a:p>
          <a:p>
            <a:pPr marL="457200" indent="-457200"/>
            <a:r>
              <a:rPr lang="en-GB" dirty="0">
                <a:solidFill>
                  <a:schemeClr val="accent2"/>
                </a:solidFill>
                <a:cs typeface="Calibri"/>
              </a:rPr>
              <a:t>pause for your child to complete the rhyme</a:t>
            </a:r>
          </a:p>
          <a:p>
            <a:pPr marL="457200" indent="-457200"/>
            <a:r>
              <a:rPr lang="en-GB" dirty="0">
                <a:solidFill>
                  <a:schemeClr val="accent2"/>
                </a:solidFill>
                <a:cs typeface="Calibri"/>
              </a:rPr>
              <a:t>make up silly rhymes, for example, ‘Get your coat, </a:t>
            </a:r>
            <a:br>
              <a:rPr lang="en-GB" dirty="0">
                <a:solidFill>
                  <a:schemeClr val="accent2"/>
                </a:solidFill>
                <a:cs typeface="Calibri"/>
              </a:rPr>
            </a:br>
            <a:r>
              <a:rPr lang="en-GB" dirty="0">
                <a:solidFill>
                  <a:schemeClr val="accent2"/>
                </a:solidFill>
                <a:cs typeface="Calibri"/>
              </a:rPr>
              <a:t>you little goat! So we can leave the house, little mouse!’</a:t>
            </a:r>
          </a:p>
          <a:p>
            <a:pPr marL="457200" indent="-457200"/>
            <a:endParaRPr lang="en-GB" dirty="0">
              <a:solidFill>
                <a:srgbClr val="0C4F76"/>
              </a:solidFill>
              <a:cs typeface="Calibri"/>
            </a:endParaRPr>
          </a:p>
        </p:txBody>
      </p:sp>
      <p:pic>
        <p:nvPicPr>
          <p:cNvPr id="6" name="Picture 8">
            <a:extLst>
              <a:ext uri="{FF2B5EF4-FFF2-40B4-BE49-F238E27FC236}">
                <a16:creationId xmlns:a16="http://schemas.microsoft.com/office/drawing/2014/main" id="{00CC06D9-1575-3F45-13B3-63C9A8E90E1B}"/>
              </a:ext>
            </a:extLst>
          </p:cNvPr>
          <p:cNvPicPr>
            <a:picLocks noChangeAspect="1"/>
          </p:cNvPicPr>
          <p:nvPr/>
        </p:nvPicPr>
        <p:blipFill>
          <a:blip r:embed="rId3"/>
          <a:stretch>
            <a:fillRect/>
          </a:stretch>
        </p:blipFill>
        <p:spPr>
          <a:xfrm>
            <a:off x="568007" y="527715"/>
            <a:ext cx="802257" cy="787880"/>
          </a:xfrm>
          <a:prstGeom prst="rect">
            <a:avLst/>
          </a:prstGeom>
        </p:spPr>
      </p:pic>
      <p:sp>
        <p:nvSpPr>
          <p:cNvPr id="2" name="Title 6">
            <a:extLst>
              <a:ext uri="{FF2B5EF4-FFF2-40B4-BE49-F238E27FC236}">
                <a16:creationId xmlns:a16="http://schemas.microsoft.com/office/drawing/2014/main" id="{E9E8BFFA-2CFB-5BE8-5B5F-998552F1068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Songs and rhymes</a:t>
            </a:r>
            <a:endParaRPr lang="en-US" sz="4000" b="1" dirty="0">
              <a:solidFill>
                <a:schemeClr val="tx2"/>
              </a:solidFill>
            </a:endParaRPr>
          </a:p>
        </p:txBody>
      </p:sp>
      <p:pic>
        <p:nvPicPr>
          <p:cNvPr id="4" name="Picture 3" descr="A mouse next to a clock&#10;&#10;Description automatically generated">
            <a:extLst>
              <a:ext uri="{FF2B5EF4-FFF2-40B4-BE49-F238E27FC236}">
                <a16:creationId xmlns:a16="http://schemas.microsoft.com/office/drawing/2014/main" id="{9694327B-18B9-121B-2D2D-39D083C157BC}"/>
              </a:ext>
            </a:extLst>
          </p:cNvPr>
          <p:cNvPicPr>
            <a:picLocks noChangeAspect="1"/>
          </p:cNvPicPr>
          <p:nvPr/>
        </p:nvPicPr>
        <p:blipFill rotWithShape="1">
          <a:blip r:embed="rId4"/>
          <a:srcRect l="72059"/>
          <a:stretch/>
        </p:blipFill>
        <p:spPr>
          <a:xfrm rot="21446043">
            <a:off x="10652495" y="3810100"/>
            <a:ext cx="1322774" cy="3134447"/>
          </a:xfrm>
          <a:prstGeom prst="rect">
            <a:avLst/>
          </a:prstGeom>
        </p:spPr>
      </p:pic>
      <p:pic>
        <p:nvPicPr>
          <p:cNvPr id="7" name="Picture 6" descr="A mouse next to a clock&#10;&#10;Description automatically generated">
            <a:extLst>
              <a:ext uri="{FF2B5EF4-FFF2-40B4-BE49-F238E27FC236}">
                <a16:creationId xmlns:a16="http://schemas.microsoft.com/office/drawing/2014/main" id="{525634EA-84C4-357B-1DB8-5EE70B5D4FAC}"/>
              </a:ext>
            </a:extLst>
          </p:cNvPr>
          <p:cNvPicPr>
            <a:picLocks noChangeAspect="1"/>
          </p:cNvPicPr>
          <p:nvPr/>
        </p:nvPicPr>
        <p:blipFill rotWithShape="1">
          <a:blip r:embed="rId4"/>
          <a:srcRect l="-341" r="28009"/>
          <a:stretch/>
        </p:blipFill>
        <p:spPr>
          <a:xfrm>
            <a:off x="9005324" y="4670326"/>
            <a:ext cx="1809160" cy="1655993"/>
          </a:xfrm>
          <a:prstGeom prst="rect">
            <a:avLst/>
          </a:prstGeom>
        </p:spPr>
      </p:pic>
    </p:spTree>
    <p:extLst>
      <p:ext uri="{BB962C8B-B14F-4D97-AF65-F5344CB8AC3E}">
        <p14:creationId xmlns:p14="http://schemas.microsoft.com/office/powerpoint/2010/main" val="2446099205"/>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90c623-81a0-476f-984a-5b2ad478ef4f">
      <Terms xmlns="http://schemas.microsoft.com/office/infopath/2007/PartnerControls"/>
    </lcf76f155ced4ddcb4097134ff3c332f>
    <TaxCatchAll xmlns="6d6ce26d-438a-4f93-8ad7-b70bc8847f7f" xsi:nil="true"/>
    <_ip_UnifiedCompliancePolicyUIAction xmlns="http://schemas.microsoft.com/sharepoint/v3" xsi:nil="true"/>
    <_ip_UnifiedCompliancePolicyProperties xmlns="http://schemas.microsoft.com/sharepoint/v3" xsi:nil="true"/>
    <test xmlns="b390c623-81a0-476f-984a-5b2ad478ef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1533CF31-5FE2-436A-A2B4-22C02D581035}">
  <ds:schemaRefs>
    <ds:schemaRef ds:uri="6d6ce26d-438a-4f93-8ad7-b70bc8847f7f"/>
    <ds:schemaRef ds:uri="b390c623-81a0-476f-984a-5b2ad478ef4f"/>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3.xml><?xml version="1.0" encoding="utf-8"?>
<ds:datastoreItem xmlns:ds="http://schemas.openxmlformats.org/officeDocument/2006/customXml" ds:itemID="{FB5E1CDB-93F7-4F42-B2D5-0D1CA4C95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350</TotalTime>
  <Words>1919</Words>
  <Application>Microsoft Office PowerPoint</Application>
  <PresentationFormat>Widescreen</PresentationFormat>
  <Paragraphs>165</Paragraphs>
  <Slides>18</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Arial,Sans-Serif</vt:lpstr>
      <vt:lpstr>Broadway</vt:lpstr>
      <vt:lpstr>Calibri</vt:lpstr>
      <vt:lpstr>Calibri Light</vt:lpstr>
      <vt:lpstr>Calibri,Sans-Serif</vt:lpstr>
      <vt:lpstr>Gotham Narrow Bold</vt:lpstr>
      <vt:lpstr>Open Sans</vt:lpstr>
      <vt:lpstr>Open Sans Light</vt:lpstr>
      <vt:lpstr>Presentation cover</vt:lpstr>
      <vt:lpstr>3_Normal body copy page</vt:lpstr>
      <vt:lpstr>4_Normal body copy page</vt:lpstr>
      <vt:lpstr>5_Normal body copy page</vt:lpstr>
      <vt:lpstr>PowerPoint Presentation</vt:lpstr>
      <vt:lpstr>PowerPoint Presentation</vt:lpstr>
      <vt:lpstr>PowerPoint Presentation</vt:lpstr>
      <vt:lpstr>PowerPoint Presentation</vt:lpstr>
      <vt:lpstr>Phonics is:</vt:lpstr>
      <vt:lpstr>PowerPoint Presentation</vt:lpstr>
      <vt:lpstr>Phonological awareness is:</vt:lpstr>
      <vt:lpstr>PowerPoint Presentation</vt:lpstr>
      <vt:lpstr>PowerPoint Presentation</vt:lpstr>
      <vt:lpstr>PowerPoint Presentation</vt:lpstr>
      <vt:lpstr>Phonemic awareness 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Danielle Evans</cp:lastModifiedBy>
  <cp:revision>224</cp:revision>
  <cp:lastPrinted>2021-06-23T14:18:45Z</cp:lastPrinted>
  <dcterms:modified xsi:type="dcterms:W3CDTF">2026-04-12T13:26:46Z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