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64AF1B-84AA-49BA-9AE3-A044F2E4D77B}" type="doc">
      <dgm:prSet loTypeId="urn:microsoft.com/office/officeart/2009/3/layout/SnapshotPictureList" loCatId="pictur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GB"/>
        </a:p>
      </dgm:t>
    </dgm:pt>
    <dgm:pt modelId="{CC2C3431-6421-4E36-BBCC-D6FB3DF1C22B}">
      <dgm:prSet phldrT="[Text]" custT="1"/>
      <dgm:spPr/>
      <dgm:t>
        <a:bodyPr/>
        <a:lstStyle/>
        <a:p>
          <a:r>
            <a:rPr lang="en-GB" sz="1400" dirty="0"/>
            <a:t>Learning </a:t>
          </a:r>
          <a:r>
            <a:rPr lang="en-GB" sz="1400" dirty="0" smtClean="0"/>
            <a:t>Hero: William Shakespeare </a:t>
          </a:r>
          <a:endParaRPr lang="en-GB" sz="1400" dirty="0"/>
        </a:p>
      </dgm:t>
    </dgm:pt>
    <dgm:pt modelId="{A7CB5809-516A-4826-B2D1-B89D5CEE9F84}" type="parTrans" cxnId="{44C10A6F-7F82-4E3F-9CBB-4CA6C5F75714}">
      <dgm:prSet/>
      <dgm:spPr/>
      <dgm:t>
        <a:bodyPr/>
        <a:lstStyle/>
        <a:p>
          <a:endParaRPr lang="en-GB"/>
        </a:p>
      </dgm:t>
    </dgm:pt>
    <dgm:pt modelId="{1CDFA052-7E49-4B4D-8A46-25DC9A118ACE}" type="sibTrans" cxnId="{44C10A6F-7F82-4E3F-9CBB-4CA6C5F75714}">
      <dgm:prSet/>
      <dgm:spPr/>
      <dgm:t>
        <a:bodyPr/>
        <a:lstStyle/>
        <a:p>
          <a:endParaRPr lang="en-GB"/>
        </a:p>
      </dgm:t>
    </dgm:pt>
    <dgm:pt modelId="{3A75AA17-EF9B-4050-BB73-FBB44B834131}">
      <dgm:prSet phldrT="[Text]" phldr="1"/>
      <dgm:spPr/>
      <dgm:t>
        <a:bodyPr/>
        <a:lstStyle/>
        <a:p>
          <a:endParaRPr lang="en-GB" dirty="0"/>
        </a:p>
      </dgm:t>
    </dgm:pt>
    <dgm:pt modelId="{85B1E10F-F6DB-4609-9FE9-B48B1C3844D7}" type="parTrans" cxnId="{4D266F53-4C76-4108-8369-19D59FBC76FA}">
      <dgm:prSet/>
      <dgm:spPr/>
      <dgm:t>
        <a:bodyPr/>
        <a:lstStyle/>
        <a:p>
          <a:endParaRPr lang="en-GB"/>
        </a:p>
      </dgm:t>
    </dgm:pt>
    <dgm:pt modelId="{704F3E58-C06F-45D8-8BA7-5145DC4467A3}" type="sibTrans" cxnId="{4D266F53-4C76-4108-8369-19D59FBC76FA}">
      <dgm:prSet/>
      <dgm:spPr/>
      <dgm:t>
        <a:bodyPr/>
        <a:lstStyle/>
        <a:p>
          <a:endParaRPr lang="en-GB"/>
        </a:p>
      </dgm:t>
    </dgm:pt>
    <dgm:pt modelId="{D88EF5EA-CE84-435F-BB18-748D9C461FA0}" type="pres">
      <dgm:prSet presAssocID="{F664AF1B-84AA-49BA-9AE3-A044F2E4D77B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3053C73-F393-4781-906C-C416B2C66ACC}" type="pres">
      <dgm:prSet presAssocID="{CC2C3431-6421-4E36-BBCC-D6FB3DF1C22B}" presName="composite" presStyleCnt="0"/>
      <dgm:spPr/>
    </dgm:pt>
    <dgm:pt modelId="{70C473A9-7390-4AD1-8D87-66B05B852D06}" type="pres">
      <dgm:prSet presAssocID="{CC2C3431-6421-4E36-BBCC-D6FB3DF1C22B}" presName="ParentAccentShape" presStyleLbl="trBgShp" presStyleIdx="0" presStyleCnt="2"/>
      <dgm:spPr/>
    </dgm:pt>
    <dgm:pt modelId="{78E64BE8-6035-4E94-937B-30C544C82FBE}" type="pres">
      <dgm:prSet presAssocID="{CC2C3431-6421-4E36-BBCC-D6FB3DF1C22B}" presName="ParentText" presStyleLbl="revTx" presStyleIdx="0" presStyleCnt="2" custScaleX="207651" custScaleY="46866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13BB71-4EEB-4D57-BF33-5C4305B6DFFB}" type="pres">
      <dgm:prSet presAssocID="{CC2C3431-6421-4E36-BBCC-D6FB3DF1C22B}" presName="ChildText" presStyleLbl="revTx" presStyleIdx="1" presStyleCnt="2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CF6B153D-2C8E-4644-AFA3-BAA0385842C0}" type="pres">
      <dgm:prSet presAssocID="{CC2C3431-6421-4E36-BBCC-D6FB3DF1C22B}" presName="ChildAccentShape" presStyleLbl="trBgShp" presStyleIdx="1" presStyleCnt="2"/>
      <dgm:spPr/>
    </dgm:pt>
    <dgm:pt modelId="{FD0B8775-F470-48F5-A42B-A48B9834FEB6}" type="pres">
      <dgm:prSet presAssocID="{CC2C3431-6421-4E36-BBCC-D6FB3DF1C22B}" presName="Image" presStyleLbl="alignImgPlace1" presStyleIdx="0" presStyleCnt="1" custScaleX="187558" custScaleY="268094" custLinFactY="-10462" custLinFactNeighborX="13189" custLinFactNeighborY="-10000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  <dgm:t>
        <a:bodyPr/>
        <a:lstStyle/>
        <a:p>
          <a:endParaRPr lang="en-US"/>
        </a:p>
      </dgm:t>
    </dgm:pt>
  </dgm:ptLst>
  <dgm:cxnLst>
    <dgm:cxn modelId="{F4E45C42-D149-4606-A4E9-033A2A51FAFA}" type="presOf" srcId="{F664AF1B-84AA-49BA-9AE3-A044F2E4D77B}" destId="{D88EF5EA-CE84-435F-BB18-748D9C461FA0}" srcOrd="0" destOrd="0" presId="urn:microsoft.com/office/officeart/2009/3/layout/SnapshotPictureList"/>
    <dgm:cxn modelId="{D35C47A1-3C54-41C1-81F0-EB44D418CE3D}" type="presOf" srcId="{CC2C3431-6421-4E36-BBCC-D6FB3DF1C22B}" destId="{78E64BE8-6035-4E94-937B-30C544C82FBE}" srcOrd="0" destOrd="0" presId="urn:microsoft.com/office/officeart/2009/3/layout/SnapshotPictureList"/>
    <dgm:cxn modelId="{4D266F53-4C76-4108-8369-19D59FBC76FA}" srcId="{CC2C3431-6421-4E36-BBCC-D6FB3DF1C22B}" destId="{3A75AA17-EF9B-4050-BB73-FBB44B834131}" srcOrd="0" destOrd="0" parTransId="{85B1E10F-F6DB-4609-9FE9-B48B1C3844D7}" sibTransId="{704F3E58-C06F-45D8-8BA7-5145DC4467A3}"/>
    <dgm:cxn modelId="{44C10A6F-7F82-4E3F-9CBB-4CA6C5F75714}" srcId="{F664AF1B-84AA-49BA-9AE3-A044F2E4D77B}" destId="{CC2C3431-6421-4E36-BBCC-D6FB3DF1C22B}" srcOrd="0" destOrd="0" parTransId="{A7CB5809-516A-4826-B2D1-B89D5CEE9F84}" sibTransId="{1CDFA052-7E49-4B4D-8A46-25DC9A118ACE}"/>
    <dgm:cxn modelId="{1741EA93-6B7D-497F-BB57-A6968B8168A9}" type="presOf" srcId="{3A75AA17-EF9B-4050-BB73-FBB44B834131}" destId="{F413BB71-4EEB-4D57-BF33-5C4305B6DFFB}" srcOrd="0" destOrd="0" presId="urn:microsoft.com/office/officeart/2009/3/layout/SnapshotPictureList"/>
    <dgm:cxn modelId="{920917B7-DB52-4E0F-B5F7-5E404C38C19B}" type="presParOf" srcId="{D88EF5EA-CE84-435F-BB18-748D9C461FA0}" destId="{E3053C73-F393-4781-906C-C416B2C66ACC}" srcOrd="0" destOrd="0" presId="urn:microsoft.com/office/officeart/2009/3/layout/SnapshotPictureList"/>
    <dgm:cxn modelId="{77C4403B-B166-4CFE-93D1-7DB42F3C2F4E}" type="presParOf" srcId="{E3053C73-F393-4781-906C-C416B2C66ACC}" destId="{70C473A9-7390-4AD1-8D87-66B05B852D06}" srcOrd="0" destOrd="0" presId="urn:microsoft.com/office/officeart/2009/3/layout/SnapshotPictureList"/>
    <dgm:cxn modelId="{244CA302-F745-40B6-9057-04C639D8E9E9}" type="presParOf" srcId="{E3053C73-F393-4781-906C-C416B2C66ACC}" destId="{78E64BE8-6035-4E94-937B-30C544C82FBE}" srcOrd="1" destOrd="0" presId="urn:microsoft.com/office/officeart/2009/3/layout/SnapshotPictureList"/>
    <dgm:cxn modelId="{1495E08C-9792-4171-B9BA-6EDF8DAB0DF3}" type="presParOf" srcId="{E3053C73-F393-4781-906C-C416B2C66ACC}" destId="{F413BB71-4EEB-4D57-BF33-5C4305B6DFFB}" srcOrd="2" destOrd="0" presId="urn:microsoft.com/office/officeart/2009/3/layout/SnapshotPictureList"/>
    <dgm:cxn modelId="{9E1DCD5C-8A74-4F0A-BB92-F8EE3D0F384B}" type="presParOf" srcId="{E3053C73-F393-4781-906C-C416B2C66ACC}" destId="{CF6B153D-2C8E-4644-AFA3-BAA0385842C0}" srcOrd="3" destOrd="0" presId="urn:microsoft.com/office/officeart/2009/3/layout/SnapshotPictureList"/>
    <dgm:cxn modelId="{C2638037-E966-49C1-85BE-1848F4BEDE93}" type="presParOf" srcId="{E3053C73-F393-4781-906C-C416B2C66ACC}" destId="{FD0B8775-F470-48F5-A42B-A48B9834FEB6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6B153D-2C8E-4644-AFA3-BAA0385842C0}">
      <dsp:nvSpPr>
        <dsp:cNvPr id="0" name=""/>
        <dsp:cNvSpPr/>
      </dsp:nvSpPr>
      <dsp:spPr>
        <a:xfrm>
          <a:off x="2081527" y="1452538"/>
          <a:ext cx="40047" cy="741200"/>
        </a:xfrm>
        <a:prstGeom prst="rect">
          <a:avLst/>
        </a:prstGeom>
        <a:solidFill>
          <a:schemeClr val="dk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C473A9-7390-4AD1-8D87-66B05B852D06}">
      <dsp:nvSpPr>
        <dsp:cNvPr id="0" name=""/>
        <dsp:cNvSpPr/>
      </dsp:nvSpPr>
      <dsp:spPr>
        <a:xfrm>
          <a:off x="478939" y="1452538"/>
          <a:ext cx="1041581" cy="741200"/>
        </a:xfrm>
        <a:prstGeom prst="frame">
          <a:avLst>
            <a:gd name="adj1" fmla="val 5450"/>
          </a:avLst>
        </a:prstGeom>
        <a:solidFill>
          <a:schemeClr val="dk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0B8775-F470-48F5-A42B-A48B9834FEB6}">
      <dsp:nvSpPr>
        <dsp:cNvPr id="0" name=""/>
        <dsp:cNvSpPr/>
      </dsp:nvSpPr>
      <dsp:spPr>
        <a:xfrm>
          <a:off x="132522" y="2"/>
          <a:ext cx="1878455" cy="18796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E64BE8-6035-4E94-937B-30C544C82FBE}">
      <dsp:nvSpPr>
        <dsp:cNvPr id="0" name=""/>
        <dsp:cNvSpPr/>
      </dsp:nvSpPr>
      <dsp:spPr>
        <a:xfrm>
          <a:off x="2498" y="1902909"/>
          <a:ext cx="1995136" cy="412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/>
            <a:t>Learning </a:t>
          </a:r>
          <a:r>
            <a:rPr lang="en-GB" sz="1400" kern="1200" dirty="0" smtClean="0"/>
            <a:t>Hero: William Shakespeare </a:t>
          </a:r>
          <a:endParaRPr lang="en-GB" sz="1400" kern="1200" dirty="0"/>
        </a:p>
      </dsp:txBody>
      <dsp:txXfrm>
        <a:off x="2498" y="1902909"/>
        <a:ext cx="1995136" cy="412336"/>
      </dsp:txXfrm>
    </dsp:sp>
    <dsp:sp modelId="{F413BB71-4EEB-4D57-BF33-5C4305B6DFFB}">
      <dsp:nvSpPr>
        <dsp:cNvPr id="0" name=""/>
        <dsp:cNvSpPr/>
      </dsp:nvSpPr>
      <dsp:spPr>
        <a:xfrm>
          <a:off x="1562923" y="1452538"/>
          <a:ext cx="476199" cy="741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kern="1200" dirty="0"/>
        </a:p>
      </dsp:txBody>
      <dsp:txXfrm>
        <a:off x="1562923" y="1452538"/>
        <a:ext cx="476199" cy="741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AD880-FBC9-4B53-9F2F-96E1237F8EA3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BD9C7-1880-4A97-8152-AEF36D62FF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8790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AD880-FBC9-4B53-9F2F-96E1237F8EA3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BD9C7-1880-4A97-8152-AEF36D62FF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1237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AD880-FBC9-4B53-9F2F-96E1237F8EA3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BD9C7-1880-4A97-8152-AEF36D62FF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2773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AD880-FBC9-4B53-9F2F-96E1237F8EA3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BD9C7-1880-4A97-8152-AEF36D62FF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9962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AD880-FBC9-4B53-9F2F-96E1237F8EA3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BD9C7-1880-4A97-8152-AEF36D62FF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9928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AD880-FBC9-4B53-9F2F-96E1237F8EA3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BD9C7-1880-4A97-8152-AEF36D62FF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14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AD880-FBC9-4B53-9F2F-96E1237F8EA3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BD9C7-1880-4A97-8152-AEF36D62FF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029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AD880-FBC9-4B53-9F2F-96E1237F8EA3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BD9C7-1880-4A97-8152-AEF36D62FF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698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AD880-FBC9-4B53-9F2F-96E1237F8EA3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BD9C7-1880-4A97-8152-AEF36D62FF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8245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AD880-FBC9-4B53-9F2F-96E1237F8EA3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BD9C7-1880-4A97-8152-AEF36D62FF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372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AD880-FBC9-4B53-9F2F-96E1237F8EA3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BD9C7-1880-4A97-8152-AEF36D62FF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217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AD880-FBC9-4B53-9F2F-96E1237F8EA3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BD9C7-1880-4A97-8152-AEF36D62FF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382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5.png"/><Relationship Id="rId18" Type="http://schemas.openxmlformats.org/officeDocument/2006/relationships/diagramLayout" Target="../diagrams/layout1.xml"/><Relationship Id="rId3" Type="http://schemas.openxmlformats.org/officeDocument/2006/relationships/hyperlink" Target="https://learnenglishkids.britishcouncil.org/short-stories/midsummer-nights-dream" TargetMode="External"/><Relationship Id="rId21" Type="http://schemas.microsoft.com/office/2007/relationships/diagramDrawing" Target="../diagrams/drawing1.xml"/><Relationship Id="rId7" Type="http://schemas.openxmlformats.org/officeDocument/2006/relationships/image" Target="../media/image2.png"/><Relationship Id="rId12" Type="http://schemas.openxmlformats.org/officeDocument/2006/relationships/image" Target="../media/image8.svg"/><Relationship Id="rId17" Type="http://schemas.openxmlformats.org/officeDocument/2006/relationships/diagramData" Target="../diagrams/data1.xml"/><Relationship Id="rId2" Type="http://schemas.openxmlformats.org/officeDocument/2006/relationships/hyperlink" Target="https://www.bbc.co.uk/bitesize/topics/z87tn39" TargetMode="External"/><Relationship Id="rId16" Type="http://schemas.openxmlformats.org/officeDocument/2006/relationships/image" Target="../media/image12.svg"/><Relationship Id="rId20" Type="http://schemas.openxmlformats.org/officeDocument/2006/relationships/diagramColors" Target="../diagrams/colors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11" Type="http://schemas.openxmlformats.org/officeDocument/2006/relationships/image" Target="../media/image4.png"/><Relationship Id="rId5" Type="http://schemas.openxmlformats.org/officeDocument/2006/relationships/image" Target="../media/image1.png"/><Relationship Id="rId15" Type="http://schemas.openxmlformats.org/officeDocument/2006/relationships/image" Target="../media/image6.png"/><Relationship Id="rId23" Type="http://schemas.openxmlformats.org/officeDocument/2006/relationships/image" Target="../media/image9.jpeg"/><Relationship Id="rId10" Type="http://schemas.openxmlformats.org/officeDocument/2006/relationships/image" Target="../media/image6.svg"/><Relationship Id="rId19" Type="http://schemas.openxmlformats.org/officeDocument/2006/relationships/diagramQuickStyle" Target="../diagrams/quickStyle1.xml"/><Relationship Id="rId4" Type="http://schemas.openxmlformats.org/officeDocument/2006/relationships/hyperlink" Target="https://www.nationaltheatre.org.uk/backstage/greek-theatre" TargetMode="External"/><Relationship Id="rId9" Type="http://schemas.openxmlformats.org/officeDocument/2006/relationships/image" Target="../media/image3.png"/><Relationship Id="rId14" Type="http://schemas.openxmlformats.org/officeDocument/2006/relationships/image" Target="../media/image10.svg"/><Relationship Id="rId22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2">
            <a:extLst>
              <a:ext uri="{FF2B5EF4-FFF2-40B4-BE49-F238E27FC236}">
                <a16:creationId xmlns:a16="http://schemas.microsoft.com/office/drawing/2014/main" id="{225918B3-E0CF-4F1D-A559-183C31CE79F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03143" y="5147434"/>
          <a:ext cx="11390243" cy="120891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13902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08916">
                <a:tc>
                  <a:txBody>
                    <a:bodyPr/>
                    <a:lstStyle/>
                    <a:p>
                      <a:pPr lvl="0"/>
                      <a:r>
                        <a:rPr lang="en-GB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You can find out more by</a:t>
                      </a:r>
                      <a:r>
                        <a:rPr lang="en-GB" sz="20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:-Visiting</a:t>
                      </a:r>
                      <a:r>
                        <a:rPr lang="en-GB" sz="2000" baseline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this site - </a:t>
                      </a:r>
                      <a:r>
                        <a:rPr lang="en-GB" sz="2000" dirty="0" smtClean="0">
                          <a:hlinkClick r:id="rId2"/>
                        </a:rPr>
                        <a:t>Ancient Greece - KS2 History - BBC </a:t>
                      </a:r>
                      <a:r>
                        <a:rPr lang="en-GB" sz="2000" dirty="0" err="1" smtClean="0">
                          <a:hlinkClick r:id="rId2"/>
                        </a:rPr>
                        <a:t>Bitesize</a:t>
                      </a:r>
                      <a:endParaRPr lang="en-GB" sz="2000" dirty="0" smtClean="0"/>
                    </a:p>
                    <a:p>
                      <a:pPr lvl="0"/>
                      <a:r>
                        <a:rPr lang="en-GB" sz="2000" dirty="0" smtClean="0">
                          <a:hlinkClick r:id="rId3"/>
                        </a:rPr>
                        <a:t>A Midsummer Night's Dream | </a:t>
                      </a:r>
                      <a:r>
                        <a:rPr lang="en-GB" sz="2000" dirty="0" err="1" smtClean="0">
                          <a:hlinkClick r:id="rId3"/>
                        </a:rPr>
                        <a:t>LearnEnglish</a:t>
                      </a:r>
                      <a:r>
                        <a:rPr lang="en-GB" sz="2000" dirty="0" smtClean="0">
                          <a:hlinkClick r:id="rId3"/>
                        </a:rPr>
                        <a:t> Kids (britishcouncil.org)</a:t>
                      </a:r>
                      <a:endParaRPr lang="en-GB" sz="2000" dirty="0" smtClean="0"/>
                    </a:p>
                    <a:p>
                      <a:pPr lvl="0"/>
                      <a:r>
                        <a:rPr lang="en-GB" sz="2000" dirty="0" smtClean="0">
                          <a:hlinkClick r:id="rId4"/>
                        </a:rPr>
                        <a:t>Greek Theatre backstage page | National Theatre</a:t>
                      </a:r>
                      <a:endParaRPr lang="en-GB" sz="20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706" marR="64706" marT="32306" marB="32306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67FCACB2-F3DD-43CD-8E21-B89B792D3F2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726216" y="1126023"/>
          <a:ext cx="4899003" cy="3668462"/>
        </p:xfrm>
        <a:graphic>
          <a:graphicData uri="http://schemas.openxmlformats.org/drawingml/2006/table">
            <a:tbl>
              <a:tblPr firstRow="1" bandRow="1">
                <a:effectLst/>
                <a:tableStyleId>{5202B0CA-FC54-4496-8BCA-5EF66A818D29}</a:tableStyleId>
              </a:tblPr>
              <a:tblGrid>
                <a:gridCol w="15829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6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5039">
                <a:tc gridSpan="2">
                  <a:txBody>
                    <a:bodyPr/>
                    <a:lstStyle/>
                    <a:p>
                      <a:pPr lvl="0" algn="l"/>
                      <a:r>
                        <a:rPr lang="en-GB" sz="24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itchFamily="34"/>
                          <a:ea typeface="Calibri" pitchFamily="34"/>
                          <a:cs typeface="Times New Roman" pitchFamily="18"/>
                        </a:rPr>
                        <a:t>Vocabulary </a:t>
                      </a:r>
                    </a:p>
                  </a:txBody>
                  <a:tcPr marL="64707" marR="64707" marT="32353" marB="3235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5039"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GB" sz="1100" b="1" kern="1200" dirty="0" smtClean="0">
                          <a:solidFill>
                            <a:schemeClr val="tx1"/>
                          </a:solidFill>
                          <a:latin typeface="Century Gothic" pitchFamily="34"/>
                          <a:ea typeface="Calibri" pitchFamily="34"/>
                          <a:cs typeface="Times New Roman" pitchFamily="18"/>
                        </a:rPr>
                        <a:t>Tragedy</a:t>
                      </a:r>
                      <a:endParaRPr lang="en-GB" sz="1100" b="1" kern="1200" dirty="0">
                        <a:solidFill>
                          <a:schemeClr val="tx1"/>
                        </a:solidFill>
                        <a:latin typeface="Century Gothic" pitchFamily="34"/>
                        <a:ea typeface="Calibri" pitchFamily="34"/>
                        <a:cs typeface="Times New Roman" pitchFamily="18"/>
                      </a:endParaRPr>
                    </a:p>
                  </a:txBody>
                  <a:tcPr marL="64707" marR="64707" marT="32353" marB="3235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GB" sz="1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 serious play that ends with the death or suffering of the main character</a:t>
                      </a:r>
                      <a:endParaRPr lang="en-GB" sz="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Century Gothic" pitchFamily="34"/>
                        <a:ea typeface="Calibri" pitchFamily="34"/>
                        <a:cs typeface="Times New Roman" pitchFamily="18"/>
                      </a:endParaRPr>
                    </a:p>
                  </a:txBody>
                  <a:tcPr marL="64707" marR="64707" marT="32353" marB="32353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5039">
                <a:tc>
                  <a:txBody>
                    <a:bodyPr/>
                    <a:lstStyle/>
                    <a:p>
                      <a:pPr lvl="0" algn="l"/>
                      <a:r>
                        <a:rPr lang="en-GB" sz="1100" b="1" kern="1200" dirty="0" smtClean="0">
                          <a:solidFill>
                            <a:schemeClr val="tx1"/>
                          </a:solidFill>
                          <a:latin typeface="Century Gothic" pitchFamily="34"/>
                          <a:ea typeface="Calibri" pitchFamily="34"/>
                          <a:cs typeface="Times New Roman" pitchFamily="18"/>
                        </a:rPr>
                        <a:t>Comedy</a:t>
                      </a:r>
                      <a:endParaRPr lang="en-GB" sz="1100" b="1" kern="1200" dirty="0">
                        <a:solidFill>
                          <a:schemeClr val="tx1"/>
                        </a:solidFill>
                        <a:latin typeface="Century Gothic" pitchFamily="34"/>
                        <a:ea typeface="Calibri" pitchFamily="34"/>
                        <a:cs typeface="Times New Roman" pitchFamily="18"/>
                      </a:endParaRPr>
                    </a:p>
                  </a:txBody>
                  <a:tcPr marL="64707" marR="64707" marT="32353" marB="3235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GB" sz="1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dramatic or other work of light and amusing character</a:t>
                      </a:r>
                      <a:endParaRPr lang="en-GB" sz="800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Century Gothic" pitchFamily="34"/>
                        <a:ea typeface="Calibri" pitchFamily="34"/>
                        <a:cs typeface="Times New Roman" pitchFamily="18"/>
                      </a:endParaRPr>
                    </a:p>
                  </a:txBody>
                  <a:tcPr marL="64707" marR="64707" marT="32353" marB="32353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8618">
                <a:tc>
                  <a:txBody>
                    <a:bodyPr/>
                    <a:lstStyle/>
                    <a:p>
                      <a:pPr lvl="0" algn="l"/>
                      <a:r>
                        <a:rPr lang="en-GB" sz="1100" b="1" kern="1200" dirty="0" smtClean="0">
                          <a:solidFill>
                            <a:schemeClr val="tx1"/>
                          </a:solidFill>
                          <a:latin typeface="Century Gothic" pitchFamily="34"/>
                          <a:ea typeface="Calibri" pitchFamily="34"/>
                          <a:cs typeface="Times New Roman" pitchFamily="18"/>
                        </a:rPr>
                        <a:t>Amphitheatre </a:t>
                      </a:r>
                      <a:endParaRPr lang="en-GB" sz="1100" b="1" kern="1200" dirty="0">
                        <a:solidFill>
                          <a:schemeClr val="tx1"/>
                        </a:solidFill>
                        <a:latin typeface="Century Gothic" pitchFamily="34"/>
                        <a:ea typeface="Calibri" pitchFamily="34"/>
                        <a:cs typeface="Times New Roman" pitchFamily="18"/>
                      </a:endParaRPr>
                    </a:p>
                  </a:txBody>
                  <a:tcPr marL="64707" marR="64707" marT="32353" marB="3235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GB" sz="1200" b="1" dirty="0" smtClean="0"/>
                        <a:t>the outdoor theatre that Greek Theatre was performed in</a:t>
                      </a:r>
                      <a:endParaRPr lang="en-GB" sz="7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Century Gothic" pitchFamily="34"/>
                        <a:ea typeface="Calibri" pitchFamily="34"/>
                        <a:cs typeface="Times New Roman" pitchFamily="18"/>
                      </a:endParaRPr>
                    </a:p>
                  </a:txBody>
                  <a:tcPr marL="64707" marR="64707" marT="32353" marB="32353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5623">
                <a:tc>
                  <a:txBody>
                    <a:bodyPr/>
                    <a:lstStyle/>
                    <a:p>
                      <a:pPr lvl="0" algn="l"/>
                      <a:r>
                        <a:rPr lang="en-GB" sz="1100" b="1" kern="1200" dirty="0" smtClean="0">
                          <a:solidFill>
                            <a:schemeClr val="tx1"/>
                          </a:solidFill>
                          <a:latin typeface="Century Gothic" pitchFamily="34"/>
                          <a:ea typeface="Calibri" pitchFamily="34"/>
                          <a:cs typeface="Times New Roman" pitchFamily="18"/>
                        </a:rPr>
                        <a:t>Mime</a:t>
                      </a:r>
                      <a:r>
                        <a:rPr lang="en-GB" sz="1100" b="1" kern="1200" baseline="0" dirty="0" smtClean="0">
                          <a:solidFill>
                            <a:schemeClr val="tx1"/>
                          </a:solidFill>
                          <a:latin typeface="Century Gothic" pitchFamily="34"/>
                          <a:ea typeface="Calibri" pitchFamily="34"/>
                          <a:cs typeface="Times New Roman" pitchFamily="18"/>
                        </a:rPr>
                        <a:t> </a:t>
                      </a:r>
                      <a:endParaRPr lang="en-GB" sz="1100" b="1" kern="1200" dirty="0">
                        <a:solidFill>
                          <a:schemeClr val="tx1"/>
                        </a:solidFill>
                        <a:latin typeface="Century Gothic" pitchFamily="34"/>
                        <a:ea typeface="Calibri" pitchFamily="34"/>
                        <a:cs typeface="Times New Roman" pitchFamily="18"/>
                      </a:endParaRPr>
                    </a:p>
                  </a:txBody>
                  <a:tcPr marL="64707" marR="64707" marT="32353" marB="3235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GB" sz="1200" b="1" dirty="0" smtClean="0"/>
                        <a:t>a silent performance</a:t>
                      </a:r>
                      <a:r>
                        <a:rPr lang="en-GB" sz="1200" b="1" baseline="0" dirty="0" smtClean="0"/>
                        <a:t> </a:t>
                      </a:r>
                      <a:r>
                        <a:rPr lang="en-GB" sz="1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expressing an idea</a:t>
                      </a:r>
                      <a:r>
                        <a:rPr lang="en-GB" sz="12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</a:t>
                      </a:r>
                      <a:r>
                        <a:rPr lang="en-GB" sz="1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representing a character by gestures and body movements without the use of words</a:t>
                      </a:r>
                      <a:endParaRPr lang="en-GB" sz="7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Century Gothic" pitchFamily="34"/>
                        <a:ea typeface="Calibri" pitchFamily="34"/>
                        <a:cs typeface="Times New Roman" pitchFamily="18"/>
                      </a:endParaRPr>
                    </a:p>
                  </a:txBody>
                  <a:tcPr marL="64707" marR="64707" marT="32353" marB="32353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5261">
                <a:tc>
                  <a:txBody>
                    <a:bodyPr/>
                    <a:lstStyle/>
                    <a:p>
                      <a:pPr lvl="0" algn="l"/>
                      <a:r>
                        <a:rPr lang="en-GB" sz="1100" b="1" kern="1200" dirty="0" smtClean="0">
                          <a:solidFill>
                            <a:schemeClr val="tx1"/>
                          </a:solidFill>
                          <a:latin typeface="Century Gothic" pitchFamily="34"/>
                          <a:ea typeface="Calibri" pitchFamily="34"/>
                          <a:cs typeface="Times New Roman" pitchFamily="18"/>
                        </a:rPr>
                        <a:t>Chorus</a:t>
                      </a:r>
                      <a:endParaRPr lang="en-GB" sz="1100" b="1" kern="1200" dirty="0">
                        <a:solidFill>
                          <a:schemeClr val="tx1"/>
                        </a:solidFill>
                        <a:latin typeface="Century Gothic" pitchFamily="34"/>
                        <a:ea typeface="Calibri" pitchFamily="34"/>
                        <a:cs typeface="Times New Roman" pitchFamily="18"/>
                      </a:endParaRPr>
                    </a:p>
                  </a:txBody>
                  <a:tcPr marL="64707" marR="64707" marT="32353" marB="3235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GB" sz="1200" b="1" dirty="0" smtClean="0">
                          <a:latin typeface="+mn-lt"/>
                        </a:rPr>
                        <a:t>a group of masked performers who move and speak together</a:t>
                      </a:r>
                      <a:endParaRPr lang="en-GB" sz="12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Calibri" pitchFamily="34"/>
                        <a:cs typeface="Times New Roman" pitchFamily="18"/>
                      </a:endParaRPr>
                    </a:p>
                  </a:txBody>
                  <a:tcPr marL="64707" marR="64707" marT="32353" marB="32353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303">
                <a:tc>
                  <a:txBody>
                    <a:bodyPr/>
                    <a:lstStyle/>
                    <a:p>
                      <a:pPr lvl="0" algn="l"/>
                      <a:r>
                        <a:rPr lang="en-GB" sz="1100" b="1" kern="1200" dirty="0" smtClean="0">
                          <a:solidFill>
                            <a:schemeClr val="tx1"/>
                          </a:solidFill>
                          <a:latin typeface="Century Gothic" pitchFamily="34"/>
                          <a:ea typeface="Calibri" pitchFamily="34"/>
                          <a:cs typeface="Times New Roman" pitchFamily="18"/>
                        </a:rPr>
                        <a:t>Narration </a:t>
                      </a:r>
                      <a:endParaRPr lang="en-GB" sz="1100" b="1" kern="1200" dirty="0">
                        <a:solidFill>
                          <a:schemeClr val="tx1"/>
                        </a:solidFill>
                        <a:latin typeface="Century Gothic" pitchFamily="34"/>
                        <a:ea typeface="Calibri" pitchFamily="34"/>
                        <a:cs typeface="Times New Roman" pitchFamily="18"/>
                      </a:endParaRPr>
                    </a:p>
                  </a:txBody>
                  <a:tcPr marL="64707" marR="64707" marT="32353" marB="3235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GB" sz="1200" b="1" dirty="0" smtClean="0">
                          <a:latin typeface="+mn-lt"/>
                        </a:rPr>
                        <a:t>normally spoken to the audience, performers give information, tell the story or comment on the action</a:t>
                      </a:r>
                      <a:endParaRPr lang="en-GB" sz="12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Calibri" pitchFamily="34"/>
                        <a:cs typeface="Times New Roman" pitchFamily="18"/>
                      </a:endParaRPr>
                    </a:p>
                  </a:txBody>
                  <a:tcPr marL="64707" marR="64707" marT="32353" marB="32353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7">
            <a:extLst>
              <a:ext uri="{FF2B5EF4-FFF2-40B4-BE49-F238E27FC236}">
                <a16:creationId xmlns:a16="http://schemas.microsoft.com/office/drawing/2014/main" id="{714AB40E-F91C-4347-B21B-85EDFBA7D1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3461883"/>
              </p:ext>
            </p:extLst>
          </p:nvPr>
        </p:nvGraphicFramePr>
        <p:xfrm>
          <a:off x="306395" y="1126023"/>
          <a:ext cx="4266992" cy="4050770"/>
        </p:xfrm>
        <a:graphic>
          <a:graphicData uri="http://schemas.openxmlformats.org/drawingml/2006/table">
            <a:tbl>
              <a:tblPr firstRow="1" bandRow="1">
                <a:effectLst/>
                <a:tableStyleId>{5202B0CA-FC54-4496-8BCA-5EF66A818D29}</a:tableStyleId>
              </a:tblPr>
              <a:tblGrid>
                <a:gridCol w="4266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3076">
                <a:tc>
                  <a:txBody>
                    <a:bodyPr/>
                    <a:lstStyle/>
                    <a:p>
                      <a:pPr lvl="0" algn="ctr"/>
                      <a:r>
                        <a:rPr lang="en-GB" sz="24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itchFamily="34"/>
                          <a:ea typeface="Calibri" pitchFamily="34"/>
                          <a:cs typeface="Times New Roman" pitchFamily="18"/>
                        </a:rPr>
                        <a:t>Key knowledge to learn </a:t>
                      </a:r>
                    </a:p>
                  </a:txBody>
                  <a:tcPr marL="64695" marR="64695" marT="32353" marB="3235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3344">
                <a:tc>
                  <a:txBody>
                    <a:bodyPr/>
                    <a:lstStyle/>
                    <a:p>
                      <a:pPr algn="l"/>
                      <a:r>
                        <a:rPr lang="en-GB" sz="1050" b="0" kern="1200" dirty="0" smtClean="0">
                          <a:solidFill>
                            <a:srgbClr val="000000"/>
                          </a:solidFill>
                          <a:latin typeface="Century Gothic" pitchFamily="34"/>
                          <a:ea typeface="Calibri" pitchFamily="34"/>
                          <a:cs typeface="Times New Roman" pitchFamily="18"/>
                        </a:rPr>
                        <a:t>          </a:t>
                      </a:r>
                      <a:r>
                        <a:rPr lang="en-GB" sz="1050" b="0" i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The Greeks invented the </a:t>
                      </a:r>
                      <a:r>
                        <a:rPr lang="en-GB" sz="1050" b="1" i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theatre</a:t>
                      </a:r>
                      <a:r>
                        <a:rPr lang="en-GB" sz="1050" b="0" i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 Thousands of people </a:t>
                      </a:r>
                    </a:p>
                    <a:p>
                      <a:pPr algn="l"/>
                      <a:r>
                        <a:rPr lang="en-GB" sz="1050" b="0" i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          packed the hillside arena of ancient Athens to watch </a:t>
                      </a:r>
                    </a:p>
                    <a:p>
                      <a:pPr algn="l"/>
                      <a:r>
                        <a:rPr lang="en-GB" sz="1050" b="0" i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          plays by famous writers like </a:t>
                      </a:r>
                      <a:r>
                        <a:rPr lang="en-GB" sz="1050" b="1" i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Sophocles, Euripides and</a:t>
                      </a:r>
                    </a:p>
                    <a:p>
                      <a:pPr algn="l"/>
                      <a:r>
                        <a:rPr lang="en-GB" sz="1050" b="1" i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         Aeschylus</a:t>
                      </a:r>
                      <a:endParaRPr lang="en-GB" sz="700" b="0" dirty="0" smtClean="0">
                        <a:latin typeface="Century Gothic" panose="020B0502020202020204" pitchFamily="34" charset="0"/>
                      </a:endParaRPr>
                    </a:p>
                  </a:txBody>
                  <a:tcPr marL="64695" marR="64695" marT="32353" marB="32353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344">
                <a:tc>
                  <a:txBody>
                    <a:bodyPr/>
                    <a:lstStyle/>
                    <a:p>
                      <a:pPr algn="l"/>
                      <a:r>
                        <a:rPr lang="en-GB" sz="1050" b="0" dirty="0" smtClean="0">
                          <a:latin typeface="Century Gothic" panose="020B0502020202020204" pitchFamily="34" charset="0"/>
                        </a:rPr>
                        <a:t>           </a:t>
                      </a:r>
                      <a:r>
                        <a:rPr lang="en-GB" sz="1050" b="0" dirty="0" smtClean="0">
                          <a:latin typeface="Century Gothic" panose="020B0502020202020204" pitchFamily="34" charset="0"/>
                        </a:rPr>
                        <a:t>The Greeks performed</a:t>
                      </a:r>
                      <a:r>
                        <a:rPr lang="en-GB" sz="1050" b="0" baseline="0" dirty="0" smtClean="0">
                          <a:latin typeface="Century Gothic" panose="020B0502020202020204" pitchFamily="34" charset="0"/>
                        </a:rPr>
                        <a:t> tragedies (sad, serious stories) and</a:t>
                      </a:r>
                    </a:p>
                    <a:p>
                      <a:pPr algn="l"/>
                      <a:r>
                        <a:rPr lang="en-GB" sz="1050" b="0" baseline="0" dirty="0" smtClean="0">
                          <a:latin typeface="Century Gothic" panose="020B0502020202020204" pitchFamily="34" charset="0"/>
                        </a:rPr>
                        <a:t>           comedies (funny stories). Actors wore large masks and     </a:t>
                      </a:r>
                    </a:p>
                    <a:p>
                      <a:pPr algn="l"/>
                      <a:r>
                        <a:rPr lang="en-GB" sz="1050" b="0" baseline="0" dirty="0" smtClean="0">
                          <a:latin typeface="Century Gothic" panose="020B0502020202020204" pitchFamily="34" charset="0"/>
                        </a:rPr>
                        <a:t>           only men were allowed to act. </a:t>
                      </a:r>
                      <a:endParaRPr lang="en-GB" sz="700" b="0" dirty="0">
                        <a:latin typeface="Century Gothic" panose="020B0502020202020204" pitchFamily="34" charset="0"/>
                      </a:endParaRPr>
                    </a:p>
                  </a:txBody>
                  <a:tcPr marL="64695" marR="64695" marT="32353" marB="32353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3344">
                <a:tc>
                  <a:txBody>
                    <a:bodyPr/>
                    <a:lstStyle/>
                    <a:p>
                      <a:pPr algn="l"/>
                      <a:r>
                        <a:rPr lang="en-GB" sz="1100" b="0" dirty="0" smtClean="0">
                          <a:latin typeface="Century Gothic" panose="020B0502020202020204" pitchFamily="34" charset="0"/>
                        </a:rPr>
                        <a:t>           </a:t>
                      </a:r>
                      <a:r>
                        <a:rPr lang="en-GB" sz="1100" b="0" dirty="0" smtClean="0">
                          <a:latin typeface="Century Gothic" panose="020B0502020202020204" pitchFamily="34" charset="0"/>
                        </a:rPr>
                        <a:t>During the middle ages Churches helped bring</a:t>
                      </a:r>
                    </a:p>
                    <a:p>
                      <a:pPr algn="l"/>
                      <a:r>
                        <a:rPr lang="en-GB" sz="1100" b="0" dirty="0" smtClean="0">
                          <a:latin typeface="Century Gothic" panose="020B0502020202020204" pitchFamily="34" charset="0"/>
                        </a:rPr>
                        <a:t>           performances back.</a:t>
                      </a:r>
                      <a:r>
                        <a:rPr lang="en-GB" sz="1100" b="0" baseline="0" dirty="0" smtClean="0">
                          <a:latin typeface="Century Gothic" panose="020B0502020202020204" pitchFamily="34" charset="0"/>
                        </a:rPr>
                        <a:t> Performances were sometimes </a:t>
                      </a:r>
                    </a:p>
                    <a:p>
                      <a:pPr algn="l"/>
                      <a:r>
                        <a:rPr lang="en-GB" sz="1100" b="0" baseline="0" dirty="0" smtClean="0">
                          <a:latin typeface="Century Gothic" panose="020B0502020202020204" pitchFamily="34" charset="0"/>
                        </a:rPr>
                        <a:t>          outside, in market places or on travelling stages. </a:t>
                      </a:r>
                      <a:endParaRPr lang="en-GB" sz="1100" b="0" dirty="0">
                        <a:latin typeface="Century Gothic" panose="020B0502020202020204" pitchFamily="34" charset="0"/>
                      </a:endParaRPr>
                    </a:p>
                  </a:txBody>
                  <a:tcPr marL="64695" marR="64695" marT="32353" marB="32353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3344">
                <a:tc>
                  <a:txBody>
                    <a:bodyPr/>
                    <a:lstStyle/>
                    <a:p>
                      <a:pPr algn="l"/>
                      <a:r>
                        <a:rPr lang="en-GB" sz="1100" b="0" dirty="0" smtClean="0">
                          <a:latin typeface="Century Gothic" panose="020B0502020202020204" pitchFamily="34" charset="0"/>
                        </a:rPr>
                        <a:t>            </a:t>
                      </a:r>
                      <a:r>
                        <a:rPr lang="en-GB" sz="1050" b="0" dirty="0" smtClean="0">
                          <a:latin typeface="Century Gothic" panose="020B0502020202020204" pitchFamily="34" charset="0"/>
                        </a:rPr>
                        <a:t>Elizabethan theatres</a:t>
                      </a:r>
                      <a:r>
                        <a:rPr lang="en-GB" sz="1050" b="0" baseline="0" dirty="0" smtClean="0">
                          <a:latin typeface="Century Gothic" panose="020B0502020202020204" pitchFamily="34" charset="0"/>
                        </a:rPr>
                        <a:t> were open air, performances               </a:t>
                      </a:r>
                    </a:p>
                    <a:p>
                      <a:pPr algn="l"/>
                      <a:r>
                        <a:rPr lang="en-GB" sz="1050" b="0" baseline="0" dirty="0" smtClean="0">
                          <a:latin typeface="Century Gothic" panose="020B0502020202020204" pitchFamily="34" charset="0"/>
                        </a:rPr>
                        <a:t>            took place in the day and all actors were male.  The</a:t>
                      </a:r>
                    </a:p>
                    <a:p>
                      <a:pPr algn="l"/>
                      <a:r>
                        <a:rPr lang="en-GB" sz="1050" b="0" baseline="0" dirty="0" smtClean="0">
                          <a:latin typeface="Century Gothic" panose="020B0502020202020204" pitchFamily="34" charset="0"/>
                        </a:rPr>
                        <a:t>            stage came out to the  centre and the audience </a:t>
                      </a:r>
                    </a:p>
                    <a:p>
                      <a:pPr algn="l"/>
                      <a:r>
                        <a:rPr lang="en-GB" sz="1050" b="0" baseline="0" dirty="0" smtClean="0">
                          <a:latin typeface="Century Gothic" panose="020B0502020202020204" pitchFamily="34" charset="0"/>
                        </a:rPr>
                        <a:t>            stood around it. </a:t>
                      </a:r>
                      <a:endParaRPr lang="en-GB" sz="1050" b="0" dirty="0">
                        <a:latin typeface="Century Gothic" panose="020B0502020202020204" pitchFamily="34" charset="0"/>
                      </a:endParaRPr>
                    </a:p>
                  </a:txBody>
                  <a:tcPr marL="64695" marR="64695" marT="32353" marB="32353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3344">
                <a:tc>
                  <a:txBody>
                    <a:bodyPr/>
                    <a:lstStyle/>
                    <a:p>
                      <a:pPr algn="l"/>
                      <a:r>
                        <a:rPr lang="en-GB" sz="1050" b="0" dirty="0" smtClean="0">
                          <a:latin typeface="Century Gothic" panose="020B0502020202020204" pitchFamily="34" charset="0"/>
                        </a:rPr>
                        <a:t>            </a:t>
                      </a:r>
                      <a:r>
                        <a:rPr lang="en-GB" sz="1050" b="0" dirty="0" smtClean="0">
                          <a:latin typeface="Century Gothic" panose="020B0502020202020204" pitchFamily="34" charset="0"/>
                        </a:rPr>
                        <a:t>Shakespeare </a:t>
                      </a:r>
                      <a:r>
                        <a:rPr lang="en-GB" sz="1050" b="0" dirty="0" smtClean="0">
                          <a:latin typeface="Century Gothic" panose="020B0502020202020204" pitchFamily="34" charset="0"/>
                        </a:rPr>
                        <a:t>was the greatest ever playwright </a:t>
                      </a:r>
                    </a:p>
                    <a:p>
                      <a:pPr algn="l"/>
                      <a:r>
                        <a:rPr lang="en-GB" sz="1050" b="0" dirty="0" smtClean="0">
                          <a:latin typeface="Century Gothic" panose="020B0502020202020204" pitchFamily="34" charset="0"/>
                        </a:rPr>
                        <a:t>            and </a:t>
                      </a:r>
                      <a:r>
                        <a:rPr lang="en-GB" sz="1050" b="0" i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wrote around </a:t>
                      </a:r>
                      <a:r>
                        <a:rPr lang="en-GB" sz="1050" b="1" i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37 plays</a:t>
                      </a:r>
                      <a:r>
                        <a:rPr lang="en-GB" sz="1050" b="0" i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 for the theatre and </a:t>
                      </a:r>
                      <a:r>
                        <a:rPr lang="en-GB" sz="1050" b="1" i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over</a:t>
                      </a:r>
                    </a:p>
                    <a:p>
                      <a:pPr algn="l"/>
                      <a:r>
                        <a:rPr lang="en-GB" sz="1050" b="1" i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05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          </a:t>
                      </a:r>
                      <a:r>
                        <a:rPr lang="en-GB" sz="1050" b="1" i="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150 poems</a:t>
                      </a:r>
                      <a:r>
                        <a:rPr lang="en-GB" sz="105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during the Tudor period. </a:t>
                      </a:r>
                      <a:endParaRPr lang="en-GB" sz="700" b="0" dirty="0">
                        <a:latin typeface="Century Gothic" panose="020B0502020202020204" pitchFamily="34" charset="0"/>
                      </a:endParaRPr>
                    </a:p>
                  </a:txBody>
                  <a:tcPr marL="64695" marR="64695" marT="32353" marB="32353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3344">
                <a:tc>
                  <a:txBody>
                    <a:bodyPr/>
                    <a:lstStyle/>
                    <a:p>
                      <a:pPr algn="l"/>
                      <a:r>
                        <a:rPr lang="en-GB" sz="1100" b="0" dirty="0" smtClean="0">
                          <a:latin typeface="Century Gothic" panose="020B0502020202020204" pitchFamily="34" charset="0"/>
                        </a:rPr>
                        <a:t>           </a:t>
                      </a:r>
                      <a:r>
                        <a:rPr lang="en-GB" sz="1100" b="0" dirty="0" smtClean="0">
                          <a:latin typeface="Century Gothic" panose="020B0502020202020204" pitchFamily="34" charset="0"/>
                        </a:rPr>
                        <a:t>In the 1900s new technology brought electric lighting,</a:t>
                      </a:r>
                      <a:endParaRPr lang="en-GB" sz="1050" b="0" dirty="0">
                        <a:latin typeface="Century Gothic" panose="020B0502020202020204" pitchFamily="34" charset="0"/>
                      </a:endParaRPr>
                    </a:p>
                    <a:p>
                      <a:pPr algn="l"/>
                      <a:r>
                        <a:rPr lang="en-GB" sz="1050" b="0" baseline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050" b="0" baseline="0" dirty="0" smtClean="0">
                          <a:latin typeface="Century Gothic" panose="020B0502020202020204" pitchFamily="34" charset="0"/>
                        </a:rPr>
                        <a:t>           </a:t>
                      </a:r>
                      <a:r>
                        <a:rPr lang="en-GB" sz="1100" b="0" baseline="0" dirty="0" smtClean="0">
                          <a:latin typeface="Century Gothic" panose="020B0502020202020204" pitchFamily="34" charset="0"/>
                        </a:rPr>
                        <a:t>microphones and better stage effects. </a:t>
                      </a:r>
                      <a:endParaRPr lang="en-GB" sz="1100" b="0" dirty="0" smtClean="0">
                        <a:latin typeface="Century Gothic" panose="020B0502020202020204" pitchFamily="34" charset="0"/>
                      </a:endParaRPr>
                    </a:p>
                  </a:txBody>
                  <a:tcPr marL="64695" marR="64695" marT="32353" marB="32353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" name="Title 1">
            <a:extLst>
              <a:ext uri="{FF2B5EF4-FFF2-40B4-BE49-F238E27FC236}">
                <a16:creationId xmlns:a16="http://schemas.microsoft.com/office/drawing/2014/main" id="{B5B939BF-801C-4DD2-8C22-A7C606159AFD}"/>
              </a:ext>
            </a:extLst>
          </p:cNvPr>
          <p:cNvSpPr txBox="1">
            <a:spLocks noChangeArrowheads="1"/>
          </p:cNvSpPr>
          <p:nvPr/>
        </p:nvSpPr>
        <p:spPr>
          <a:xfrm>
            <a:off x="-34787" y="-5158"/>
            <a:ext cx="12261574" cy="655983"/>
          </a:xfrm>
          <a:prstGeom prst="rect">
            <a:avLst/>
          </a:prstGeom>
          <a:solidFill>
            <a:srgbClr val="C00000"/>
          </a:solidFill>
        </p:spPr>
        <p:txBody>
          <a:bodyPr anchorCtr="1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en-US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Salesbury Super 6 Knowledge Organiser for </a:t>
            </a:r>
          </a:p>
        </p:txBody>
      </p:sp>
      <p:sp>
        <p:nvSpPr>
          <p:cNvPr id="13" name="Rectangle 14">
            <a:extLst>
              <a:ext uri="{FF2B5EF4-FFF2-40B4-BE49-F238E27FC236}">
                <a16:creationId xmlns:a16="http://schemas.microsoft.com/office/drawing/2014/main" id="{1827F913-9572-4DC9-9030-D80097CC5F9A}"/>
              </a:ext>
            </a:extLst>
          </p:cNvPr>
          <p:cNvSpPr/>
          <p:nvPr/>
        </p:nvSpPr>
        <p:spPr>
          <a:xfrm>
            <a:off x="256761" y="615110"/>
            <a:ext cx="9144000" cy="61932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wrap="square" lIns="64700" tIns="32349" rIns="64700" bIns="32349" anchor="ctr">
            <a:spAutoFit/>
          </a:bodyPr>
          <a:lstStyle/>
          <a:p>
            <a:pPr defTabSz="862686">
              <a:lnSpc>
                <a:spcPct val="15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1" kern="0" dirty="0">
                <a:solidFill>
                  <a:srgbClr val="A14824"/>
                </a:solidFill>
                <a:latin typeface="Century Gothic" pitchFamily="34"/>
                <a:ea typeface="Calibri" pitchFamily="34"/>
                <a:cs typeface="Times New Roman" pitchFamily="18"/>
              </a:rPr>
              <a:t>Learning Focus</a:t>
            </a:r>
            <a:r>
              <a:rPr lang="en-GB" sz="2400" b="1" kern="0" dirty="0" smtClean="0">
                <a:solidFill>
                  <a:srgbClr val="A14824"/>
                </a:solidFill>
                <a:latin typeface="Century Gothic" pitchFamily="34"/>
                <a:ea typeface="Calibri" pitchFamily="34"/>
                <a:cs typeface="Times New Roman" pitchFamily="18"/>
              </a:rPr>
              <a:t>: The History of Theatre </a:t>
            </a:r>
            <a:endParaRPr lang="en-GB" sz="2400" b="1" kern="0" dirty="0">
              <a:solidFill>
                <a:srgbClr val="A14824"/>
              </a:solidFill>
              <a:latin typeface="Century Gothic" pitchFamily="34"/>
              <a:ea typeface="Calibri" pitchFamily="34"/>
              <a:cs typeface="Times New Roman" pitchFamily="18"/>
            </a:endParaRP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90B75A93-F324-4FB6-B5A5-836CF1051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717774" cy="451954"/>
          </a:xfrm>
        </p:spPr>
        <p:txBody>
          <a:bodyPr/>
          <a:lstStyle/>
          <a:p>
            <a:r>
              <a:rPr lang="en-GB" dirty="0"/>
              <a:t>Salesbury Church of England Primary School – Curriculum Knowledge Organiser. </a:t>
            </a:r>
          </a:p>
        </p:txBody>
      </p:sp>
      <p:pic>
        <p:nvPicPr>
          <p:cNvPr id="6" name="Graphic 5" descr="Badge 1 with solid fill">
            <a:extLst>
              <a:ext uri="{FF2B5EF4-FFF2-40B4-BE49-F238E27FC236}">
                <a16:creationId xmlns:a16="http://schemas.microsoft.com/office/drawing/2014/main" id="{3DEE8770-0F5E-44E2-866A-4C5C8E4542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5246" y="1587387"/>
            <a:ext cx="465812" cy="465812"/>
          </a:xfrm>
          <a:prstGeom prst="rect">
            <a:avLst/>
          </a:prstGeom>
        </p:spPr>
      </p:pic>
      <p:pic>
        <p:nvPicPr>
          <p:cNvPr id="8" name="Graphic 7" descr="Badge with solid fill">
            <a:extLst>
              <a:ext uri="{FF2B5EF4-FFF2-40B4-BE49-F238E27FC236}">
                <a16:creationId xmlns:a16="http://schemas.microsoft.com/office/drawing/2014/main" id="{F2D8B69F-34DB-4FC3-99E2-8296EF6447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5246" y="2287744"/>
            <a:ext cx="500270" cy="500270"/>
          </a:xfrm>
          <a:prstGeom prst="rect">
            <a:avLst/>
          </a:prstGeom>
        </p:spPr>
      </p:pic>
      <p:pic>
        <p:nvPicPr>
          <p:cNvPr id="11" name="Graphic 10" descr="Badge 3 with solid fill">
            <a:extLst>
              <a:ext uri="{FF2B5EF4-FFF2-40B4-BE49-F238E27FC236}">
                <a16:creationId xmlns:a16="http://schemas.microsoft.com/office/drawing/2014/main" id="{F1F3F8C3-5910-4414-8222-E01A1104E0A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06878" y="2847294"/>
            <a:ext cx="462373" cy="538897"/>
          </a:xfrm>
          <a:prstGeom prst="rect">
            <a:avLst/>
          </a:prstGeom>
        </p:spPr>
      </p:pic>
      <p:pic>
        <p:nvPicPr>
          <p:cNvPr id="17" name="Graphic 16" descr="Badge 4 with solid fill">
            <a:extLst>
              <a:ext uri="{FF2B5EF4-FFF2-40B4-BE49-F238E27FC236}">
                <a16:creationId xmlns:a16="http://schemas.microsoft.com/office/drawing/2014/main" id="{A2FBD025-FE78-4DC2-823C-AA104DB3284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03143" y="3462328"/>
            <a:ext cx="500270" cy="500270"/>
          </a:xfrm>
          <a:prstGeom prst="rect">
            <a:avLst/>
          </a:prstGeom>
        </p:spPr>
      </p:pic>
      <p:pic>
        <p:nvPicPr>
          <p:cNvPr id="19" name="Graphic 18" descr="Badge 5 with solid fill">
            <a:extLst>
              <a:ext uri="{FF2B5EF4-FFF2-40B4-BE49-F238E27FC236}">
                <a16:creationId xmlns:a16="http://schemas.microsoft.com/office/drawing/2014/main" id="{A69F9760-431B-494F-9DDD-726146C56F2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12549" y="4112434"/>
            <a:ext cx="500270" cy="500270"/>
          </a:xfrm>
          <a:prstGeom prst="rect">
            <a:avLst/>
          </a:prstGeom>
        </p:spPr>
      </p:pic>
      <p:pic>
        <p:nvPicPr>
          <p:cNvPr id="21" name="Graphic 20" descr="Badge 6 with solid fill">
            <a:extLst>
              <a:ext uri="{FF2B5EF4-FFF2-40B4-BE49-F238E27FC236}">
                <a16:creationId xmlns:a16="http://schemas.microsoft.com/office/drawing/2014/main" id="{36B571EB-F191-4EB2-B92C-2654115095D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98589" y="4638056"/>
            <a:ext cx="509378" cy="509378"/>
          </a:xfrm>
          <a:prstGeom prst="rect">
            <a:avLst/>
          </a:prstGeom>
        </p:spPr>
      </p:pic>
      <p:graphicFrame>
        <p:nvGraphicFramePr>
          <p:cNvPr id="23" name="Diagram 22">
            <a:extLst>
              <a:ext uri="{FF2B5EF4-FFF2-40B4-BE49-F238E27FC236}">
                <a16:creationId xmlns:a16="http://schemas.microsoft.com/office/drawing/2014/main" id="{06A346FE-6E35-46A7-AE03-700DCB877023}"/>
              </a:ext>
            </a:extLst>
          </p:cNvPr>
          <p:cNvGraphicFramePr/>
          <p:nvPr>
            <p:extLst/>
          </p:nvPr>
        </p:nvGraphicFramePr>
        <p:xfrm>
          <a:off x="9849677" y="924774"/>
          <a:ext cx="2122005" cy="3428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pic>
        <p:nvPicPr>
          <p:cNvPr id="25" name="Picture 24" descr="A picture containing diagram&#10;&#10;Description automatically generated">
            <a:extLst>
              <a:ext uri="{FF2B5EF4-FFF2-40B4-BE49-F238E27FC236}">
                <a16:creationId xmlns:a16="http://schemas.microsoft.com/office/drawing/2014/main" id="{373F1688-4EEF-4CF8-B5B7-436239033D6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071" y="3319817"/>
            <a:ext cx="1347216" cy="15605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6835" y="5200715"/>
            <a:ext cx="707452" cy="1087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176209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331</Words>
  <Application>Microsoft Office PowerPoint</Application>
  <PresentationFormat>Widescreen</PresentationFormat>
  <Paragraphs>40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Times New Roman</vt:lpstr>
      <vt:lpstr>Office Theme</vt:lpstr>
      <vt:lpstr>PowerPoint Presentation</vt:lpstr>
    </vt:vector>
  </TitlesOfParts>
  <Company>Kingsbury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Smallshaw, Mrs</dc:creator>
  <cp:lastModifiedBy>Smallshaw, Mrs</cp:lastModifiedBy>
  <cp:revision>4</cp:revision>
  <dcterms:created xsi:type="dcterms:W3CDTF">2024-09-08T09:02:25Z</dcterms:created>
  <dcterms:modified xsi:type="dcterms:W3CDTF">2026-08-18T15:59:46Z</dcterms:modified>
</cp:coreProperties>
</file>