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6" r:id="rId2"/>
    <p:sldId id="268" r:id="rId3"/>
    <p:sldId id="258" r:id="rId4"/>
    <p:sldId id="264" r:id="rId5"/>
    <p:sldId id="265" r:id="rId6"/>
    <p:sldId id="266" r:id="rId7"/>
    <p:sldId id="259" r:id="rId8"/>
    <p:sldId id="267" r:id="rId9"/>
    <p:sldId id="269" r:id="rId10"/>
    <p:sldId id="260" r:id="rId11"/>
    <p:sldId id="261" r:id="rId12"/>
    <p:sldId id="27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4" autoAdjust="0"/>
    <p:restoredTop sz="93883" autoAdjust="0"/>
  </p:normalViewPr>
  <p:slideViewPr>
    <p:cSldViewPr snapToGrid="0">
      <p:cViewPr varScale="1">
        <p:scale>
          <a:sx n="103" d="100"/>
          <a:sy n="103" d="100"/>
        </p:scale>
        <p:origin x="8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2C83D-569C-4989-A846-C3B568CDEFDF}" type="datetimeFigureOut">
              <a:rPr lang="en-GB" smtClean="0"/>
              <a:t>02/06/2026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364491-0782-446D-9878-EC83B27112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0248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What a day looks like in September</a:t>
            </a:r>
          </a:p>
          <a:p>
            <a:r>
              <a:rPr lang="en-GB" dirty="0" smtClean="0"/>
              <a:t>Daily routines</a:t>
            </a:r>
          </a:p>
          <a:p>
            <a:r>
              <a:rPr lang="en-GB" dirty="0" smtClean="0"/>
              <a:t>Things we need them to have when they come e.g. wellies, waterproof coats</a:t>
            </a:r>
          </a:p>
          <a:p>
            <a:r>
              <a:rPr lang="en-GB" dirty="0" smtClean="0"/>
              <a:t>Contact</a:t>
            </a:r>
            <a:r>
              <a:rPr lang="en-GB" baseline="0" dirty="0" smtClean="0"/>
              <a:t> with them and with us (on the gate, emails, phone calls)</a:t>
            </a:r>
          </a:p>
          <a:p>
            <a:r>
              <a:rPr lang="en-GB" baseline="0" dirty="0" smtClean="0"/>
              <a:t>Leaving them at the gate, self-regulation</a:t>
            </a:r>
          </a:p>
          <a:p>
            <a:r>
              <a:rPr lang="en-GB" baseline="0" dirty="0" smtClean="0"/>
              <a:t>Home visits and Nursery visits are so important and useful for settling and creating a big picture of the children</a:t>
            </a:r>
          </a:p>
          <a:p>
            <a:r>
              <a:rPr lang="en-GB" baseline="0" dirty="0" smtClean="0"/>
              <a:t>Characteristics of effective learning of how children learn underpin everything!!!</a:t>
            </a:r>
          </a:p>
          <a:p>
            <a:r>
              <a:rPr lang="en-GB" baseline="0" dirty="0" smtClean="0"/>
              <a:t>Classroom tour – Star tour with more general information then Moon tour characteristics with outdoor tour too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64491-0782-446D-9878-EC83B27112F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578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64491-0782-446D-9878-EC83B27112F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889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Drop off at the gate</a:t>
            </a:r>
          </a:p>
          <a:p>
            <a:r>
              <a:rPr lang="en-GB" dirty="0" smtClean="0"/>
              <a:t>Registration task</a:t>
            </a:r>
          </a:p>
          <a:p>
            <a:r>
              <a:rPr lang="en-GB" dirty="0" smtClean="0"/>
              <a:t>Register</a:t>
            </a:r>
          </a:p>
          <a:p>
            <a:r>
              <a:rPr lang="en-GB" dirty="0" smtClean="0"/>
              <a:t>Worship after a few weeks</a:t>
            </a:r>
          </a:p>
          <a:p>
            <a:r>
              <a:rPr lang="en-GB" dirty="0" smtClean="0"/>
              <a:t>Phonics</a:t>
            </a:r>
          </a:p>
          <a:p>
            <a:r>
              <a:rPr lang="en-GB" dirty="0" smtClean="0"/>
              <a:t>Provision with guided adult inputs in Maths or English</a:t>
            </a:r>
          </a:p>
          <a:p>
            <a:r>
              <a:rPr lang="en-GB" dirty="0" smtClean="0"/>
              <a:t>Singing or Story</a:t>
            </a:r>
          </a:p>
          <a:p>
            <a:r>
              <a:rPr lang="en-GB" dirty="0" smtClean="0"/>
              <a:t>Lunch</a:t>
            </a:r>
          </a:p>
          <a:p>
            <a:r>
              <a:rPr lang="en-GB" dirty="0" smtClean="0"/>
              <a:t>Play outside</a:t>
            </a:r>
          </a:p>
          <a:p>
            <a:r>
              <a:rPr lang="en-GB" dirty="0" smtClean="0"/>
              <a:t>Peer massage</a:t>
            </a:r>
          </a:p>
          <a:p>
            <a:r>
              <a:rPr lang="en-GB" dirty="0" smtClean="0"/>
              <a:t>Provision</a:t>
            </a:r>
          </a:p>
          <a:p>
            <a:r>
              <a:rPr lang="en-GB" dirty="0" smtClean="0"/>
              <a:t>Outdoor explorers or jubilee garden</a:t>
            </a:r>
          </a:p>
          <a:p>
            <a:r>
              <a:rPr lang="en-GB" dirty="0" smtClean="0"/>
              <a:t>Story </a:t>
            </a:r>
          </a:p>
          <a:p>
            <a:r>
              <a:rPr lang="en-GB" dirty="0" smtClean="0"/>
              <a:t>Home time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64491-0782-446D-9878-EC83B27112F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606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Drop off at the gate</a:t>
            </a:r>
          </a:p>
          <a:p>
            <a:r>
              <a:rPr lang="en-GB" dirty="0" smtClean="0"/>
              <a:t>Registration task</a:t>
            </a:r>
          </a:p>
          <a:p>
            <a:r>
              <a:rPr lang="en-GB" dirty="0" smtClean="0"/>
              <a:t>Register</a:t>
            </a:r>
          </a:p>
          <a:p>
            <a:r>
              <a:rPr lang="en-GB" dirty="0" smtClean="0"/>
              <a:t>Worship after a few weeks</a:t>
            </a:r>
          </a:p>
          <a:p>
            <a:r>
              <a:rPr lang="en-GB" dirty="0" smtClean="0"/>
              <a:t>Phonics</a:t>
            </a:r>
          </a:p>
          <a:p>
            <a:r>
              <a:rPr lang="en-GB" dirty="0" smtClean="0"/>
              <a:t>Provision with guided adult inputs in Maths or English</a:t>
            </a:r>
          </a:p>
          <a:p>
            <a:r>
              <a:rPr lang="en-GB" dirty="0" smtClean="0"/>
              <a:t>Singing or Story</a:t>
            </a:r>
          </a:p>
          <a:p>
            <a:r>
              <a:rPr lang="en-GB" dirty="0" smtClean="0"/>
              <a:t>Lunch</a:t>
            </a:r>
          </a:p>
          <a:p>
            <a:r>
              <a:rPr lang="en-GB" dirty="0" smtClean="0"/>
              <a:t>Play outside</a:t>
            </a:r>
          </a:p>
          <a:p>
            <a:r>
              <a:rPr lang="en-GB" dirty="0" smtClean="0"/>
              <a:t>Peer massage</a:t>
            </a:r>
          </a:p>
          <a:p>
            <a:r>
              <a:rPr lang="en-GB" dirty="0" smtClean="0"/>
              <a:t>Provision</a:t>
            </a:r>
          </a:p>
          <a:p>
            <a:r>
              <a:rPr lang="en-GB" dirty="0" smtClean="0"/>
              <a:t>Outdoor explorers or jubilee garden</a:t>
            </a:r>
          </a:p>
          <a:p>
            <a:r>
              <a:rPr lang="en-GB" dirty="0" smtClean="0"/>
              <a:t>Story </a:t>
            </a:r>
          </a:p>
          <a:p>
            <a:r>
              <a:rPr lang="en-GB" dirty="0" smtClean="0"/>
              <a:t>Home time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64491-0782-446D-9878-EC83B27112F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96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Drop off at the gate</a:t>
            </a:r>
          </a:p>
          <a:p>
            <a:r>
              <a:rPr lang="en-GB" dirty="0" smtClean="0"/>
              <a:t>Registration task</a:t>
            </a:r>
          </a:p>
          <a:p>
            <a:r>
              <a:rPr lang="en-GB" dirty="0" smtClean="0"/>
              <a:t>Register</a:t>
            </a:r>
          </a:p>
          <a:p>
            <a:r>
              <a:rPr lang="en-GB" dirty="0" smtClean="0"/>
              <a:t>Worship after a few weeks</a:t>
            </a:r>
          </a:p>
          <a:p>
            <a:r>
              <a:rPr lang="en-GB" dirty="0" smtClean="0"/>
              <a:t>Phonics</a:t>
            </a:r>
          </a:p>
          <a:p>
            <a:r>
              <a:rPr lang="en-GB" dirty="0" smtClean="0"/>
              <a:t>Provision with guided adult inputs in Maths or English</a:t>
            </a:r>
          </a:p>
          <a:p>
            <a:r>
              <a:rPr lang="en-GB" dirty="0" smtClean="0"/>
              <a:t>Singing or Story</a:t>
            </a:r>
          </a:p>
          <a:p>
            <a:r>
              <a:rPr lang="en-GB" dirty="0" smtClean="0"/>
              <a:t>Lunch</a:t>
            </a:r>
          </a:p>
          <a:p>
            <a:r>
              <a:rPr lang="en-GB" dirty="0" smtClean="0"/>
              <a:t>Play outside</a:t>
            </a:r>
          </a:p>
          <a:p>
            <a:r>
              <a:rPr lang="en-GB" dirty="0" smtClean="0"/>
              <a:t>Peer massage</a:t>
            </a:r>
          </a:p>
          <a:p>
            <a:r>
              <a:rPr lang="en-GB" dirty="0" smtClean="0"/>
              <a:t>Provision</a:t>
            </a:r>
          </a:p>
          <a:p>
            <a:r>
              <a:rPr lang="en-GB" dirty="0" smtClean="0"/>
              <a:t>Outdoor explorers or jubilee garden</a:t>
            </a:r>
          </a:p>
          <a:p>
            <a:r>
              <a:rPr lang="en-GB" dirty="0" smtClean="0"/>
              <a:t>Story </a:t>
            </a:r>
          </a:p>
          <a:p>
            <a:r>
              <a:rPr lang="en-GB" dirty="0" smtClean="0"/>
              <a:t>Home time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64491-0782-446D-9878-EC83B27112F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2262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Drop off at the gate</a:t>
            </a:r>
          </a:p>
          <a:p>
            <a:r>
              <a:rPr lang="en-GB" dirty="0" smtClean="0"/>
              <a:t>Registration task</a:t>
            </a:r>
          </a:p>
          <a:p>
            <a:r>
              <a:rPr lang="en-GB" dirty="0" smtClean="0"/>
              <a:t>Register</a:t>
            </a:r>
          </a:p>
          <a:p>
            <a:r>
              <a:rPr lang="en-GB" dirty="0" smtClean="0"/>
              <a:t>Worship after a few weeks</a:t>
            </a:r>
          </a:p>
          <a:p>
            <a:r>
              <a:rPr lang="en-GB" dirty="0" smtClean="0"/>
              <a:t>Phonics</a:t>
            </a:r>
          </a:p>
          <a:p>
            <a:r>
              <a:rPr lang="en-GB" dirty="0" smtClean="0"/>
              <a:t>Provision with guided adult inputs in Maths or English</a:t>
            </a:r>
          </a:p>
          <a:p>
            <a:r>
              <a:rPr lang="en-GB" dirty="0" smtClean="0"/>
              <a:t>Singing or Story</a:t>
            </a:r>
          </a:p>
          <a:p>
            <a:r>
              <a:rPr lang="en-GB" dirty="0" smtClean="0"/>
              <a:t>Lunch</a:t>
            </a:r>
          </a:p>
          <a:p>
            <a:r>
              <a:rPr lang="en-GB" dirty="0" smtClean="0"/>
              <a:t>Play outside</a:t>
            </a:r>
          </a:p>
          <a:p>
            <a:r>
              <a:rPr lang="en-GB" dirty="0" smtClean="0"/>
              <a:t>Peer massage</a:t>
            </a:r>
          </a:p>
          <a:p>
            <a:r>
              <a:rPr lang="en-GB" dirty="0" smtClean="0"/>
              <a:t>Provision</a:t>
            </a:r>
          </a:p>
          <a:p>
            <a:r>
              <a:rPr lang="en-GB" dirty="0" smtClean="0"/>
              <a:t>Outdoor explorers or jubilee garden</a:t>
            </a:r>
          </a:p>
          <a:p>
            <a:r>
              <a:rPr lang="en-GB" dirty="0" smtClean="0"/>
              <a:t>Story </a:t>
            </a:r>
          </a:p>
          <a:p>
            <a:r>
              <a:rPr lang="en-GB" dirty="0" smtClean="0"/>
              <a:t>Home time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364491-0782-446D-9878-EC83B27112F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866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6/2/2026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pomfret@salesbury.lancs.sch.uk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ummins@salesbury.lancs.sch.uk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Letter-join Print Plus 4" panose="02000805000000020003" pitchFamily="50" charset="0"/>
              </a:rPr>
              <a:t>Induction Evening</a:t>
            </a:r>
            <a:endParaRPr lang="en-GB" dirty="0">
              <a:latin typeface="Letter-join Print Plus 4" panose="02000805000000020003" pitchFamily="50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latin typeface="Letter-join Print Plus 4" panose="02000805000000020003" pitchFamily="50" charset="0"/>
              </a:rPr>
              <a:t>Welcome to Moon Class!</a:t>
            </a:r>
          </a:p>
          <a:p>
            <a:r>
              <a:rPr lang="en-GB" dirty="0" smtClean="0">
                <a:latin typeface="Letter-join Print Plus 4" panose="02000805000000020003" pitchFamily="50" charset="0"/>
              </a:rPr>
              <a:t>Mrs Reeve</a:t>
            </a:r>
          </a:p>
        </p:txBody>
      </p:sp>
    </p:spTree>
    <p:extLst>
      <p:ext uri="{BB962C8B-B14F-4D97-AF65-F5344CB8AC3E}">
        <p14:creationId xmlns:p14="http://schemas.microsoft.com/office/powerpoint/2010/main" val="321998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Letter-join Print Plus 4" panose="02000805000000020003" pitchFamily="50" charset="0"/>
              </a:rPr>
              <a:t>Daily Routines</a:t>
            </a:r>
            <a:endParaRPr lang="en-GB" dirty="0">
              <a:latin typeface="Letter-join Print Plus 4" panose="020008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>
                <a:latin typeface="Letter-join Print Plus 4" panose="02000805000000020003" pitchFamily="50" charset="0"/>
              </a:rPr>
              <a:t>Work as a close unit with Star Class </a:t>
            </a:r>
          </a:p>
          <a:p>
            <a:r>
              <a:rPr lang="en-GB" dirty="0" smtClean="0">
                <a:latin typeface="Letter-join Print Plus 4" panose="02000805000000020003" pitchFamily="50" charset="0"/>
              </a:rPr>
              <a:t>Miss Cummins takes Reception children for Forest School</a:t>
            </a:r>
          </a:p>
          <a:p>
            <a:r>
              <a:rPr lang="en-GB" dirty="0" smtClean="0">
                <a:latin typeface="Letter-join Print Plus 4" panose="02000805000000020003" pitchFamily="50" charset="0"/>
              </a:rPr>
              <a:t>Teaching Assistants support across both classes</a:t>
            </a:r>
            <a:endParaRPr lang="en-GB" dirty="0">
              <a:latin typeface="Letter-join Print Plus 4" panose="02000805000000020003" pitchFamily="50" charset="0"/>
            </a:endParaRPr>
          </a:p>
          <a:p>
            <a:r>
              <a:rPr lang="en-GB" dirty="0" smtClean="0">
                <a:latin typeface="Letter-join Print Plus 4" panose="02000805000000020003" pitchFamily="50" charset="0"/>
              </a:rPr>
              <a:t>All Reception children (Moon and Star) will have access to the same provision, units of work &amp; learning opportunities</a:t>
            </a:r>
          </a:p>
          <a:p>
            <a:r>
              <a:rPr lang="en-GB" dirty="0" smtClean="0">
                <a:latin typeface="Letter-join Print Plus 4" panose="02000805000000020003" pitchFamily="50" charset="0"/>
              </a:rPr>
              <a:t>After initial teaching input has been delivered, children can mix across both classrooms and outdoors with all Reception children and the Year 1 children from Moon class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25737" y="4677370"/>
            <a:ext cx="1682317" cy="12565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930567" y="2077866"/>
            <a:ext cx="2202836" cy="16453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67"/>
          <a:stretch/>
        </p:blipFill>
        <p:spPr>
          <a:xfrm rot="5400000">
            <a:off x="8940110" y="5421544"/>
            <a:ext cx="1586093" cy="133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05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Letter-join Print Plus 4" panose="02000805000000020003" pitchFamily="50" charset="0"/>
              </a:rPr>
              <a:t>What a morning looks like</a:t>
            </a:r>
            <a:endParaRPr lang="en-GB" dirty="0">
              <a:latin typeface="Letter-join Print Plus 4" panose="020008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7" cy="3555110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>
                <a:latin typeface="Letter-join Print Plus 4" panose="02000805000000020003" pitchFamily="50" charset="0"/>
              </a:rPr>
              <a:t>Please refer to the letter received for start dates and times</a:t>
            </a:r>
          </a:p>
          <a:p>
            <a:r>
              <a:rPr lang="en-GB" dirty="0" smtClean="0">
                <a:latin typeface="Letter-join Print Plus 4" panose="02000805000000020003" pitchFamily="50" charset="0"/>
              </a:rPr>
              <a:t>Drop off at the main gate </a:t>
            </a:r>
          </a:p>
          <a:p>
            <a:r>
              <a:rPr lang="en-GB" dirty="0" smtClean="0">
                <a:latin typeface="Letter-join Print Plus 4" panose="02000805000000020003" pitchFamily="50" charset="0"/>
              </a:rPr>
              <a:t>Children are supported to put their belongings away and </a:t>
            </a:r>
          </a:p>
          <a:p>
            <a:pPr marL="0" indent="0">
              <a:buNone/>
            </a:pPr>
            <a:r>
              <a:rPr lang="en-GB" dirty="0" smtClean="0">
                <a:latin typeface="Letter-join Print Plus 4" panose="02000805000000020003" pitchFamily="50" charset="0"/>
              </a:rPr>
              <a:t>    get busy in the classroom</a:t>
            </a:r>
          </a:p>
          <a:p>
            <a:r>
              <a:rPr lang="en-GB" dirty="0" smtClean="0">
                <a:latin typeface="Letter-join Print Plus 4" panose="02000805000000020003" pitchFamily="50" charset="0"/>
              </a:rPr>
              <a:t>Register and welcome gathering</a:t>
            </a:r>
          </a:p>
          <a:p>
            <a:r>
              <a:rPr lang="en-GB" dirty="0" smtClean="0">
                <a:latin typeface="Letter-join Print Plus 4" panose="02000805000000020003" pitchFamily="50" charset="0"/>
              </a:rPr>
              <a:t>Worship (to join after a few weeks)</a:t>
            </a:r>
          </a:p>
          <a:p>
            <a:r>
              <a:rPr lang="en-GB" dirty="0" smtClean="0">
                <a:latin typeface="Letter-join Print Plus 4" panose="02000805000000020003" pitchFamily="50" charset="0"/>
              </a:rPr>
              <a:t>Daily phonics lesson </a:t>
            </a:r>
          </a:p>
          <a:p>
            <a:r>
              <a:rPr lang="en-GB" dirty="0" smtClean="0">
                <a:latin typeface="Letter-join Print Plus 4" panose="02000805000000020003" pitchFamily="50" charset="0"/>
              </a:rPr>
              <a:t>Access provision, learning through play,</a:t>
            </a:r>
            <a:r>
              <a:rPr lang="en-GB" dirty="0" smtClean="0">
                <a:latin typeface="Letter-join Print Plus 4" panose="02000805000000020003" pitchFamily="50" charset="0"/>
              </a:rPr>
              <a:t> </a:t>
            </a:r>
            <a:r>
              <a:rPr lang="en-GB" dirty="0">
                <a:latin typeface="Letter-join Print Plus 4" panose="02000805000000020003" pitchFamily="50" charset="0"/>
              </a:rPr>
              <a:t>with </a:t>
            </a:r>
            <a:r>
              <a:rPr lang="en-GB" dirty="0" smtClean="0">
                <a:latin typeface="Letter-join Print Plus 4" panose="02000805000000020003" pitchFamily="50" charset="0"/>
              </a:rPr>
              <a:t>adult-led activities teaching Maths and English</a:t>
            </a:r>
            <a:endParaRPr lang="en-GB" dirty="0">
              <a:latin typeface="Letter-join Print Plus 4" panose="02000805000000020003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b="521"/>
          <a:stretch/>
        </p:blipFill>
        <p:spPr>
          <a:xfrm rot="5400000">
            <a:off x="9749562" y="2637036"/>
            <a:ext cx="1824361" cy="1570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0" b="144"/>
          <a:stretch/>
        </p:blipFill>
        <p:spPr>
          <a:xfrm rot="5400000">
            <a:off x="8072881" y="3763136"/>
            <a:ext cx="1566908" cy="152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90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Letter-join Print Plus 4" panose="02000805000000020003" pitchFamily="50" charset="0"/>
              </a:rPr>
              <a:t>Lunch time</a:t>
            </a:r>
            <a:endParaRPr lang="en-GB" dirty="0">
              <a:latin typeface="Letter-join Print Plus 4" panose="020008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7" cy="3555110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>
                <a:latin typeface="Letter-join Print Plus 4" panose="02000805000000020003" pitchFamily="50" charset="0"/>
              </a:rPr>
              <a:t>Singing, story or news time whilst getting ready for lunch</a:t>
            </a:r>
          </a:p>
          <a:p>
            <a:endParaRPr lang="en-GB" dirty="0">
              <a:latin typeface="Letter-join Print Plus 4" panose="02000805000000020003" pitchFamily="50" charset="0"/>
            </a:endParaRPr>
          </a:p>
          <a:p>
            <a:r>
              <a:rPr lang="en-GB" dirty="0" smtClean="0">
                <a:latin typeface="Letter-join Print Plus 4" panose="02000805000000020003" pitchFamily="50" charset="0"/>
              </a:rPr>
              <a:t>Lunch in the hall (family style sittings)</a:t>
            </a:r>
          </a:p>
          <a:p>
            <a:endParaRPr lang="en-GB" dirty="0">
              <a:latin typeface="Letter-join Print Plus 4" panose="02000805000000020003" pitchFamily="50" charset="0"/>
            </a:endParaRPr>
          </a:p>
          <a:p>
            <a:r>
              <a:rPr lang="en-GB" dirty="0" smtClean="0">
                <a:latin typeface="Letter-join Print Plus 4" panose="02000805000000020003" pitchFamily="50" charset="0"/>
              </a:rPr>
              <a:t>Outside to play</a:t>
            </a:r>
          </a:p>
          <a:p>
            <a:pPr marL="0" indent="0">
              <a:buNone/>
            </a:pPr>
            <a:endParaRPr lang="en-GB" dirty="0" smtClean="0">
              <a:latin typeface="Letter-join Print Plus 4" panose="02000805000000020003" pitchFamily="50" charset="0"/>
            </a:endParaRPr>
          </a:p>
          <a:p>
            <a:r>
              <a:rPr lang="en-GB" dirty="0" smtClean="0">
                <a:latin typeface="Letter-join Print Plus 4" panose="02000805000000020003" pitchFamily="50" charset="0"/>
              </a:rPr>
              <a:t>Lunchtimes supported by Teaching Assistants</a:t>
            </a:r>
          </a:p>
          <a:p>
            <a:endParaRPr lang="en-GB" dirty="0">
              <a:latin typeface="Letter-join Print Plus 4" panose="02000805000000020003" pitchFamily="50" charset="0"/>
            </a:endParaRPr>
          </a:p>
          <a:p>
            <a:r>
              <a:rPr lang="en-GB" dirty="0" smtClean="0">
                <a:latin typeface="Letter-join Print Plus 4" panose="02000805000000020003" pitchFamily="50" charset="0"/>
              </a:rPr>
              <a:t>Peer massage every day after lunch</a:t>
            </a:r>
            <a:endParaRPr lang="en-GB" dirty="0">
              <a:latin typeface="Letter-join Print Plus 4" panose="02000805000000020003" pitchFamily="50" charset="0"/>
            </a:endParaRPr>
          </a:p>
          <a:p>
            <a:endParaRPr lang="en-GB" dirty="0">
              <a:latin typeface="Letter-join Air Plus 8" panose="02000805000000020003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51751" y="3015406"/>
            <a:ext cx="2391938" cy="1786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567" y="4334487"/>
            <a:ext cx="2188316" cy="1634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0079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Letter-join Print Plus 4" panose="02000805000000020003" pitchFamily="50" charset="0"/>
              </a:rPr>
              <a:t>What an afternoon looks like</a:t>
            </a:r>
            <a:endParaRPr lang="en-GB" dirty="0">
              <a:latin typeface="Letter-join Print Plus 4" panose="020008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10137216" cy="3813388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Letter-join Print Plus 4" panose="02000805000000020003" pitchFamily="50" charset="0"/>
              </a:rPr>
              <a:t>Adult-led inputs covering wider curriculum </a:t>
            </a:r>
            <a:r>
              <a:rPr lang="en-GB" dirty="0" smtClean="0">
                <a:latin typeface="Letter-join Print Plus 4" panose="02000805000000020003" pitchFamily="50" charset="0"/>
              </a:rPr>
              <a:t>learning areas</a:t>
            </a:r>
            <a:endParaRPr lang="en-GB" dirty="0" smtClean="0">
              <a:latin typeface="Letter-join Print Plus 4" panose="02000805000000020003" pitchFamily="50" charset="0"/>
            </a:endParaRPr>
          </a:p>
          <a:p>
            <a:r>
              <a:rPr lang="en-GB" dirty="0" smtClean="0">
                <a:latin typeface="Letter-join Print Plus 4" panose="02000805000000020003" pitchFamily="50" charset="0"/>
              </a:rPr>
              <a:t>Provision across both classrooms and outdoor area shared with Nursery</a:t>
            </a:r>
          </a:p>
          <a:p>
            <a:r>
              <a:rPr lang="en-GB" dirty="0" smtClean="0">
                <a:solidFill>
                  <a:schemeClr val="tx1"/>
                </a:solidFill>
                <a:latin typeface="Letter-join Print Plus 4" panose="02000805000000020003" pitchFamily="50" charset="0"/>
              </a:rPr>
              <a:t>Forest school</a:t>
            </a:r>
          </a:p>
          <a:p>
            <a:r>
              <a:rPr lang="en-GB" dirty="0" smtClean="0">
                <a:latin typeface="Letter-join Print Plus 4" panose="02000805000000020003" pitchFamily="50" charset="0"/>
              </a:rPr>
              <a:t>Visits to the Jubilee Garden</a:t>
            </a:r>
          </a:p>
          <a:p>
            <a:r>
              <a:rPr lang="en-GB" dirty="0" smtClean="0">
                <a:solidFill>
                  <a:schemeClr val="tx1"/>
                </a:solidFill>
                <a:latin typeface="Letter-join Print Plus 4" panose="02000805000000020003" pitchFamily="50" charset="0"/>
              </a:rPr>
              <a:t>PE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633" y="3551068"/>
            <a:ext cx="2261984" cy="16895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599" y="4300604"/>
            <a:ext cx="2259979" cy="16949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51933" y="3947694"/>
            <a:ext cx="1825345" cy="136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53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Letter-join Print Plus 4" panose="02000805000000020003" pitchFamily="50" charset="0"/>
              </a:rPr>
              <a:t>End of the day</a:t>
            </a:r>
            <a:endParaRPr lang="en-GB" dirty="0">
              <a:latin typeface="Letter-join Print Plus 4" panose="020008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7" cy="3692948"/>
          </a:xfrm>
        </p:spPr>
        <p:txBody>
          <a:bodyPr>
            <a:normAutofit fontScale="85000" lnSpcReduction="10000"/>
          </a:bodyPr>
          <a:lstStyle/>
          <a:p>
            <a:r>
              <a:rPr lang="en-GB" dirty="0">
                <a:latin typeface="Letter-join Print Plus 4" panose="02000805000000020003" pitchFamily="50" charset="0"/>
              </a:rPr>
              <a:t>Children are supported to get ready for home time and find their belongings</a:t>
            </a:r>
          </a:p>
          <a:p>
            <a:endParaRPr lang="en-GB" dirty="0" smtClean="0">
              <a:latin typeface="Letter-join Print Plus 4" panose="02000805000000020003" pitchFamily="50" charset="0"/>
            </a:endParaRPr>
          </a:p>
          <a:p>
            <a:r>
              <a:rPr lang="en-GB" dirty="0" smtClean="0">
                <a:latin typeface="Letter-join Print Plus 4" panose="02000805000000020003" pitchFamily="50" charset="0"/>
              </a:rPr>
              <a:t>Share a story and say our school prayer every day before home time</a:t>
            </a:r>
          </a:p>
          <a:p>
            <a:pPr marL="0" indent="0">
              <a:buNone/>
            </a:pPr>
            <a:endParaRPr lang="en-GB" dirty="0">
              <a:latin typeface="Letter-join Print Plus 4" panose="02000805000000020003" pitchFamily="50" charset="0"/>
            </a:endParaRPr>
          </a:p>
          <a:p>
            <a:r>
              <a:rPr lang="en-GB" dirty="0" smtClean="0">
                <a:latin typeface="Letter-join Print Plus 4" panose="02000805000000020003" pitchFamily="50" charset="0"/>
              </a:rPr>
              <a:t>Home time collection from gate </a:t>
            </a:r>
            <a:r>
              <a:rPr lang="en-GB" dirty="0" smtClean="0">
                <a:solidFill>
                  <a:schemeClr val="tx1"/>
                </a:solidFill>
                <a:latin typeface="Letter-join Print Plus 4" panose="02000805000000020003" pitchFamily="50" charset="0"/>
              </a:rPr>
              <a:t>at 3.30pm (3.15pm for the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1"/>
                </a:solidFill>
                <a:latin typeface="Letter-join Print Plus 4" panose="02000805000000020003" pitchFamily="50" charset="0"/>
              </a:rPr>
              <a:t>    first 2 weeks)</a:t>
            </a:r>
          </a:p>
          <a:p>
            <a:pPr marL="0" indent="0">
              <a:buNone/>
            </a:pPr>
            <a:endParaRPr lang="en-GB" dirty="0" smtClean="0">
              <a:solidFill>
                <a:schemeClr val="tx1"/>
              </a:solidFill>
              <a:latin typeface="Letter-join Print Plus 4" panose="02000805000000020003" pitchFamily="50" charset="0"/>
            </a:endParaRPr>
          </a:p>
          <a:p>
            <a:r>
              <a:rPr lang="en-GB" dirty="0" smtClean="0">
                <a:solidFill>
                  <a:schemeClr val="tx1"/>
                </a:solidFill>
                <a:latin typeface="Letter-join Print Plus 4" panose="02000805000000020003" pitchFamily="50" charset="0"/>
              </a:rPr>
              <a:t>Please come forward to collect your child- come through gate and 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1"/>
                </a:solidFill>
                <a:latin typeface="Letter-join Print Plus 4" panose="02000805000000020003" pitchFamily="50" charset="0"/>
              </a:rPr>
              <a:t>    we cannot release children into the carpark </a:t>
            </a:r>
            <a:endParaRPr lang="en-GB" dirty="0">
              <a:solidFill>
                <a:schemeClr val="tx1"/>
              </a:solidFill>
              <a:latin typeface="Letter-join Print Plus 4" panose="02000805000000020003" pitchFamily="50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9279" b="15393"/>
          <a:stretch/>
        </p:blipFill>
        <p:spPr>
          <a:xfrm>
            <a:off x="9445841" y="3890482"/>
            <a:ext cx="1891425" cy="2013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40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Letter-join Print Plus 4" panose="02000805000000020003" pitchFamily="50" charset="0"/>
              </a:rPr>
              <a:t>Snack</a:t>
            </a:r>
            <a:endParaRPr lang="en-GB" dirty="0">
              <a:latin typeface="Letter-join Print Plus 4" panose="020008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589870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Letter-join Print Plus 4" panose="02000805000000020003" pitchFamily="50" charset="0"/>
              </a:rPr>
              <a:t>Structured snack </a:t>
            </a:r>
            <a:r>
              <a:rPr lang="en-GB" dirty="0" smtClean="0">
                <a:latin typeface="Letter-join Print Plus 4" panose="02000805000000020003" pitchFamily="50" charset="0"/>
              </a:rPr>
              <a:t>time every day (fruit and vegetables)</a:t>
            </a:r>
            <a:endParaRPr lang="en-GB" dirty="0" smtClean="0">
              <a:latin typeface="Letter-join Print Plus 4" panose="02000805000000020003" pitchFamily="50" charset="0"/>
            </a:endParaRPr>
          </a:p>
          <a:p>
            <a:pPr marL="0" indent="0">
              <a:buNone/>
            </a:pPr>
            <a:endParaRPr lang="en-GB" dirty="0" smtClean="0">
              <a:latin typeface="Letter-join Print Plus 4" panose="02000805000000020003" pitchFamily="50" charset="0"/>
            </a:endParaRPr>
          </a:p>
          <a:p>
            <a:r>
              <a:rPr lang="en-GB" dirty="0" smtClean="0">
                <a:latin typeface="Letter-join Print Plus 4" panose="02000805000000020003" pitchFamily="50" charset="0"/>
              </a:rPr>
              <a:t>Please see the leaflet about milk in your induction pack</a:t>
            </a:r>
          </a:p>
          <a:p>
            <a:pPr marL="0" indent="0">
              <a:buNone/>
            </a:pPr>
            <a:endParaRPr lang="en-GB" dirty="0" smtClean="0">
              <a:latin typeface="Letter-join Print Plus 4" panose="02000805000000020003" pitchFamily="50" charset="0"/>
            </a:endParaRPr>
          </a:p>
          <a:p>
            <a:r>
              <a:rPr lang="en-GB" dirty="0" smtClean="0">
                <a:latin typeface="Letter-join Print Plus 4" panose="02000805000000020003" pitchFamily="50" charset="0"/>
              </a:rPr>
              <a:t>We e</a:t>
            </a:r>
            <a:r>
              <a:rPr lang="en-GB" dirty="0" smtClean="0">
                <a:latin typeface="Letter-join Print Plus 4" panose="02000805000000020003" pitchFamily="50" charset="0"/>
              </a:rPr>
              <a:t>ncourage </a:t>
            </a:r>
            <a:r>
              <a:rPr lang="en-GB" dirty="0" smtClean="0">
                <a:latin typeface="Letter-join Print Plus 4" panose="02000805000000020003" pitchFamily="50" charset="0"/>
              </a:rPr>
              <a:t>children to help prepare snack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08500" y="2606292"/>
            <a:ext cx="2531097" cy="18905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82699" y="4467858"/>
            <a:ext cx="2380267" cy="177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93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Letter-join Print Plus 4" panose="02000805000000020003" pitchFamily="50" charset="0"/>
              </a:rPr>
              <a:t>Buddies</a:t>
            </a:r>
            <a:endParaRPr lang="en-GB" dirty="0">
              <a:latin typeface="Letter-join Print Plus 4" panose="020008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7" cy="3555110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Letter-join Print Plus 4" panose="02000805000000020003" pitchFamily="50" charset="0"/>
              </a:rPr>
              <a:t>Support during </a:t>
            </a:r>
            <a:r>
              <a:rPr lang="en-GB" dirty="0" smtClean="0">
                <a:latin typeface="Letter-join Print Plus 4" panose="02000805000000020003" pitchFamily="50" charset="0"/>
              </a:rPr>
              <a:t>transition and in their Reception year </a:t>
            </a:r>
            <a:endParaRPr lang="en-GB" dirty="0" smtClean="0">
              <a:latin typeface="Letter-join Print Plus 4" panose="02000805000000020003" pitchFamily="50" charset="0"/>
            </a:endParaRPr>
          </a:p>
          <a:p>
            <a:endParaRPr lang="en-GB" dirty="0">
              <a:latin typeface="Letter-join Print Plus 4" panose="02000805000000020003" pitchFamily="50" charset="0"/>
            </a:endParaRPr>
          </a:p>
          <a:p>
            <a:r>
              <a:rPr lang="en-GB" dirty="0">
                <a:latin typeface="Letter-join Print Plus 4" panose="02000805000000020003" pitchFamily="50" charset="0"/>
              </a:rPr>
              <a:t>Teddy Bears </a:t>
            </a:r>
            <a:r>
              <a:rPr lang="en-GB" dirty="0" smtClean="0">
                <a:latin typeface="Letter-join Print Plus 4" panose="02000805000000020003" pitchFamily="50" charset="0"/>
              </a:rPr>
              <a:t>Picnic</a:t>
            </a:r>
          </a:p>
          <a:p>
            <a:endParaRPr lang="en-GB" dirty="0">
              <a:latin typeface="Letter-join Print Plus 4" panose="02000805000000020003" pitchFamily="50" charset="0"/>
            </a:endParaRPr>
          </a:p>
          <a:p>
            <a:r>
              <a:rPr lang="en-GB" dirty="0" smtClean="0">
                <a:latin typeface="Letter-join Print Plus 4" panose="02000805000000020003" pitchFamily="50" charset="0"/>
              </a:rPr>
              <a:t>Weekly buddies sessions throughout the year</a:t>
            </a:r>
          </a:p>
          <a:p>
            <a:endParaRPr lang="en-GB" dirty="0">
              <a:latin typeface="Letter-join Air Plus 8" panose="02000805000000020003" pitchFamily="50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791" y="2556932"/>
            <a:ext cx="2386271" cy="17823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707" y="4527613"/>
            <a:ext cx="2323674" cy="173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05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Letter-join Print Plus 4" panose="02000805000000020003" pitchFamily="50" charset="0"/>
              </a:rPr>
              <a:t>Church and School together</a:t>
            </a:r>
            <a:endParaRPr lang="en-GB" dirty="0">
              <a:latin typeface="Letter-join Print Plus 4" panose="020008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Letter-join Print Plus 4" panose="02000805000000020003" pitchFamily="50" charset="0"/>
              </a:rPr>
              <a:t>Worship as a whole school weekly in Church</a:t>
            </a:r>
          </a:p>
          <a:p>
            <a:r>
              <a:rPr lang="en-GB" dirty="0" smtClean="0">
                <a:latin typeface="Letter-join Print Plus 4" panose="02000805000000020003" pitchFamily="50" charset="0"/>
              </a:rPr>
              <a:t>Nativity </a:t>
            </a:r>
            <a:r>
              <a:rPr lang="en-GB" dirty="0" smtClean="0">
                <a:latin typeface="Letter-join Print Plus 4" panose="02000805000000020003" pitchFamily="50" charset="0"/>
              </a:rPr>
              <a:t>performed in Church</a:t>
            </a:r>
          </a:p>
          <a:p>
            <a:r>
              <a:rPr lang="en-GB" dirty="0" smtClean="0">
                <a:latin typeface="Letter-join Print Plus 4" panose="02000805000000020003" pitchFamily="50" charset="0"/>
              </a:rPr>
              <a:t>Special services (Harvest, Christmas, Easter, end of year)</a:t>
            </a:r>
          </a:p>
          <a:p>
            <a:r>
              <a:rPr lang="en-GB" dirty="0" smtClean="0">
                <a:latin typeface="Letter-join Print Plus 4" panose="02000805000000020003" pitchFamily="50" charset="0"/>
              </a:rPr>
              <a:t>Daily prayers (end of day and before lunch)</a:t>
            </a:r>
          </a:p>
          <a:p>
            <a:r>
              <a:rPr lang="en-GB" dirty="0" smtClean="0">
                <a:latin typeface="Letter-join Print Plus 4" panose="02000805000000020003" pitchFamily="50" charset="0"/>
              </a:rPr>
              <a:t>Reflection areas in each classroom</a:t>
            </a:r>
          </a:p>
          <a:p>
            <a:endParaRPr lang="en-GB" dirty="0">
              <a:latin typeface="Letter-join Air Plus 8" panose="02000805000000020003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10525" y="4331908"/>
            <a:ext cx="1927427" cy="14396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16673" y="4622377"/>
            <a:ext cx="2081811" cy="15549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6" b="5800"/>
          <a:stretch/>
        </p:blipFill>
        <p:spPr>
          <a:xfrm rot="5400000">
            <a:off x="9895914" y="1944847"/>
            <a:ext cx="1859869" cy="15811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7" t="-347" r="388" b="4823"/>
          <a:stretch/>
        </p:blipFill>
        <p:spPr>
          <a:xfrm rot="5400000">
            <a:off x="6641555" y="4708233"/>
            <a:ext cx="1779972" cy="141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9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5736" y="854439"/>
            <a:ext cx="8993079" cy="1702493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Letter-join Print Plus 4" panose="02000805000000020003" pitchFamily="50" charset="0"/>
              </a:rPr>
              <a:t>What children need</a:t>
            </a:r>
            <a:endParaRPr lang="en-GB" dirty="0">
              <a:latin typeface="Letter-join Print Plus 4" panose="020008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Letter-join Print Plus 4" panose="02000805000000020003" pitchFamily="50" charset="0"/>
              </a:rPr>
              <a:t>Waterproof coat every day</a:t>
            </a:r>
          </a:p>
          <a:p>
            <a:r>
              <a:rPr lang="en-GB" dirty="0" smtClean="0">
                <a:latin typeface="Letter-join Print Plus 4" panose="02000805000000020003" pitchFamily="50" charset="0"/>
              </a:rPr>
              <a:t>Wellies to be kept in school</a:t>
            </a:r>
          </a:p>
          <a:p>
            <a:r>
              <a:rPr lang="en-GB" dirty="0" smtClean="0">
                <a:latin typeface="Letter-join Print Plus 4" panose="02000805000000020003" pitchFamily="50" charset="0"/>
              </a:rPr>
              <a:t>Slippers with a hard sole to be kept in school</a:t>
            </a:r>
          </a:p>
          <a:p>
            <a:r>
              <a:rPr lang="en-GB" dirty="0" smtClean="0">
                <a:latin typeface="Letter-join Print Plus 4" panose="02000805000000020003" pitchFamily="50" charset="0"/>
              </a:rPr>
              <a:t>Named water bottle</a:t>
            </a:r>
            <a:endParaRPr lang="en-GB" dirty="0">
              <a:latin typeface="Letter-join Print Plus 4" panose="02000805000000020003" pitchFamily="50" charset="0"/>
            </a:endParaRPr>
          </a:p>
          <a:p>
            <a:r>
              <a:rPr lang="en-GB" dirty="0" smtClean="0">
                <a:latin typeface="Letter-join Print Plus 4" panose="02000805000000020003" pitchFamily="50" charset="0"/>
              </a:rPr>
              <a:t>Spare clothes in case of accidents &amp; forest school</a:t>
            </a:r>
            <a:endParaRPr lang="en-GB" dirty="0">
              <a:latin typeface="Letter-join Print Plus 4" panose="02000805000000020003" pitchFamily="50" charset="0"/>
            </a:endParaRPr>
          </a:p>
          <a:p>
            <a:r>
              <a:rPr lang="en-GB" sz="3500" dirty="0" smtClean="0">
                <a:latin typeface="Letter-join Print Plus 4" panose="02000805000000020003" pitchFamily="50" charset="0"/>
              </a:rPr>
              <a:t>Please put </a:t>
            </a:r>
            <a:r>
              <a:rPr lang="en-GB" sz="3500" b="1" dirty="0" smtClean="0">
                <a:latin typeface="Letter-join Print Plus 4" panose="02000805000000020003" pitchFamily="50" charset="0"/>
              </a:rPr>
              <a:t>names</a:t>
            </a:r>
            <a:r>
              <a:rPr lang="en-GB" sz="3500" dirty="0" smtClean="0">
                <a:latin typeface="Letter-join Print Plus 4" panose="02000805000000020003" pitchFamily="50" charset="0"/>
              </a:rPr>
              <a:t> in EVERYTHING!</a:t>
            </a:r>
            <a:endParaRPr lang="en-GB" dirty="0" smtClean="0">
              <a:latin typeface="Letter-join Print Plus 4" panose="02000805000000020003" pitchFamily="50" charset="0"/>
            </a:endParaRPr>
          </a:p>
        </p:txBody>
      </p:sp>
      <p:pic>
        <p:nvPicPr>
          <p:cNvPr id="2050" name="Picture 2" descr="Clothes Name Labels | Stikins ® Name Labe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4179" y="2513777"/>
            <a:ext cx="2227661" cy="148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ew on Labels • Nametags4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2443" y="4887552"/>
            <a:ext cx="1968376" cy="129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ron-on school name label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" t="26575" r="1" b="12328"/>
          <a:stretch/>
        </p:blipFill>
        <p:spPr bwMode="auto">
          <a:xfrm>
            <a:off x="9490229" y="3842057"/>
            <a:ext cx="1845093" cy="1147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78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8578" y="2556932"/>
            <a:ext cx="2420350" cy="33125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Letter-join Print Plus 4" panose="02000805000000020003" pitchFamily="50" charset="0"/>
              </a:rPr>
              <a:t>Communication</a:t>
            </a:r>
            <a:endParaRPr lang="en-GB" dirty="0">
              <a:latin typeface="Letter-join Print Plus 4" panose="020008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454295"/>
            <a:ext cx="7919375" cy="3682120"/>
          </a:xfrm>
        </p:spPr>
        <p:txBody>
          <a:bodyPr>
            <a:noAutofit/>
          </a:bodyPr>
          <a:lstStyle/>
          <a:p>
            <a:r>
              <a:rPr lang="en-GB" sz="1800" dirty="0" smtClean="0">
                <a:latin typeface="Letter-join Print Plus 4" panose="02000805000000020003" pitchFamily="50" charset="0"/>
              </a:rPr>
              <a:t>On the gate </a:t>
            </a:r>
          </a:p>
          <a:p>
            <a:r>
              <a:rPr lang="en-GB" sz="1800" dirty="0" smtClean="0">
                <a:latin typeface="Letter-join Print Plus 4" panose="02000805000000020003" pitchFamily="50" charset="0"/>
              </a:rPr>
              <a:t>Emails</a:t>
            </a:r>
          </a:p>
          <a:p>
            <a:r>
              <a:rPr lang="en-GB" sz="1800" dirty="0" smtClean="0">
                <a:latin typeface="Letter-join Print Plus 4" panose="02000805000000020003" pitchFamily="50" charset="0"/>
              </a:rPr>
              <a:t>Phone calls</a:t>
            </a:r>
          </a:p>
          <a:p>
            <a:r>
              <a:rPr lang="en-GB" sz="1800" dirty="0" smtClean="0">
                <a:latin typeface="Letter-join Print Plus 4" panose="02000805000000020003" pitchFamily="50" charset="0"/>
              </a:rPr>
              <a:t>Facebook Page</a:t>
            </a:r>
          </a:p>
          <a:p>
            <a:r>
              <a:rPr lang="en-GB" sz="1800" dirty="0" smtClean="0">
                <a:latin typeface="Letter-join Print Plus 4" panose="02000805000000020003" pitchFamily="50" charset="0"/>
              </a:rPr>
              <a:t>School </a:t>
            </a:r>
            <a:r>
              <a:rPr lang="en-GB" sz="1800" dirty="0" smtClean="0">
                <a:latin typeface="Letter-join Print Plus 4" panose="02000805000000020003" pitchFamily="50" charset="0"/>
              </a:rPr>
              <a:t>Website</a:t>
            </a:r>
            <a:endParaRPr lang="en-GB" sz="1800" dirty="0" smtClean="0">
              <a:latin typeface="Letter-join Print Plus 4" panose="02000805000000020003" pitchFamily="50" charset="0"/>
            </a:endParaRPr>
          </a:p>
          <a:p>
            <a:r>
              <a:rPr lang="en-GB" sz="1800" dirty="0" smtClean="0">
                <a:latin typeface="Letter-join Print Plus 4" panose="02000805000000020003" pitchFamily="50" charset="0"/>
              </a:rPr>
              <a:t>Termly report</a:t>
            </a:r>
          </a:p>
          <a:p>
            <a:r>
              <a:rPr lang="en-GB" sz="1800" dirty="0" smtClean="0">
                <a:latin typeface="Letter-join Print Plus 4" panose="02000805000000020003" pitchFamily="50" charset="0"/>
              </a:rPr>
              <a:t>Termly parent’s evening</a:t>
            </a:r>
          </a:p>
          <a:p>
            <a:r>
              <a:rPr lang="en-GB" sz="1800" dirty="0" smtClean="0">
                <a:latin typeface="Letter-join Print Plus 4" panose="02000805000000020003" pitchFamily="50" charset="0"/>
              </a:rPr>
              <a:t>Learning Together- more details to follow in the Autumn Term</a:t>
            </a:r>
          </a:p>
          <a:p>
            <a:pPr marL="0" indent="0">
              <a:buNone/>
            </a:pPr>
            <a:endParaRPr lang="en-GB" sz="1400" dirty="0" smtClean="0">
              <a:latin typeface="Letter-join Air Plus 8" panose="02000805000000020003" pitchFamily="50" charset="0"/>
            </a:endParaRPr>
          </a:p>
          <a:p>
            <a:pPr marL="0" indent="0">
              <a:buNone/>
            </a:pPr>
            <a:r>
              <a:rPr lang="en-GB" sz="1400" dirty="0" smtClean="0">
                <a:latin typeface="Letter-join Print Plus 4" panose="02000805000000020003" pitchFamily="50" charset="0"/>
                <a:hlinkClick r:id="rId3"/>
              </a:rPr>
              <a:t>reeve@salesbury.lancs.sch.uk</a:t>
            </a:r>
            <a:r>
              <a:rPr lang="en-GB" sz="1400" dirty="0" smtClean="0">
                <a:latin typeface="Letter-join Print Plus 4" panose="02000805000000020003" pitchFamily="50" charset="0"/>
              </a:rPr>
              <a:t>    </a:t>
            </a:r>
            <a:r>
              <a:rPr lang="en-GB" sz="1400" dirty="0" smtClean="0">
                <a:latin typeface="Letter-join Print Plus 4" panose="02000805000000020003" pitchFamily="50" charset="0"/>
                <a:hlinkClick r:id="rId4"/>
              </a:rPr>
              <a:t>cummins@salesbury.lancs.sch.uk</a:t>
            </a:r>
            <a:r>
              <a:rPr lang="en-GB" sz="1400" dirty="0" smtClean="0">
                <a:latin typeface="Letter-join Print Plus 4" panose="02000805000000020003" pitchFamily="50" charset="0"/>
              </a:rPr>
              <a:t>  </a:t>
            </a:r>
            <a:endParaRPr lang="en-GB" sz="1400" dirty="0">
              <a:latin typeface="Letter-join Print Plus 4" panose="020008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25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Letter-join Print Plus 4" panose="02000805000000020003" pitchFamily="50" charset="0"/>
              </a:rPr>
              <a:t>Our Environment</a:t>
            </a:r>
            <a:endParaRPr lang="en-GB" dirty="0">
              <a:latin typeface="Letter-join Print Plus 4" panose="020008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3200" y="2556932"/>
            <a:ext cx="7919375" cy="3682120"/>
          </a:xfrm>
        </p:spPr>
        <p:txBody>
          <a:bodyPr>
            <a:normAutofit fontScale="92500" lnSpcReduction="20000"/>
          </a:bodyPr>
          <a:lstStyle/>
          <a:p>
            <a:r>
              <a:rPr lang="en-GB" sz="2900" dirty="0" smtClean="0">
                <a:latin typeface="Letter-join Print Plus 4" panose="02000805000000020003" pitchFamily="50" charset="0"/>
              </a:rPr>
              <a:t>Star Class</a:t>
            </a:r>
          </a:p>
          <a:p>
            <a:r>
              <a:rPr lang="en-GB" sz="2900" dirty="0" smtClean="0">
                <a:latin typeface="Letter-join Print Plus 4" panose="02000805000000020003" pitchFamily="50" charset="0"/>
              </a:rPr>
              <a:t>Moon Class</a:t>
            </a:r>
          </a:p>
          <a:p>
            <a:r>
              <a:rPr lang="en-GB" sz="2900" dirty="0" smtClean="0">
                <a:latin typeface="Letter-join Print Plus 4" panose="02000805000000020003" pitchFamily="50" charset="0"/>
              </a:rPr>
              <a:t>Shared outdoor area</a:t>
            </a:r>
          </a:p>
          <a:p>
            <a:r>
              <a:rPr lang="en-GB" sz="2900" dirty="0" smtClean="0">
                <a:latin typeface="Letter-join Print Plus 4" panose="02000805000000020003" pitchFamily="50" charset="0"/>
              </a:rPr>
              <a:t>Mixed outdoor provision with nursery</a:t>
            </a:r>
          </a:p>
          <a:p>
            <a:r>
              <a:rPr lang="en-GB" sz="2900" dirty="0" smtClean="0">
                <a:latin typeface="Letter-join Print Plus 4" panose="02000805000000020003" pitchFamily="50" charset="0"/>
              </a:rPr>
              <a:t>Hall for PE lessons</a:t>
            </a:r>
          </a:p>
          <a:p>
            <a:r>
              <a:rPr lang="en-GB" sz="2900" dirty="0" smtClean="0">
                <a:latin typeface="Letter-join Print Plus 4" panose="02000805000000020003" pitchFamily="50" charset="0"/>
              </a:rPr>
              <a:t>Jubilee Garden</a:t>
            </a:r>
          </a:p>
          <a:p>
            <a:r>
              <a:rPr lang="en-GB" sz="2900" dirty="0" smtClean="0">
                <a:latin typeface="Letter-join Print Plus 4" panose="02000805000000020003" pitchFamily="50" charset="0"/>
              </a:rPr>
              <a:t>Field &amp; Playground</a:t>
            </a:r>
          </a:p>
          <a:p>
            <a:endParaRPr lang="en-GB" sz="2900" dirty="0" smtClean="0">
              <a:latin typeface="Letter-join Print Plus 4" panose="02000805000000020003" pitchFamily="50" charset="0"/>
            </a:endParaRPr>
          </a:p>
          <a:p>
            <a:endParaRPr lang="en-GB" dirty="0" smtClean="0">
              <a:latin typeface="Letter-join Air Plus 8" panose="02000805000000020003" pitchFamily="50" charset="0"/>
            </a:endParaRPr>
          </a:p>
          <a:p>
            <a:endParaRPr lang="en-GB" dirty="0" smtClean="0">
              <a:latin typeface="Letter-join Air Plus 8" panose="02000805000000020003" pitchFamily="50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69845" y="3805514"/>
            <a:ext cx="2581835" cy="19363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29713" y="4772653"/>
            <a:ext cx="2132746" cy="15929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40820" y="2655103"/>
            <a:ext cx="2342299" cy="17494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43715" y="5034239"/>
            <a:ext cx="2084298" cy="156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06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850</TotalTime>
  <Words>724</Words>
  <Application>Microsoft Office PowerPoint</Application>
  <PresentationFormat>Widescreen</PresentationFormat>
  <Paragraphs>159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Garamond</vt:lpstr>
      <vt:lpstr>Letter-join Air Plus 8</vt:lpstr>
      <vt:lpstr>Letter-join Print Plus 4</vt:lpstr>
      <vt:lpstr>Organic</vt:lpstr>
      <vt:lpstr>Induction Evening</vt:lpstr>
      <vt:lpstr>Daily Routines</vt:lpstr>
      <vt:lpstr>What a morning looks like</vt:lpstr>
      <vt:lpstr>Lunch time</vt:lpstr>
      <vt:lpstr>What an afternoon looks like</vt:lpstr>
      <vt:lpstr>End of the day</vt:lpstr>
      <vt:lpstr>Snack</vt:lpstr>
      <vt:lpstr>Buddies</vt:lpstr>
      <vt:lpstr>Church and School together</vt:lpstr>
      <vt:lpstr>What children need</vt:lpstr>
      <vt:lpstr>Communication</vt:lpstr>
      <vt:lpstr>Our Environment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Cummins</dc:creator>
  <cp:lastModifiedBy>Emily Cummins</cp:lastModifiedBy>
  <cp:revision>50</cp:revision>
  <dcterms:created xsi:type="dcterms:W3CDTF">2024-04-30T18:25:17Z</dcterms:created>
  <dcterms:modified xsi:type="dcterms:W3CDTF">2026-06-02T16:00:20Z</dcterms:modified>
</cp:coreProperties>
</file>