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0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64AF1B-84AA-49BA-9AE3-A044F2E4D77B}" type="doc">
      <dgm:prSet loTypeId="urn:microsoft.com/office/officeart/2009/3/layout/SnapshotPictureList" loCatId="pictur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CC2C3431-6421-4E36-BBCC-D6FB3DF1C22B}">
      <dgm:prSet phldrT="[Text]" custT="1"/>
      <dgm:spPr/>
      <dgm:t>
        <a:bodyPr/>
        <a:lstStyle/>
        <a:p>
          <a:endParaRPr lang="en-GB" sz="1400" dirty="0"/>
        </a:p>
      </dgm:t>
    </dgm:pt>
    <dgm:pt modelId="{A7CB5809-516A-4826-B2D1-B89D5CEE9F84}" type="parTrans" cxnId="{44C10A6F-7F82-4E3F-9CBB-4CA6C5F75714}">
      <dgm:prSet/>
      <dgm:spPr/>
      <dgm:t>
        <a:bodyPr/>
        <a:lstStyle/>
        <a:p>
          <a:endParaRPr lang="en-GB"/>
        </a:p>
      </dgm:t>
    </dgm:pt>
    <dgm:pt modelId="{1CDFA052-7E49-4B4D-8A46-25DC9A118ACE}" type="sibTrans" cxnId="{44C10A6F-7F82-4E3F-9CBB-4CA6C5F75714}">
      <dgm:prSet/>
      <dgm:spPr/>
      <dgm:t>
        <a:bodyPr/>
        <a:lstStyle/>
        <a:p>
          <a:endParaRPr lang="en-GB"/>
        </a:p>
      </dgm:t>
    </dgm:pt>
    <dgm:pt modelId="{3A75AA17-EF9B-4050-BB73-FBB44B834131}">
      <dgm:prSet phldrT="[Text]" phldr="1"/>
      <dgm:spPr/>
      <dgm:t>
        <a:bodyPr/>
        <a:lstStyle/>
        <a:p>
          <a:endParaRPr lang="en-GB" dirty="0"/>
        </a:p>
      </dgm:t>
    </dgm:pt>
    <dgm:pt modelId="{85B1E10F-F6DB-4609-9FE9-B48B1C3844D7}" type="parTrans" cxnId="{4D266F53-4C76-4108-8369-19D59FBC76FA}">
      <dgm:prSet/>
      <dgm:spPr/>
      <dgm:t>
        <a:bodyPr/>
        <a:lstStyle/>
        <a:p>
          <a:endParaRPr lang="en-GB"/>
        </a:p>
      </dgm:t>
    </dgm:pt>
    <dgm:pt modelId="{704F3E58-C06F-45D8-8BA7-5145DC4467A3}" type="sibTrans" cxnId="{4D266F53-4C76-4108-8369-19D59FBC76FA}">
      <dgm:prSet/>
      <dgm:spPr/>
      <dgm:t>
        <a:bodyPr/>
        <a:lstStyle/>
        <a:p>
          <a:endParaRPr lang="en-GB"/>
        </a:p>
      </dgm:t>
    </dgm:pt>
    <dgm:pt modelId="{D88EF5EA-CE84-435F-BB18-748D9C461FA0}" type="pres">
      <dgm:prSet presAssocID="{F664AF1B-84AA-49BA-9AE3-A044F2E4D77B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E3053C73-F393-4781-906C-C416B2C66ACC}" type="pres">
      <dgm:prSet presAssocID="{CC2C3431-6421-4E36-BBCC-D6FB3DF1C22B}" presName="composite" presStyleCnt="0"/>
      <dgm:spPr/>
    </dgm:pt>
    <dgm:pt modelId="{70C473A9-7390-4AD1-8D87-66B05B852D06}" type="pres">
      <dgm:prSet presAssocID="{CC2C3431-6421-4E36-BBCC-D6FB3DF1C22B}" presName="ParentAccentShape" presStyleLbl="trBgShp" presStyleIdx="0" presStyleCnt="2"/>
      <dgm:spPr/>
    </dgm:pt>
    <dgm:pt modelId="{78E64BE8-6035-4E94-937B-30C544C82FBE}" type="pres">
      <dgm:prSet presAssocID="{CC2C3431-6421-4E36-BBCC-D6FB3DF1C22B}" presName="ParentText" presStyleLbl="revTx" presStyleIdx="0" presStyleCnt="2" custScaleX="207651" custScaleY="46866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13BB71-4EEB-4D57-BF33-5C4305B6DFFB}" type="pres">
      <dgm:prSet presAssocID="{CC2C3431-6421-4E36-BBCC-D6FB3DF1C22B}" presName="ChildText" presStyleLbl="revTx" presStyleIdx="1" presStyleCnt="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CF6B153D-2C8E-4644-AFA3-BAA0385842C0}" type="pres">
      <dgm:prSet presAssocID="{CC2C3431-6421-4E36-BBCC-D6FB3DF1C22B}" presName="ChildAccentShape" presStyleLbl="trBgShp" presStyleIdx="1" presStyleCnt="2"/>
      <dgm:spPr/>
    </dgm:pt>
    <dgm:pt modelId="{FD0B8775-F470-48F5-A42B-A48B9834FEB6}" type="pres">
      <dgm:prSet presAssocID="{CC2C3431-6421-4E36-BBCC-D6FB3DF1C22B}" presName="Image" presStyleLbl="alignImgPlace1" presStyleIdx="0" presStyleCnt="1" custScaleX="187558" custScaleY="268094" custLinFactY="-10462" custLinFactNeighborX="13189" custLinFactNeighborY="-100000"/>
      <dgm:spPr/>
      <dgm:t>
        <a:bodyPr/>
        <a:lstStyle/>
        <a:p>
          <a:endParaRPr lang="en-US"/>
        </a:p>
      </dgm:t>
    </dgm:pt>
  </dgm:ptLst>
  <dgm:cxnLst>
    <dgm:cxn modelId="{F4E45C42-D149-4606-A4E9-033A2A51FAFA}" type="presOf" srcId="{F664AF1B-84AA-49BA-9AE3-A044F2E4D77B}" destId="{D88EF5EA-CE84-435F-BB18-748D9C461FA0}" srcOrd="0" destOrd="0" presId="urn:microsoft.com/office/officeart/2009/3/layout/SnapshotPictureList"/>
    <dgm:cxn modelId="{D35C47A1-3C54-41C1-81F0-EB44D418CE3D}" type="presOf" srcId="{CC2C3431-6421-4E36-BBCC-D6FB3DF1C22B}" destId="{78E64BE8-6035-4E94-937B-30C544C82FBE}" srcOrd="0" destOrd="0" presId="urn:microsoft.com/office/officeart/2009/3/layout/SnapshotPictureList"/>
    <dgm:cxn modelId="{4D266F53-4C76-4108-8369-19D59FBC76FA}" srcId="{CC2C3431-6421-4E36-BBCC-D6FB3DF1C22B}" destId="{3A75AA17-EF9B-4050-BB73-FBB44B834131}" srcOrd="0" destOrd="0" parTransId="{85B1E10F-F6DB-4609-9FE9-B48B1C3844D7}" sibTransId="{704F3E58-C06F-45D8-8BA7-5145DC4467A3}"/>
    <dgm:cxn modelId="{44C10A6F-7F82-4E3F-9CBB-4CA6C5F75714}" srcId="{F664AF1B-84AA-49BA-9AE3-A044F2E4D77B}" destId="{CC2C3431-6421-4E36-BBCC-D6FB3DF1C22B}" srcOrd="0" destOrd="0" parTransId="{A7CB5809-516A-4826-B2D1-B89D5CEE9F84}" sibTransId="{1CDFA052-7E49-4B4D-8A46-25DC9A118ACE}"/>
    <dgm:cxn modelId="{1741EA93-6B7D-497F-BB57-A6968B8168A9}" type="presOf" srcId="{3A75AA17-EF9B-4050-BB73-FBB44B834131}" destId="{F413BB71-4EEB-4D57-BF33-5C4305B6DFFB}" srcOrd="0" destOrd="0" presId="urn:microsoft.com/office/officeart/2009/3/layout/SnapshotPictureList"/>
    <dgm:cxn modelId="{920917B7-DB52-4E0F-B5F7-5E404C38C19B}" type="presParOf" srcId="{D88EF5EA-CE84-435F-BB18-748D9C461FA0}" destId="{E3053C73-F393-4781-906C-C416B2C66ACC}" srcOrd="0" destOrd="0" presId="urn:microsoft.com/office/officeart/2009/3/layout/SnapshotPictureList"/>
    <dgm:cxn modelId="{77C4403B-B166-4CFE-93D1-7DB42F3C2F4E}" type="presParOf" srcId="{E3053C73-F393-4781-906C-C416B2C66ACC}" destId="{70C473A9-7390-4AD1-8D87-66B05B852D06}" srcOrd="0" destOrd="0" presId="urn:microsoft.com/office/officeart/2009/3/layout/SnapshotPictureList"/>
    <dgm:cxn modelId="{244CA302-F745-40B6-9057-04C639D8E9E9}" type="presParOf" srcId="{E3053C73-F393-4781-906C-C416B2C66ACC}" destId="{78E64BE8-6035-4E94-937B-30C544C82FBE}" srcOrd="1" destOrd="0" presId="urn:microsoft.com/office/officeart/2009/3/layout/SnapshotPictureList"/>
    <dgm:cxn modelId="{1495E08C-9792-4171-B9BA-6EDF8DAB0DF3}" type="presParOf" srcId="{E3053C73-F393-4781-906C-C416B2C66ACC}" destId="{F413BB71-4EEB-4D57-BF33-5C4305B6DFFB}" srcOrd="2" destOrd="0" presId="urn:microsoft.com/office/officeart/2009/3/layout/SnapshotPictureList"/>
    <dgm:cxn modelId="{9E1DCD5C-8A74-4F0A-BB92-F8EE3D0F384B}" type="presParOf" srcId="{E3053C73-F393-4781-906C-C416B2C66ACC}" destId="{CF6B153D-2C8E-4644-AFA3-BAA0385842C0}" srcOrd="3" destOrd="0" presId="urn:microsoft.com/office/officeart/2009/3/layout/SnapshotPictureList"/>
    <dgm:cxn modelId="{C2638037-E966-49C1-85BE-1848F4BEDE93}" type="presParOf" srcId="{E3053C73-F393-4781-906C-C416B2C66ACC}" destId="{FD0B8775-F470-48F5-A42B-A48B9834FEB6}" srcOrd="4" destOrd="0" presId="urn:microsoft.com/office/officeart/2009/3/layout/SnapshotPictureList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6B153D-2C8E-4644-AFA3-BAA0385842C0}">
      <dsp:nvSpPr>
        <dsp:cNvPr id="0" name=""/>
        <dsp:cNvSpPr/>
      </dsp:nvSpPr>
      <dsp:spPr>
        <a:xfrm>
          <a:off x="2081527" y="1452538"/>
          <a:ext cx="40047" cy="741200"/>
        </a:xfrm>
        <a:prstGeom prst="rect">
          <a:avLst/>
        </a:prstGeom>
        <a:solidFill>
          <a:schemeClr val="dk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C473A9-7390-4AD1-8D87-66B05B852D06}">
      <dsp:nvSpPr>
        <dsp:cNvPr id="0" name=""/>
        <dsp:cNvSpPr/>
      </dsp:nvSpPr>
      <dsp:spPr>
        <a:xfrm>
          <a:off x="478939" y="1452538"/>
          <a:ext cx="1041581" cy="741200"/>
        </a:xfrm>
        <a:prstGeom prst="frame">
          <a:avLst>
            <a:gd name="adj1" fmla="val 5450"/>
          </a:avLst>
        </a:prstGeom>
        <a:solidFill>
          <a:schemeClr val="dk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0B8775-F470-48F5-A42B-A48B9834FEB6}">
      <dsp:nvSpPr>
        <dsp:cNvPr id="0" name=""/>
        <dsp:cNvSpPr/>
      </dsp:nvSpPr>
      <dsp:spPr>
        <a:xfrm>
          <a:off x="132522" y="2"/>
          <a:ext cx="1878455" cy="1879637"/>
        </a:xfrm>
        <a:prstGeom prst="rect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E64BE8-6035-4E94-937B-30C544C82FBE}">
      <dsp:nvSpPr>
        <dsp:cNvPr id="0" name=""/>
        <dsp:cNvSpPr/>
      </dsp:nvSpPr>
      <dsp:spPr>
        <a:xfrm>
          <a:off x="2498" y="1902909"/>
          <a:ext cx="1995136" cy="412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53340" rIns="1422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 dirty="0"/>
        </a:p>
      </dsp:txBody>
      <dsp:txXfrm>
        <a:off x="2498" y="1902909"/>
        <a:ext cx="1995136" cy="412336"/>
      </dsp:txXfrm>
    </dsp:sp>
    <dsp:sp modelId="{F413BB71-4EEB-4D57-BF33-5C4305B6DFFB}">
      <dsp:nvSpPr>
        <dsp:cNvPr id="0" name=""/>
        <dsp:cNvSpPr/>
      </dsp:nvSpPr>
      <dsp:spPr>
        <a:xfrm>
          <a:off x="1562923" y="1452538"/>
          <a:ext cx="476199" cy="741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600" kern="1200" dirty="0"/>
        </a:p>
      </dsp:txBody>
      <dsp:txXfrm>
        <a:off x="1562923" y="1452538"/>
        <a:ext cx="476199" cy="741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napshotPictureList">
  <dgm:title val=""/>
  <dgm:desc val=""/>
  <dgm:catLst>
    <dgm:cat type="picture" pri="3000"/>
    <dgm:cat type="pictureconvert" pri="3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</dgm:ptLst>
      <dgm:cxnLst>
        <dgm:cxn modelId="40" srcId="0" destId="10" srcOrd="0" destOrd="0"/>
        <dgm:cxn modelId="12" srcId="10" destId="1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</dgm:ptLst>
      <dgm:cxnLst>
        <dgm:cxn modelId="40" srcId="0" destId="10" srcOrd="0" destOrd="0"/>
        <dgm:cxn modelId="12" srcId="10" destId="1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</dgm:ptLst>
      <dgm:cxnLst>
        <dgm:cxn modelId="40" srcId="0" destId="10" srcOrd="0" destOrd="0"/>
        <dgm:cxn modelId="12" srcId="10" destId="11" srcOrd="0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snake">
      <dgm:param type="grDir" val="tL"/>
      <dgm:param type="flowDir" val="col"/>
    </dgm:alg>
    <dgm:shape xmlns:r="http://schemas.openxmlformats.org/officeDocument/2006/relationships" r:blip="">
      <dgm:adjLst/>
    </dgm:shape>
    <dgm:constrLst>
      <dgm:constr type="primFontSz" for="des" forName="ChildText" refType="primFontSz" refFor="des" refForName="ParentText" op="lte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2.0273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ParentAccentShape" refType="w" fact="0.0238"/>
              <dgm:constr type="t" for="ch" forName="ParentAccentShape" refType="h" fact="0.107"/>
              <dgm:constr type="w" for="ch" forName="ParentAccentShape" refType="w" fact="0.619"/>
              <dgm:constr type="h" for="ch" forName="ParentAccentShape" refType="h" fact="0.893"/>
              <dgm:constr type="l" for="ch" forName="ParentText" refType="w" fact="0.048"/>
              <dgm:constr type="t" for="ch" forName="ParentText" refType="h" fact="0.845"/>
              <dgm:constr type="w" for="ch" forName="ParentText" refType="w" fact="0.571"/>
              <dgm:constr type="h" for="ch" forName="ParentText" refType="h" fact="0.106"/>
              <dgm:constr type="l" for="ch" forName="ChildText" refType="w" fact="0.668"/>
              <dgm:constr type="t" for="ch" forName="ChildText" refType="h" fact="0.107"/>
              <dgm:constr type="w" for="ch" forName="ChildText" refType="w" fact="0.283"/>
              <dgm:constr type="h" for="ch" forName="ChildText" refType="h" fact="0.893"/>
              <dgm:constr type="l" for="ch" forName="ChildAccentShape" refType="w" fact="0.9762"/>
              <dgm:constr type="t" for="ch" forName="ChildAccentShape" refType="h" fact="0.107"/>
              <dgm:constr type="w" for="ch" forName="ChildAccentShape" refType="w" fact="0.0238"/>
              <dgm:constr type="h" for="ch" forName="ChildAccentShape" refType="h" fact="0.893"/>
              <dgm:constr type="l" for="ch" forName="Image" refType="w" fact="0"/>
              <dgm:constr type="t" for="ch" forName="Image" refType="h" fact="0"/>
              <dgm:constr type="w" for="ch" forName="Image" refType="w" fact="0.5952"/>
              <dgm:constr type="h" for="ch" forName="Image" refType="h" fact="0.8447"/>
            </dgm:constrLst>
          </dgm:if>
          <dgm:else name="Name3">
            <dgm:constrLst>
              <dgm:constr type="l" for="ch" forName="ParentAccentShape" refType="w" fact="0.3572"/>
              <dgm:constr type="t" for="ch" forName="ParentAccentShape" refType="h" fact="0.107"/>
              <dgm:constr type="w" for="ch" forName="ParentAccentShape" refType="w" fact="0.619"/>
              <dgm:constr type="h" for="ch" forName="ParentAccentShape" refType="h" fact="0.893"/>
              <dgm:constr type="l" for="ch" forName="ParentText" refType="w" fact="0.381"/>
              <dgm:constr type="t" for="ch" forName="ParentText" refType="h" fact="0.845"/>
              <dgm:constr type="w" for="ch" forName="ParentText" refType="w" fact="0.571"/>
              <dgm:constr type="h" for="ch" forName="ParentText" refType="h" fact="0.106"/>
              <dgm:constr type="l" for="ch" forName="ChildText" refType="w" fact="0.049"/>
              <dgm:constr type="t" for="ch" forName="ChildText" refType="h" fact="0.107"/>
              <dgm:constr type="w" for="ch" forName="ChildText" refType="w" fact="0.283"/>
              <dgm:constr type="h" for="ch" forName="ChildText" refType="h" fact="0.893"/>
              <dgm:constr type="l" for="ch" forName="ChildAccentShape" refType="w" fact="0"/>
              <dgm:constr type="t" for="ch" forName="ChildAccentShape" refType="h" fact="0.107"/>
              <dgm:constr type="w" for="ch" forName="ChildAccentShape" refType="w" fact="0.0238"/>
              <dgm:constr type="h" for="ch" forName="ChildAccentShape" refType="h" fact="0.893"/>
              <dgm:constr type="l" for="ch" forName="Image" refType="w" fact="0.4048"/>
              <dgm:constr type="t" for="ch" forName="Image" refType="h" fact="0"/>
              <dgm:constr type="w" for="ch" forName="Image" refType="w" fact="0.5952"/>
              <dgm:constr type="h" for="ch" forName="Image" refType="h" fact="0.8447"/>
            </dgm:constrLst>
          </dgm:else>
        </dgm:choose>
        <dgm:layoutNode name="ParentAccentShape" styleLbl="trBgShp">
          <dgm:alg type="sp"/>
          <dgm:shape xmlns:r="http://schemas.openxmlformats.org/officeDocument/2006/relationships" type="frame" r:blip="" zOrderOff="-10">
            <dgm:adjLst>
              <dgm:adj idx="1" val="0.0545"/>
            </dgm:adjLst>
          </dgm:shape>
          <dgm:presOf/>
        </dgm:layoutNode>
        <dgm:layoutNode name="ParentText" styleLbl="revTx">
          <dgm:varLst>
            <dgm:chMax val="1"/>
            <dgm:chPref val="1"/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8"/>
            <dgm:constr type="rMarg" refType="primFontSz" fact="0.8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" styleLbl="revTx">
          <dgm:varLst>
            <dgm:chMax val="0"/>
            <dgm:chPref val="0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zOrderOff="10">
            <dgm:adjLst/>
          </dgm:shape>
          <dgm:choose name="Name4">
            <dgm:if name="Name5" axis="ch" ptType="node" func="cnt" op="gte" val="1">
              <dgm:presOf axis="des" ptType="node"/>
            </dgm:if>
            <dgm:else name="Name6">
              <dgm:presOf/>
            </dgm:else>
          </dgm:choose>
          <dgm:constrLst>
            <dgm:constr type="lMarg" refType="primFontSz" fact="0"/>
            <dgm:constr type="rMarg" refType="primFontSz" fact="0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  <dgm:layoutNode name="ChildAccentShape" styleLbl="trBgShp">
          <dgm:alg type="sp"/>
          <dgm:choose name="Name7">
            <dgm:if name="Name8" axis="ch" ptType="node" func="cnt" op="gte" val="1">
              <dgm:shape xmlns:r="http://schemas.openxmlformats.org/officeDocument/2006/relationships" type="rect" r:blip="" zOrderOff="-10">
                <dgm:adjLst/>
              </dgm:shape>
            </dgm:if>
            <dgm:else name="Name9">
              <dgm:shape xmlns:r="http://schemas.openxmlformats.org/officeDocument/2006/relationships" type="rect" r:blip="" hideGeom="1">
                <dgm:adjLst/>
              </dgm:shape>
            </dgm:else>
          </dgm:choose>
          <dgm:presOf/>
        </dgm:layoutNode>
        <dgm:layoutNode name="Image" styleLbl="align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7B94D-ECB0-4E64-8B43-A3131591B9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DA48F8-25DC-4EFA-92E4-3B00236F9C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28F081-1EC3-4B7C-BD34-DC64922A9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31/05/2024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2A5E5-91CA-4B10-902A-5F3BA5611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67C7-93EF-4765-8313-AC0F8F725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061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4B36D-185E-4E7A-9F8B-C8573F5DE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001B6C-2B5E-426E-8EEC-559A16C944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AEC22-89EB-445C-8B66-83A2C7202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31/05/2024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7A6000-9458-4F0B-9478-1345D1D8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2C913-A214-4061-B2E3-A238FB86C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75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BC5827-2A1E-426A-B84C-E5267415FF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1F5CBA-05A7-4A74-9FD8-7DFB3DA178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D76B23-758E-47A2-B371-FA1FBF542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31/05/2024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A7CC36-23C4-41D6-A5F8-9A816A4D1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7710FB-A89F-4A84-BC12-47C8E1006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792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65E0C-6C71-4D04-939D-3A1AA0D36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473A4-75BF-4B2B-B9AB-D56156110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92677D-E6F4-4AD5-BC65-434C86BB9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31/05/2024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55D63E-1898-4642-8B82-11A0EBFA9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6FF0D-23A1-44C8-8F4D-244BE194E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66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32C22-6E1E-4EA6-B660-FB3BC3CB6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6EF58-92EB-4E1F-B8D5-61BF51787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11E20-07F0-48E8-90CC-DC0EF144C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31/05/2024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D1864-922D-4079-AC7A-B19173247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05138-3996-4885-A9E1-33D4E3A4F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33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2DD9D-4431-4305-B6E3-BF50D0232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76E10-1CAA-4622-8889-BE08B145D8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C2329-C510-4610-AE80-5954A29EB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3393D3-27A3-4537-8495-262934916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31/05/2024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5A3FC5-38AE-440F-9108-D3D5CB9E1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564161-9BF9-435C-A1DD-3E27B17BD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402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5A9A2-D6BA-42E6-A21C-77BF931FE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C94627-094C-485D-AB07-EF6250253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018CD9-BB42-4CD1-8F50-56EDD5115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62448B-8ACF-46E3-BEF1-4C2A1D960B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3967C7-A238-4CFC-8A12-B9AB55A2D8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D7741E-CA42-48B5-878A-07CAC09D0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31/05/2024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098A2E-BCD1-42A9-B76A-4E493463B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9ECE9B-31CC-45FC-93F7-765A4F3FB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85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81C64-3190-4AE9-875F-9EF5B8480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96541C-E7DC-4C09-9CB7-9A9385ABD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31/05/2024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10B50-3EF6-424A-B20F-6C966650F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DBA12B-EE1E-45DC-9057-C638BBA41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279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C45ABC-A6E3-4A5B-85A7-36817679E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31/05/2024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B7D1CC-CE8D-4ECD-AB6A-6CD68DC7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BB35F6-46C9-4E96-BB38-22AE129CE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840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F3BC1-CEDE-4266-AC62-CFC2AD2DF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6428E-D246-40F6-9F75-EA4291EFF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C4E2AA-5371-4932-B697-A0720905F9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4EAF8C-CB81-4868-B9F4-72D1526F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31/05/2024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F076CE-FB12-4C16-8248-709CCAA3C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A7747A-085A-460A-B8EE-376C07B47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968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74260-4375-4095-B82B-2EC2F8E9F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A06E4E-F4F8-4527-97D3-7DB3FFB213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2F6A20-87CE-45D7-A1FD-333CE5DA9C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287F8E-E51F-44A2-9452-C8D76A84C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91D8-6A1A-4A78-96CE-2E702EB2EE3E}" type="datetimeFigureOut">
              <a:rPr lang="en-GB" smtClean="0"/>
              <a:t>31/05/2024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DFD3C3-EFAC-46BD-9A00-100C54964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F7BE2B-7901-486D-BAD8-421B28629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65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FAE4CE-75D2-4C1E-B792-2E3C02DAB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1842CB-CDC3-4793-A797-875FB6A40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493689-15CD-472D-9E06-834F45280F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791D8-6A1A-4A78-96CE-2E702EB2EE3E}" type="datetimeFigureOut">
              <a:rPr lang="en-GB" smtClean="0"/>
              <a:t>31/05/2024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49102E-7A37-4641-BC72-209F62BD9E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E884C-38AB-4858-B53A-247210BC33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10656-1AA7-4519-8231-0BF0B9752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426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8.svg"/><Relationship Id="rId18" Type="http://schemas.openxmlformats.org/officeDocument/2006/relationships/diagramData" Target="../diagrams/data1.xml"/><Relationship Id="rId3" Type="http://schemas.openxmlformats.org/officeDocument/2006/relationships/hyperlink" Target="https://www.bbc.co.uk/bitesize/topics/zpxnyrd/articles/z6nx7yc" TargetMode="External"/><Relationship Id="rId21" Type="http://schemas.openxmlformats.org/officeDocument/2006/relationships/diagramColors" Target="../diagrams/colors1.xml"/><Relationship Id="rId7" Type="http://schemas.openxmlformats.org/officeDocument/2006/relationships/image" Target="../media/image2.svg"/><Relationship Id="rId12" Type="http://schemas.openxmlformats.org/officeDocument/2006/relationships/image" Target="../media/image4.png"/><Relationship Id="rId17" Type="http://schemas.openxmlformats.org/officeDocument/2006/relationships/image" Target="../media/image12.svg"/><Relationship Id="rId2" Type="http://schemas.openxmlformats.org/officeDocument/2006/relationships/hyperlink" Target="https://www.bbc.co.uk/bitesize/topics/zpxnyrd/articles/z2vdjxs" TargetMode="External"/><Relationship Id="rId16" Type="http://schemas.openxmlformats.org/officeDocument/2006/relationships/image" Target="../media/image6.png"/><Relationship Id="rId20" Type="http://schemas.openxmlformats.org/officeDocument/2006/relationships/diagramQuickStyle" Target="../diagrams/quickStyl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11" Type="http://schemas.openxmlformats.org/officeDocument/2006/relationships/image" Target="../media/image6.svg"/><Relationship Id="rId24" Type="http://schemas.openxmlformats.org/officeDocument/2006/relationships/image" Target="../media/image8.jpeg"/><Relationship Id="rId5" Type="http://schemas.openxmlformats.org/officeDocument/2006/relationships/hyperlink" Target="https://www.mbgnet.net/bioplants/main.html" TargetMode="External"/><Relationship Id="rId15" Type="http://schemas.openxmlformats.org/officeDocument/2006/relationships/image" Target="../media/image10.svg"/><Relationship Id="rId23" Type="http://schemas.openxmlformats.org/officeDocument/2006/relationships/image" Target="../media/image7.jpg"/><Relationship Id="rId10" Type="http://schemas.openxmlformats.org/officeDocument/2006/relationships/image" Target="../media/image3.png"/><Relationship Id="rId19" Type="http://schemas.openxmlformats.org/officeDocument/2006/relationships/diagramLayout" Target="../diagrams/layout1.xml"/><Relationship Id="rId4" Type="http://schemas.openxmlformats.org/officeDocument/2006/relationships/hyperlink" Target="https://www.natgeokids.com/uk/discover/science/nature/the-life-cycle-of-flowering-plants/" TargetMode="External"/><Relationship Id="rId9" Type="http://schemas.openxmlformats.org/officeDocument/2006/relationships/image" Target="../media/image4.svg"/><Relationship Id="rId14" Type="http://schemas.openxmlformats.org/officeDocument/2006/relationships/image" Target="../media/image5.png"/><Relationship Id="rId22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2">
            <a:extLst>
              <a:ext uri="{FF2B5EF4-FFF2-40B4-BE49-F238E27FC236}">
                <a16:creationId xmlns:a16="http://schemas.microsoft.com/office/drawing/2014/main" id="{225918B3-E0CF-4F1D-A559-183C31CE79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164897"/>
              </p:ext>
            </p:extLst>
          </p:nvPr>
        </p:nvGraphicFramePr>
        <p:xfrm>
          <a:off x="303143" y="5640095"/>
          <a:ext cx="11390243" cy="94853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1390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55294">
                <a:tc>
                  <a:txBody>
                    <a:bodyPr/>
                    <a:lstStyle/>
                    <a:p>
                      <a:pPr lvl="0"/>
                      <a:r>
                        <a:rPr lang="en-GB" sz="16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You can find out more by:-</a:t>
                      </a:r>
                    </a:p>
                    <a:p>
                      <a:pPr lvl="0"/>
                      <a:r>
                        <a:rPr lang="en-GB" sz="1050" dirty="0" smtClean="0">
                          <a:latin typeface="+mn-lt"/>
                          <a:hlinkClick r:id="rId2"/>
                        </a:rPr>
                        <a:t>What is the life cycle of a plant? - BBC </a:t>
                      </a:r>
                      <a:r>
                        <a:rPr lang="en-GB" sz="1050" dirty="0" err="1" smtClean="0">
                          <a:latin typeface="+mn-lt"/>
                          <a:hlinkClick r:id="rId2"/>
                        </a:rPr>
                        <a:t>Bitesize</a:t>
                      </a:r>
                      <a:endParaRPr lang="en-GB" sz="1050" dirty="0" smtClean="0">
                        <a:latin typeface="+mn-lt"/>
                      </a:endParaRPr>
                    </a:p>
                    <a:p>
                      <a:pPr lvl="0"/>
                      <a:r>
                        <a:rPr lang="en-GB" sz="1050" dirty="0" smtClean="0">
                          <a:latin typeface="+mn-lt"/>
                          <a:hlinkClick r:id="rId3"/>
                        </a:rPr>
                        <a:t>The lifecycle of a plant - BBC </a:t>
                      </a:r>
                      <a:r>
                        <a:rPr lang="en-GB" sz="1050" dirty="0" err="1" smtClean="0">
                          <a:latin typeface="+mn-lt"/>
                          <a:hlinkClick r:id="rId3"/>
                        </a:rPr>
                        <a:t>Bitesize</a:t>
                      </a:r>
                      <a:endParaRPr lang="en-GB" sz="1050" dirty="0" smtClean="0">
                        <a:latin typeface="+mn-lt"/>
                      </a:endParaRPr>
                    </a:p>
                    <a:p>
                      <a:pPr lvl="0"/>
                      <a:r>
                        <a:rPr lang="en-GB" sz="1050" dirty="0" smtClean="0">
                          <a:latin typeface="+mn-lt"/>
                          <a:hlinkClick r:id="rId4"/>
                        </a:rPr>
                        <a:t>Life cycle of a plant | Science &amp; Nature | National Geographic Kids (natgeokids.com)</a:t>
                      </a:r>
                      <a:endParaRPr lang="en-GB" sz="1050" dirty="0" smtClean="0">
                        <a:latin typeface="+mn-lt"/>
                      </a:endParaRPr>
                    </a:p>
                    <a:p>
                      <a:pPr lvl="0"/>
                      <a:r>
                        <a:rPr lang="en-GB" sz="1050" dirty="0" smtClean="0">
                          <a:latin typeface="+mn-lt"/>
                          <a:hlinkClick r:id="rId5"/>
                        </a:rPr>
                        <a:t>Biology of Plants: Introduction (mbgnet.net)</a:t>
                      </a:r>
                      <a:endParaRPr lang="en-GB" sz="105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4706" marR="64706" marT="32306" marB="32306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7FCACB2-F3DD-43CD-8E21-B89B792D3F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6559813"/>
              </p:ext>
            </p:extLst>
          </p:nvPr>
        </p:nvGraphicFramePr>
        <p:xfrm>
          <a:off x="5028991" y="1325752"/>
          <a:ext cx="4899003" cy="3555919"/>
        </p:xfrm>
        <a:graphic>
          <a:graphicData uri="http://schemas.openxmlformats.org/drawingml/2006/table">
            <a:tbl>
              <a:tblPr firstRow="1" bandRow="1">
                <a:effectLst/>
                <a:tableStyleId>{5202B0CA-FC54-4496-8BCA-5EF66A818D29}</a:tableStyleId>
              </a:tblPr>
              <a:tblGrid>
                <a:gridCol w="1582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6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8861">
                <a:tc gridSpan="2">
                  <a:txBody>
                    <a:bodyPr/>
                    <a:lstStyle/>
                    <a:p>
                      <a:pPr lvl="0" algn="l"/>
                      <a:r>
                        <a:rPr lang="en-GB" sz="24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itchFamily="34"/>
                          <a:ea typeface="Calibri" pitchFamily="34"/>
                          <a:cs typeface="Times New Roman" pitchFamily="18"/>
                        </a:rPr>
                        <a:t>Vocabulary </a:t>
                      </a: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861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latin typeface="+mn-lt"/>
                          <a:ea typeface="Calibri" pitchFamily="34"/>
                          <a:cs typeface="Times New Roman" pitchFamily="18"/>
                        </a:rPr>
                        <a:t>lifecycle</a:t>
                      </a:r>
                      <a:endParaRPr lang="en-GB" sz="2000" kern="1200" dirty="0">
                        <a:solidFill>
                          <a:schemeClr val="tx1"/>
                        </a:solidFill>
                        <a:latin typeface="+mn-lt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00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Calibri" pitchFamily="34"/>
                          <a:cs typeface="Times New Roman" pitchFamily="18"/>
                        </a:rPr>
                        <a:t>The</a:t>
                      </a:r>
                      <a:r>
                        <a:rPr lang="en-GB" sz="1000" kern="12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Calibri" pitchFamily="34"/>
                          <a:cs typeface="Times New Roman" pitchFamily="18"/>
                        </a:rPr>
                        <a:t> different stages of life for a living thing.</a:t>
                      </a:r>
                      <a:endParaRPr lang="en-GB" sz="10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1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latin typeface="+mn-lt"/>
                          <a:ea typeface="Calibri" pitchFamily="34"/>
                          <a:cs typeface="Times New Roman" pitchFamily="18"/>
                        </a:rPr>
                        <a:t>pollination</a:t>
                      </a:r>
                    </a:p>
                    <a:p>
                      <a:pPr lvl="0" algn="l"/>
                      <a:endParaRPr lang="en-GB" sz="1100" b="1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0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</a:rPr>
                        <a:t>occurs when pollen from the anther is transferred to the stigma, often by an insect</a:t>
                      </a:r>
                      <a:endParaRPr lang="en-GB" sz="10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88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 pitchFamily="34"/>
                          <a:cs typeface="Times New Roman" pitchFamily="18"/>
                        </a:rPr>
                        <a:t>dispersal</a:t>
                      </a:r>
                      <a:endParaRPr lang="en-GB" sz="2000" kern="1200" dirty="0" smtClean="0">
                        <a:solidFill>
                          <a:schemeClr val="tx1"/>
                        </a:solidFill>
                        <a:latin typeface="+mn-lt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00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Calibri" pitchFamily="34"/>
                          <a:cs typeface="Times New Roman" pitchFamily="18"/>
                        </a:rPr>
                        <a:t>Transporting the seeds away from the parent plant, so that they don’t all grow in the same place.</a:t>
                      </a:r>
                      <a:endParaRPr lang="en-GB" sz="10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657">
                <a:tc>
                  <a:txBody>
                    <a:bodyPr/>
                    <a:lstStyle/>
                    <a:p>
                      <a:pPr lvl="0" algn="l"/>
                      <a:r>
                        <a:rPr lang="en-GB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Calibri" pitchFamily="34"/>
                          <a:cs typeface="Times New Roman" pitchFamily="18"/>
                        </a:rPr>
                        <a:t>germination</a:t>
                      </a:r>
                      <a:endParaRPr lang="en-GB" sz="2000" b="0" kern="1200" dirty="0">
                        <a:solidFill>
                          <a:schemeClr val="tx1"/>
                        </a:solidFill>
                        <a:latin typeface="+mn-lt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Calibri" pitchFamily="34"/>
                          <a:cs typeface="Times New Roman" pitchFamily="18"/>
                        </a:rPr>
                        <a:t>When the seed starts to grow.</a:t>
                      </a:r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GB" sz="10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6971">
                <a:tc>
                  <a:txBody>
                    <a:bodyPr/>
                    <a:lstStyle/>
                    <a:p>
                      <a:pPr lvl="0" algn="l"/>
                      <a:r>
                        <a:rPr lang="en-GB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Calibri" pitchFamily="34"/>
                          <a:cs typeface="Times New Roman" pitchFamily="18"/>
                        </a:rPr>
                        <a:t>fertilisation</a:t>
                      </a:r>
                      <a:endParaRPr lang="en-GB" sz="2000" b="0" kern="1200" dirty="0">
                        <a:solidFill>
                          <a:schemeClr val="tx1"/>
                        </a:solidFill>
                        <a:latin typeface="+mn-lt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auto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10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</a:rPr>
                        <a:t>Fertilisation happens when the pollen travels from the</a:t>
                      </a:r>
                      <a:br>
                        <a:rPr lang="en-GB" sz="10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</a:rPr>
                      </a:br>
                      <a:r>
                        <a:rPr lang="en-GB" sz="10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</a:rPr>
                        <a:t>stigma down the style to the ovary.</a:t>
                      </a:r>
                    </a:p>
                    <a:p>
                      <a:pPr lvl="0" algn="l"/>
                      <a:endParaRPr lang="en-GB" sz="10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21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latin typeface="+mn-lt"/>
                          <a:ea typeface="Calibri" pitchFamily="34"/>
                          <a:cs typeface="Times New Roman" pitchFamily="18"/>
                        </a:rPr>
                        <a:t>food</a:t>
                      </a:r>
                      <a:r>
                        <a:rPr lang="en-GB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 pitchFamily="34"/>
                          <a:cs typeface="Times New Roman" pitchFamily="18"/>
                        </a:rPr>
                        <a:t> chain</a:t>
                      </a:r>
                      <a:endParaRPr lang="en-GB" sz="2000" kern="1200" dirty="0" smtClean="0">
                        <a:solidFill>
                          <a:schemeClr val="tx1"/>
                        </a:solidFill>
                        <a:latin typeface="+mn-lt"/>
                        <a:ea typeface="Calibri" pitchFamily="34"/>
                        <a:cs typeface="Times New Roman" pitchFamily="18"/>
                      </a:endParaRPr>
                    </a:p>
                    <a:p>
                      <a:pPr lvl="0" algn="l"/>
                      <a:endParaRPr lang="en-GB" sz="1100" b="1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00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Calibri" pitchFamily="34"/>
                          <a:cs typeface="Times New Roman" pitchFamily="18"/>
                        </a:rPr>
                        <a:t>The order of events in an ecosystem, where one living thing gets eaten by another. Think</a:t>
                      </a:r>
                      <a:r>
                        <a:rPr lang="en-GB" sz="1000" kern="12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Calibri" pitchFamily="34"/>
                          <a:cs typeface="Times New Roman" pitchFamily="18"/>
                        </a:rPr>
                        <a:t> prey and predator.</a:t>
                      </a:r>
                      <a:endParaRPr lang="en-GB" sz="10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4" name="Table 7">
            <a:extLst>
              <a:ext uri="{FF2B5EF4-FFF2-40B4-BE49-F238E27FC236}">
                <a16:creationId xmlns:a16="http://schemas.microsoft.com/office/drawing/2014/main" id="{714AB40E-F91C-4347-B21B-85EDFBA7D1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953919"/>
              </p:ext>
            </p:extLst>
          </p:nvPr>
        </p:nvGraphicFramePr>
        <p:xfrm>
          <a:off x="485591" y="1316587"/>
          <a:ext cx="4468118" cy="4135526"/>
        </p:xfrm>
        <a:graphic>
          <a:graphicData uri="http://schemas.openxmlformats.org/drawingml/2006/table">
            <a:tbl>
              <a:tblPr firstRow="1" bandRow="1">
                <a:effectLst/>
                <a:tableStyleId>{5202B0CA-FC54-4496-8BCA-5EF66A818D29}</a:tableStyleId>
              </a:tblPr>
              <a:tblGrid>
                <a:gridCol w="44681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5286">
                <a:tc>
                  <a:txBody>
                    <a:bodyPr/>
                    <a:lstStyle/>
                    <a:p>
                      <a:pPr lvl="0" algn="ctr"/>
                      <a:r>
                        <a:rPr lang="en-GB" sz="24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itchFamily="34"/>
                          <a:ea typeface="Calibri" pitchFamily="34"/>
                          <a:cs typeface="Times New Roman" pitchFamily="18"/>
                        </a:rPr>
                        <a:t>Key knowledge to learn </a:t>
                      </a:r>
                    </a:p>
                  </a:txBody>
                  <a:tcPr marL="64695" marR="64695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056">
                <a:tc>
                  <a:txBody>
                    <a:bodyPr/>
                    <a:lstStyle/>
                    <a:p>
                      <a:pPr lvl="0" algn="l"/>
                      <a:r>
                        <a:rPr lang="en-GB" sz="1100" b="0" kern="1200" dirty="0" smtClean="0">
                          <a:solidFill>
                            <a:srgbClr val="000000"/>
                          </a:solidFill>
                          <a:latin typeface="+mn-lt"/>
                          <a:ea typeface="Calibri" pitchFamily="34"/>
                          <a:cs typeface="Times New Roman" pitchFamily="18"/>
                        </a:rPr>
                        <a:t> </a:t>
                      </a:r>
                      <a:r>
                        <a:rPr lang="en-GB" sz="120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Calibri" pitchFamily="34"/>
                          <a:cs typeface="Times New Roman" pitchFamily="18"/>
                        </a:rPr>
                        <a:t>The</a:t>
                      </a:r>
                      <a:r>
                        <a:rPr lang="en-GB" sz="1200" kern="12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Calibri" pitchFamily="34"/>
                          <a:cs typeface="Times New Roman" pitchFamily="18"/>
                        </a:rPr>
                        <a:t> parts of a plant – petal, leaf, stem, root, stigma, style, anther, ovule, ovary, sepal, filament.</a:t>
                      </a:r>
                      <a:endParaRPr lang="en-GB" sz="1200" b="0" kern="1200" dirty="0" smtClean="0">
                        <a:solidFill>
                          <a:srgbClr val="000000"/>
                        </a:solidFill>
                        <a:latin typeface="+mn-lt"/>
                        <a:ea typeface="Calibri" pitchFamily="34"/>
                        <a:cs typeface="Times New Roman" pitchFamily="18"/>
                      </a:endParaRPr>
                    </a:p>
                  </a:txBody>
                  <a:tcPr marL="64695" marR="64695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01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baseline="0" dirty="0" smtClean="0">
                          <a:latin typeface="+mn-lt"/>
                        </a:rPr>
                        <a:t> </a:t>
                      </a:r>
                      <a:r>
                        <a:rPr lang="en-GB" sz="1200" b="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</a:rPr>
                        <a:t>A lifecycle shows the changes to a plant over it’s lifetime. A lifecycle is the different stages of life for a living thing. </a:t>
                      </a:r>
                      <a:r>
                        <a:rPr lang="en-GB" sz="1200" b="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cs typeface="Leelawadee UI Semilight" panose="020B0402040204020203" pitchFamily="34" charset="-34"/>
                        </a:rPr>
                        <a:t>It has 4 main stages – germination,  growing/flowering, pollination, fertilisation, seed dispersal.</a:t>
                      </a:r>
                      <a:endParaRPr lang="en-GB" sz="1200" b="0" dirty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cs typeface="Leelawadee UI Semilight" panose="020B0402040204020203" pitchFamily="34" charset="-34"/>
                      </a:endParaRPr>
                    </a:p>
                  </a:txBody>
                  <a:tcPr marL="64695" marR="64695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3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</a:rPr>
                        <a:t>Germination is when the seed begins to grow.</a:t>
                      </a:r>
                      <a:endParaRPr lang="en-GB" sz="1200" b="0" dirty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cs typeface="Leelawadee UI Semilight" panose="020B0402040204020203" pitchFamily="34" charset="-34"/>
                      </a:endParaRPr>
                    </a:p>
                  </a:txBody>
                  <a:tcPr marL="64695" marR="64695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2056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+mn-lt"/>
                        </a:rPr>
                        <a:t> </a:t>
                      </a:r>
                      <a:r>
                        <a:rPr lang="en-GB" sz="12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</a:rPr>
                        <a:t>Pollination occurs when pollen is transferred to the stigma </a:t>
                      </a:r>
                    </a:p>
                    <a:p>
                      <a:pPr algn="l"/>
                      <a:r>
                        <a:rPr lang="en-GB" sz="1200" b="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</a:rPr>
                        <a:t>usually by an insect.</a:t>
                      </a:r>
                      <a:r>
                        <a:rPr lang="en-GB" sz="1200" b="0" dirty="0" smtClean="0">
                          <a:latin typeface="+mn-lt"/>
                        </a:rPr>
                        <a:t>       </a:t>
                      </a:r>
                      <a:endParaRPr lang="en-GB" sz="1200" b="0" dirty="0">
                        <a:latin typeface="+mn-lt"/>
                      </a:endParaRPr>
                    </a:p>
                  </a:txBody>
                  <a:tcPr marL="64695" marR="64695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2056">
                <a:tc>
                  <a:txBody>
                    <a:bodyPr/>
                    <a:lstStyle/>
                    <a:p>
                      <a:pPr marL="0" indent="0" fontAlgn="auto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1200" baseline="0" dirty="0" smtClean="0">
                          <a:latin typeface="+mn-lt"/>
                        </a:rPr>
                        <a:t> </a:t>
                      </a:r>
                      <a:r>
                        <a:rPr lang="en-GB" sz="12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</a:rPr>
                        <a:t>T</a:t>
                      </a:r>
                      <a:r>
                        <a:rPr lang="en-GB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</a:rPr>
                        <a:t>he plant needs to move or transport the seeds away from the</a:t>
                      </a:r>
                    </a:p>
                    <a:p>
                      <a:pPr marL="0" indent="0" fontAlgn="auto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12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GB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</a:rPr>
                        <a:t>parent plant so that they don't all try to grow in the same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</a:rPr>
                        <a:t>place. There are lots of different ways that seeds can be</a:t>
                      </a:r>
                      <a:r>
                        <a:rPr lang="en-GB" sz="1200" b="0" dirty="0" smtClean="0">
                          <a:latin typeface="+mn-lt"/>
                        </a:rPr>
                        <a:t> </a:t>
                      </a:r>
                      <a:r>
                        <a:rPr lang="en-GB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</a:rPr>
                        <a:t>dispersed.</a:t>
                      </a:r>
                      <a:endParaRPr lang="en-GB" sz="1200" b="0" dirty="0">
                        <a:latin typeface="+mn-lt"/>
                      </a:endParaRPr>
                    </a:p>
                  </a:txBody>
                  <a:tcPr marL="64695" marR="64695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3732">
                <a:tc>
                  <a:txBody>
                    <a:bodyPr/>
                    <a:lstStyle/>
                    <a:p>
                      <a:pPr marL="0" indent="0" fontAlgn="auto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</a:rPr>
                        <a:t>Plants are producers, which make their own food using light from the sun. Consumers are animals that eat</a:t>
                      </a:r>
                      <a:r>
                        <a:rPr lang="en-GB" sz="12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</a:rPr>
                        <a:t> plants or animals. If an animal is eaten by another animal it is prey, whereas the animal that eats it is called a predator.</a:t>
                      </a:r>
                      <a:endParaRPr lang="en-GB" sz="1200" dirty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marL="64695" marR="64695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Title 1">
            <a:extLst>
              <a:ext uri="{FF2B5EF4-FFF2-40B4-BE49-F238E27FC236}">
                <a16:creationId xmlns:a16="http://schemas.microsoft.com/office/drawing/2014/main" id="{B5B939BF-801C-4DD2-8C22-A7C606159AFD}"/>
              </a:ext>
            </a:extLst>
          </p:cNvPr>
          <p:cNvSpPr txBox="1">
            <a:spLocks noChangeArrowheads="1"/>
          </p:cNvSpPr>
          <p:nvPr/>
        </p:nvSpPr>
        <p:spPr>
          <a:xfrm>
            <a:off x="-34787" y="-5158"/>
            <a:ext cx="12261574" cy="655983"/>
          </a:xfrm>
          <a:prstGeom prst="rect">
            <a:avLst/>
          </a:prstGeom>
          <a:solidFill>
            <a:srgbClr val="C00000"/>
          </a:solidFill>
        </p:spPr>
        <p:txBody>
          <a:bodyPr anchorCtr="1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28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Salesbury Super 6 Knowledge Organiser for </a:t>
            </a:r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id="{1827F913-9572-4DC9-9030-D80097CC5F9A}"/>
              </a:ext>
            </a:extLst>
          </p:cNvPr>
          <p:cNvSpPr/>
          <p:nvPr/>
        </p:nvSpPr>
        <p:spPr>
          <a:xfrm>
            <a:off x="256761" y="650825"/>
            <a:ext cx="9144000" cy="547898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wrap="square" lIns="64700" tIns="32349" rIns="64700" bIns="32349" anchor="ctr">
            <a:spAutoFit/>
          </a:bodyPr>
          <a:lstStyle/>
          <a:p>
            <a:pPr defTabSz="862686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kern="0" dirty="0">
                <a:solidFill>
                  <a:srgbClr val="A14824"/>
                </a:solidFill>
                <a:latin typeface="Century Gothic" pitchFamily="34"/>
                <a:ea typeface="Calibri" pitchFamily="34"/>
                <a:cs typeface="Times New Roman" pitchFamily="18"/>
              </a:rPr>
              <a:t>Learning Focus</a:t>
            </a:r>
            <a:r>
              <a:rPr lang="en-GB" sz="2400" b="1" kern="0" dirty="0" smtClean="0">
                <a:solidFill>
                  <a:srgbClr val="A14824"/>
                </a:solidFill>
                <a:latin typeface="Century Gothic" pitchFamily="34"/>
                <a:ea typeface="Calibri" pitchFamily="34"/>
                <a:cs typeface="Times New Roman" pitchFamily="18"/>
              </a:rPr>
              <a:t>: All Things Bright and Beautiful: Science</a:t>
            </a:r>
            <a:endParaRPr lang="en-GB" sz="2400" b="1" kern="0" dirty="0">
              <a:solidFill>
                <a:srgbClr val="A14824"/>
              </a:solidFill>
              <a:latin typeface="Century Gothic" pitchFamily="34"/>
              <a:ea typeface="Calibri" pitchFamily="34"/>
              <a:cs typeface="Times New Roman" pitchFamily="18"/>
            </a:endParaRP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90B75A93-F324-4FB6-B5A5-836CF1051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717774" cy="451954"/>
          </a:xfrm>
        </p:spPr>
        <p:txBody>
          <a:bodyPr/>
          <a:lstStyle/>
          <a:p>
            <a:r>
              <a:rPr lang="en-GB" dirty="0"/>
              <a:t>Salesbury Church of England Primary School – Curriculum Knowledge Organiser. </a:t>
            </a:r>
          </a:p>
        </p:txBody>
      </p:sp>
      <p:pic>
        <p:nvPicPr>
          <p:cNvPr id="6" name="Graphic 5" descr="Badge 1 with solid fill">
            <a:extLst>
              <a:ext uri="{FF2B5EF4-FFF2-40B4-BE49-F238E27FC236}">
                <a16:creationId xmlns:a16="http://schemas.microsoft.com/office/drawing/2014/main" id="{3DEE8770-0F5E-44E2-866A-4C5C8E45421C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29299" y="1770427"/>
            <a:ext cx="413799" cy="413799"/>
          </a:xfrm>
          <a:prstGeom prst="rect">
            <a:avLst/>
          </a:prstGeom>
        </p:spPr>
      </p:pic>
      <p:pic>
        <p:nvPicPr>
          <p:cNvPr id="8" name="Graphic 7" descr="Badge with solid fill">
            <a:extLst>
              <a:ext uri="{FF2B5EF4-FFF2-40B4-BE49-F238E27FC236}">
                <a16:creationId xmlns:a16="http://schemas.microsoft.com/office/drawing/2014/main" id="{F2D8B69F-34DB-4FC3-99E2-8296EF644723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38467" y="2321971"/>
            <a:ext cx="436587" cy="436587"/>
          </a:xfrm>
          <a:prstGeom prst="rect">
            <a:avLst/>
          </a:prstGeom>
        </p:spPr>
      </p:pic>
      <p:pic>
        <p:nvPicPr>
          <p:cNvPr id="11" name="Graphic 10" descr="Badge 3 with solid fill">
            <a:extLst>
              <a:ext uri="{FF2B5EF4-FFF2-40B4-BE49-F238E27FC236}">
                <a16:creationId xmlns:a16="http://schemas.microsoft.com/office/drawing/2014/main" id="{F1F3F8C3-5910-4414-8222-E01A1104E0A0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17817" y="3017971"/>
            <a:ext cx="452308" cy="470945"/>
          </a:xfrm>
          <a:prstGeom prst="rect">
            <a:avLst/>
          </a:prstGeom>
        </p:spPr>
      </p:pic>
      <p:pic>
        <p:nvPicPr>
          <p:cNvPr id="17" name="Graphic 16" descr="Badge 4 with solid fill">
            <a:extLst>
              <a:ext uri="{FF2B5EF4-FFF2-40B4-BE49-F238E27FC236}">
                <a16:creationId xmlns:a16="http://schemas.microsoft.com/office/drawing/2014/main" id="{A2FBD025-FE78-4DC2-823C-AA104DB32847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54207" y="3457289"/>
            <a:ext cx="426455" cy="426455"/>
          </a:xfrm>
          <a:prstGeom prst="rect">
            <a:avLst/>
          </a:prstGeom>
        </p:spPr>
      </p:pic>
      <p:pic>
        <p:nvPicPr>
          <p:cNvPr id="19" name="Graphic 18" descr="Badge 5 with solid fill">
            <a:extLst>
              <a:ext uri="{FF2B5EF4-FFF2-40B4-BE49-F238E27FC236}">
                <a16:creationId xmlns:a16="http://schemas.microsoft.com/office/drawing/2014/main" id="{A69F9760-431B-494F-9DDD-726146C56F2B}"/>
              </a:ext>
            </a:extLst>
          </p:cNvPr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65409" y="4094628"/>
            <a:ext cx="452971" cy="452971"/>
          </a:xfrm>
          <a:prstGeom prst="rect">
            <a:avLst/>
          </a:prstGeom>
        </p:spPr>
      </p:pic>
      <p:pic>
        <p:nvPicPr>
          <p:cNvPr id="21" name="Graphic 20" descr="Badge 6 with solid fill">
            <a:extLst>
              <a:ext uri="{FF2B5EF4-FFF2-40B4-BE49-F238E27FC236}">
                <a16:creationId xmlns:a16="http://schemas.microsoft.com/office/drawing/2014/main" id="{36B571EB-F191-4EB2-B92C-2654115095D0}"/>
              </a:ext>
            </a:extLst>
          </p:cNvPr>
          <p:cNvPicPr>
            <a:picLocks noChangeAspect="1"/>
          </p:cNvPicPr>
          <p:nvPr/>
        </p:nvPicPr>
        <p:blipFill>
          <a:blip r:embed="rId1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59918" y="4817407"/>
            <a:ext cx="447890" cy="447890"/>
          </a:xfrm>
          <a:prstGeom prst="rect">
            <a:avLst/>
          </a:prstGeom>
        </p:spPr>
      </p:pic>
      <p:graphicFrame>
        <p:nvGraphicFramePr>
          <p:cNvPr id="23" name="Diagram 22">
            <a:extLst>
              <a:ext uri="{FF2B5EF4-FFF2-40B4-BE49-F238E27FC236}">
                <a16:creationId xmlns:a16="http://schemas.microsoft.com/office/drawing/2014/main" id="{06A346FE-6E35-46A7-AE03-700DCB8770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35189753"/>
              </p:ext>
            </p:extLst>
          </p:nvPr>
        </p:nvGraphicFramePr>
        <p:xfrm>
          <a:off x="9849677" y="924774"/>
          <a:ext cx="2122005" cy="34285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pic>
        <p:nvPicPr>
          <p:cNvPr id="25" name="Picture 24" descr="A picture containing diagram&#10;&#10;Description automatically generated">
            <a:extLst>
              <a:ext uri="{FF2B5EF4-FFF2-40B4-BE49-F238E27FC236}">
                <a16:creationId xmlns:a16="http://schemas.microsoft.com/office/drawing/2014/main" id="{373F1688-4EEF-4CF8-B5B7-436239033D6E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071" y="3319817"/>
            <a:ext cx="1347216" cy="1560576"/>
          </a:xfrm>
          <a:prstGeom prst="rect">
            <a:avLst/>
          </a:prstGeom>
        </p:spPr>
      </p:pic>
      <p:pic>
        <p:nvPicPr>
          <p:cNvPr id="1026" name="Picture 2" descr="Image result for Life Cycle of Plant. Size: 204 x 204. Source: vectormine.com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7440" y="851762"/>
            <a:ext cx="2010292" cy="2010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408830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366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Leelawadee UI Semilight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Berryman</dc:creator>
  <cp:lastModifiedBy>rdscreateuser</cp:lastModifiedBy>
  <cp:revision>16</cp:revision>
  <dcterms:created xsi:type="dcterms:W3CDTF">2022-04-07T22:45:21Z</dcterms:created>
  <dcterms:modified xsi:type="dcterms:W3CDTF">2024-05-31T12:51:16Z</dcterms:modified>
</cp:coreProperties>
</file>