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64AF1B-84AA-49BA-9AE3-A044F2E4D77B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CC2C3431-6421-4E36-BBCC-D6FB3DF1C22B}">
      <dgm:prSet phldrT="[Text]" custT="1"/>
      <dgm:spPr/>
      <dgm:t>
        <a:bodyPr/>
        <a:lstStyle/>
        <a:p>
          <a:endParaRPr lang="en-GB" sz="1400" dirty="0"/>
        </a:p>
      </dgm:t>
    </dgm:pt>
    <dgm:pt modelId="{A7CB5809-516A-4826-B2D1-B89D5CEE9F84}" type="parTrans" cxnId="{44C10A6F-7F82-4E3F-9CBB-4CA6C5F75714}">
      <dgm:prSet/>
      <dgm:spPr/>
      <dgm:t>
        <a:bodyPr/>
        <a:lstStyle/>
        <a:p>
          <a:endParaRPr lang="en-GB"/>
        </a:p>
      </dgm:t>
    </dgm:pt>
    <dgm:pt modelId="{1CDFA052-7E49-4B4D-8A46-25DC9A118ACE}" type="sibTrans" cxnId="{44C10A6F-7F82-4E3F-9CBB-4CA6C5F75714}">
      <dgm:prSet/>
      <dgm:spPr/>
      <dgm:t>
        <a:bodyPr/>
        <a:lstStyle/>
        <a:p>
          <a:endParaRPr lang="en-GB"/>
        </a:p>
      </dgm:t>
    </dgm:pt>
    <dgm:pt modelId="{41ADB0E4-2EB9-4CCB-8794-0E1E86DE8637}">
      <dgm:prSet/>
      <dgm:spPr/>
      <dgm:t>
        <a:bodyPr/>
        <a:lstStyle/>
        <a:p>
          <a:endParaRPr lang="en-GB" dirty="0"/>
        </a:p>
      </dgm:t>
    </dgm:pt>
    <dgm:pt modelId="{29E1A3A4-C16B-4E3F-BFC7-8106310549B6}" type="parTrans" cxnId="{DCD7150A-5413-4A33-A286-D81D61F87573}">
      <dgm:prSet/>
      <dgm:spPr/>
      <dgm:t>
        <a:bodyPr/>
        <a:lstStyle/>
        <a:p>
          <a:endParaRPr lang="en-US"/>
        </a:p>
      </dgm:t>
    </dgm:pt>
    <dgm:pt modelId="{BE8A6C5D-5EE6-41EE-9A1C-AC3924A02F04}" type="sibTrans" cxnId="{DCD7150A-5413-4A33-A286-D81D61F87573}">
      <dgm:prSet/>
      <dgm:spPr/>
      <dgm:t>
        <a:bodyPr/>
        <a:lstStyle/>
        <a:p>
          <a:endParaRPr lang="en-US"/>
        </a:p>
      </dgm:t>
    </dgm:pt>
    <dgm:pt modelId="{D88EF5EA-CE84-435F-BB18-748D9C461FA0}" type="pres">
      <dgm:prSet presAssocID="{F664AF1B-84AA-49BA-9AE3-A044F2E4D77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3053C73-F393-4781-906C-C416B2C66ACC}" type="pres">
      <dgm:prSet presAssocID="{CC2C3431-6421-4E36-BBCC-D6FB3DF1C22B}" presName="composite" presStyleCnt="0"/>
      <dgm:spPr/>
    </dgm:pt>
    <dgm:pt modelId="{70C473A9-7390-4AD1-8D87-66B05B852D06}" type="pres">
      <dgm:prSet presAssocID="{CC2C3431-6421-4E36-BBCC-D6FB3DF1C22B}" presName="ParentAccentShape" presStyleLbl="trBgShp" presStyleIdx="0" presStyleCnt="2" custLinFactY="-2074" custLinFactNeighborX="5982" custLinFactNeighborY="-100000"/>
      <dgm:spPr/>
    </dgm:pt>
    <dgm:pt modelId="{78E64BE8-6035-4E94-937B-30C544C82FBE}" type="pres">
      <dgm:prSet presAssocID="{CC2C3431-6421-4E36-BBCC-D6FB3DF1C22B}" presName="ParentText" presStyleLbl="revTx" presStyleIdx="0" presStyleCnt="4" custScaleX="207651" custScaleY="4686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3BB71-4EEB-4D57-BF33-5C4305B6DFFB}" type="pres">
      <dgm:prSet presAssocID="{CC2C3431-6421-4E36-BBCC-D6FB3DF1C22B}" presName="ChildText" presStyleLbl="revTx" presStyleIdx="1" presStyleCnt="4" custScaleY="11213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F6B153D-2C8E-4644-AFA3-BAA0385842C0}" type="pres">
      <dgm:prSet presAssocID="{CC2C3431-6421-4E36-BBCC-D6FB3DF1C22B}" presName="ChildAccentShape" presStyleLbl="trBgShp" presStyleIdx="0" presStyleCnt="2"/>
      <dgm:spPr/>
    </dgm:pt>
    <dgm:pt modelId="{FD0B8775-F470-48F5-A42B-A48B9834FEB6}" type="pres">
      <dgm:prSet presAssocID="{CC2C3431-6421-4E36-BBCC-D6FB3DF1C22B}" presName="Image" presStyleLbl="alignImgPlace1" presStyleIdx="0" presStyleCnt="2" custScaleX="111704" custScaleY="147876" custLinFactNeighborX="20212" custLinFactNeighborY="-858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BE1379E-0C5D-44A4-8248-E17EFEB2BA6E}" type="pres">
      <dgm:prSet presAssocID="{1CDFA052-7E49-4B4D-8A46-25DC9A118ACE}" presName="sibTrans" presStyleCnt="0"/>
      <dgm:spPr/>
    </dgm:pt>
    <dgm:pt modelId="{46F720D6-E0A2-4D93-8D37-4062A6CC6B0A}" type="pres">
      <dgm:prSet presAssocID="{41ADB0E4-2EB9-4CCB-8794-0E1E86DE8637}" presName="composite" presStyleCnt="0"/>
      <dgm:spPr/>
    </dgm:pt>
    <dgm:pt modelId="{72B3050C-E7D3-4D73-A21F-A0CBEF738481}" type="pres">
      <dgm:prSet presAssocID="{41ADB0E4-2EB9-4CCB-8794-0E1E86DE8637}" presName="ParentAccentShape" presStyleLbl="trBgShp" presStyleIdx="1" presStyleCnt="2" custLinFactNeighborX="56542" custLinFactNeighborY="-89668"/>
      <dgm:spPr/>
    </dgm:pt>
    <dgm:pt modelId="{0257BC34-F2D7-437B-9362-EBB8F36FA849}" type="pres">
      <dgm:prSet presAssocID="{41ADB0E4-2EB9-4CCB-8794-0E1E86DE8637}" presName="ParentText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D18BD-F00E-4402-B5A2-A6EDC68A8413}" type="pres">
      <dgm:prSet presAssocID="{41ADB0E4-2EB9-4CCB-8794-0E1E86DE8637}" presName="ChildText" presStyleLbl="revTx" presStyleIdx="3" presStyleCnt="4">
        <dgm:presLayoutVars>
          <dgm:chMax val="0"/>
          <dgm:chPref val="0"/>
        </dgm:presLayoutVars>
      </dgm:prSet>
      <dgm:spPr/>
    </dgm:pt>
    <dgm:pt modelId="{C40CADDC-B9BD-4AA7-82EB-C3D5AC384014}" type="pres">
      <dgm:prSet presAssocID="{41ADB0E4-2EB9-4CCB-8794-0E1E86DE8637}" presName="ChildAccentShape" presStyleLbl="trBgShp" presStyleIdx="1" presStyleCnt="2"/>
      <dgm:spPr/>
    </dgm:pt>
    <dgm:pt modelId="{9F8245FB-F44E-4A85-B2ED-341BCCBF5792}" type="pres">
      <dgm:prSet presAssocID="{41ADB0E4-2EB9-4CCB-8794-0E1E86DE8637}" presName="Image" presStyleLbl="alignImgPlace1" presStyleIdx="1" presStyleCnt="2" custLinFactNeighborX="65621" custLinFactNeighborY="-8410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F4E45C42-D149-4606-A4E9-033A2A51FAFA}" type="presOf" srcId="{F664AF1B-84AA-49BA-9AE3-A044F2E4D77B}" destId="{D88EF5EA-CE84-435F-BB18-748D9C461FA0}" srcOrd="0" destOrd="0" presId="urn:microsoft.com/office/officeart/2009/3/layout/SnapshotPictureList"/>
    <dgm:cxn modelId="{DCD7150A-5413-4A33-A286-D81D61F87573}" srcId="{F664AF1B-84AA-49BA-9AE3-A044F2E4D77B}" destId="{41ADB0E4-2EB9-4CCB-8794-0E1E86DE8637}" srcOrd="1" destOrd="0" parTransId="{29E1A3A4-C16B-4E3F-BFC7-8106310549B6}" sibTransId="{BE8A6C5D-5EE6-41EE-9A1C-AC3924A02F04}"/>
    <dgm:cxn modelId="{44C10A6F-7F82-4E3F-9CBB-4CA6C5F75714}" srcId="{F664AF1B-84AA-49BA-9AE3-A044F2E4D77B}" destId="{CC2C3431-6421-4E36-BBCC-D6FB3DF1C22B}" srcOrd="0" destOrd="0" parTransId="{A7CB5809-516A-4826-B2D1-B89D5CEE9F84}" sibTransId="{1CDFA052-7E49-4B4D-8A46-25DC9A118ACE}"/>
    <dgm:cxn modelId="{7EDB2333-A919-4B0E-9853-085D1229A480}" type="presOf" srcId="{41ADB0E4-2EB9-4CCB-8794-0E1E86DE8637}" destId="{0257BC34-F2D7-437B-9362-EBB8F36FA849}" srcOrd="0" destOrd="0" presId="urn:microsoft.com/office/officeart/2009/3/layout/SnapshotPictureList"/>
    <dgm:cxn modelId="{D35C47A1-3C54-41C1-81F0-EB44D418CE3D}" type="presOf" srcId="{CC2C3431-6421-4E36-BBCC-D6FB3DF1C22B}" destId="{78E64BE8-6035-4E94-937B-30C544C82FBE}" srcOrd="0" destOrd="0" presId="urn:microsoft.com/office/officeart/2009/3/layout/SnapshotPictureList"/>
    <dgm:cxn modelId="{920917B7-DB52-4E0F-B5F7-5E404C38C19B}" type="presParOf" srcId="{D88EF5EA-CE84-435F-BB18-748D9C461FA0}" destId="{E3053C73-F393-4781-906C-C416B2C66ACC}" srcOrd="0" destOrd="0" presId="urn:microsoft.com/office/officeart/2009/3/layout/SnapshotPictureList"/>
    <dgm:cxn modelId="{77C4403B-B166-4CFE-93D1-7DB42F3C2F4E}" type="presParOf" srcId="{E3053C73-F393-4781-906C-C416B2C66ACC}" destId="{70C473A9-7390-4AD1-8D87-66B05B852D06}" srcOrd="0" destOrd="0" presId="urn:microsoft.com/office/officeart/2009/3/layout/SnapshotPictureList"/>
    <dgm:cxn modelId="{244CA302-F745-40B6-9057-04C639D8E9E9}" type="presParOf" srcId="{E3053C73-F393-4781-906C-C416B2C66ACC}" destId="{78E64BE8-6035-4E94-937B-30C544C82FBE}" srcOrd="1" destOrd="0" presId="urn:microsoft.com/office/officeart/2009/3/layout/SnapshotPictureList"/>
    <dgm:cxn modelId="{1495E08C-9792-4171-B9BA-6EDF8DAB0DF3}" type="presParOf" srcId="{E3053C73-F393-4781-906C-C416B2C66ACC}" destId="{F413BB71-4EEB-4D57-BF33-5C4305B6DFFB}" srcOrd="2" destOrd="0" presId="urn:microsoft.com/office/officeart/2009/3/layout/SnapshotPictureList"/>
    <dgm:cxn modelId="{9E1DCD5C-8A74-4F0A-BB92-F8EE3D0F384B}" type="presParOf" srcId="{E3053C73-F393-4781-906C-C416B2C66ACC}" destId="{CF6B153D-2C8E-4644-AFA3-BAA0385842C0}" srcOrd="3" destOrd="0" presId="urn:microsoft.com/office/officeart/2009/3/layout/SnapshotPictureList"/>
    <dgm:cxn modelId="{C2638037-E966-49C1-85BE-1848F4BEDE93}" type="presParOf" srcId="{E3053C73-F393-4781-906C-C416B2C66ACC}" destId="{FD0B8775-F470-48F5-A42B-A48B9834FEB6}" srcOrd="4" destOrd="0" presId="urn:microsoft.com/office/officeart/2009/3/layout/SnapshotPictureList"/>
    <dgm:cxn modelId="{FBDDDA9C-8456-407A-BE65-3F41ED172194}" type="presParOf" srcId="{D88EF5EA-CE84-435F-BB18-748D9C461FA0}" destId="{8BE1379E-0C5D-44A4-8248-E17EFEB2BA6E}" srcOrd="1" destOrd="0" presId="urn:microsoft.com/office/officeart/2009/3/layout/SnapshotPictureList"/>
    <dgm:cxn modelId="{6CF1D68E-F16F-4D84-AF8F-4850ACA985D2}" type="presParOf" srcId="{D88EF5EA-CE84-435F-BB18-748D9C461FA0}" destId="{46F720D6-E0A2-4D93-8D37-4062A6CC6B0A}" srcOrd="2" destOrd="0" presId="urn:microsoft.com/office/officeart/2009/3/layout/SnapshotPictureList"/>
    <dgm:cxn modelId="{E981D753-5B08-4731-A451-E9E7FDE706FC}" type="presParOf" srcId="{46F720D6-E0A2-4D93-8D37-4062A6CC6B0A}" destId="{72B3050C-E7D3-4D73-A21F-A0CBEF738481}" srcOrd="0" destOrd="0" presId="urn:microsoft.com/office/officeart/2009/3/layout/SnapshotPictureList"/>
    <dgm:cxn modelId="{F5221A1E-01D7-44B1-BB8B-0973DF582274}" type="presParOf" srcId="{46F720D6-E0A2-4D93-8D37-4062A6CC6B0A}" destId="{0257BC34-F2D7-437B-9362-EBB8F36FA849}" srcOrd="1" destOrd="0" presId="urn:microsoft.com/office/officeart/2009/3/layout/SnapshotPictureList"/>
    <dgm:cxn modelId="{22533E92-A1A2-4FA5-A590-37806D33D635}" type="presParOf" srcId="{46F720D6-E0A2-4D93-8D37-4062A6CC6B0A}" destId="{D8AD18BD-F00E-4402-B5A2-A6EDC68A8413}" srcOrd="2" destOrd="0" presId="urn:microsoft.com/office/officeart/2009/3/layout/SnapshotPictureList"/>
    <dgm:cxn modelId="{178C92C2-46C6-46B2-BDD7-CFAA9F4DC39A}" type="presParOf" srcId="{46F720D6-E0A2-4D93-8D37-4062A6CC6B0A}" destId="{C40CADDC-B9BD-4AA7-82EB-C3D5AC384014}" srcOrd="3" destOrd="0" presId="urn:microsoft.com/office/officeart/2009/3/layout/SnapshotPictureList"/>
    <dgm:cxn modelId="{85497DF4-8EEC-4993-A932-508C87799484}" type="presParOf" srcId="{46F720D6-E0A2-4D93-8D37-4062A6CC6B0A}" destId="{9F8245FB-F44E-4A85-B2ED-341BCCBF5792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3050C-E7D3-4D73-A21F-A0CBEF738481}">
      <dsp:nvSpPr>
        <dsp:cNvPr id="0" name=""/>
        <dsp:cNvSpPr/>
      </dsp:nvSpPr>
      <dsp:spPr>
        <a:xfrm>
          <a:off x="848377" y="1418717"/>
          <a:ext cx="1042863" cy="742113"/>
        </a:xfrm>
        <a:prstGeom prst="frame">
          <a:avLst>
            <a:gd name="adj1" fmla="val 5450"/>
          </a:avLst>
        </a:prstGeom>
        <a:solidFill>
          <a:schemeClr val="dk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473A9-7390-4AD1-8D87-66B05B852D06}">
      <dsp:nvSpPr>
        <dsp:cNvPr id="0" name=""/>
        <dsp:cNvSpPr/>
      </dsp:nvSpPr>
      <dsp:spPr>
        <a:xfrm>
          <a:off x="539571" y="101750"/>
          <a:ext cx="1042863" cy="742113"/>
        </a:xfrm>
        <a:prstGeom prst="frame">
          <a:avLst>
            <a:gd name="adj1" fmla="val 5450"/>
          </a:avLst>
        </a:prstGeom>
        <a:solidFill>
          <a:schemeClr val="dk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B8775-F470-48F5-A42B-A48B9834FEB6}">
      <dsp:nvSpPr>
        <dsp:cNvPr id="0" name=""/>
        <dsp:cNvSpPr/>
      </dsp:nvSpPr>
      <dsp:spPr>
        <a:xfrm>
          <a:off x="581087" y="1"/>
          <a:ext cx="1120130" cy="103805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64BE8-6035-4E94-937B-30C544C82FBE}">
      <dsp:nvSpPr>
        <dsp:cNvPr id="0" name=""/>
        <dsp:cNvSpPr/>
      </dsp:nvSpPr>
      <dsp:spPr>
        <a:xfrm>
          <a:off x="159" y="1310181"/>
          <a:ext cx="1997593" cy="412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3340" rIns="1422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>
        <a:off x="159" y="1310181"/>
        <a:ext cx="1997593" cy="412844"/>
      </dsp:txXfrm>
    </dsp:sp>
    <dsp:sp modelId="{F413BB71-4EEB-4D57-BF33-5C4305B6DFFB}">
      <dsp:nvSpPr>
        <dsp:cNvPr id="0" name=""/>
        <dsp:cNvSpPr/>
      </dsp:nvSpPr>
      <dsp:spPr>
        <a:xfrm>
          <a:off x="1562506" y="814223"/>
          <a:ext cx="476785" cy="832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245FB-F44E-4A85-B2ED-341BCCBF5792}">
      <dsp:nvSpPr>
        <dsp:cNvPr id="0" name=""/>
        <dsp:cNvSpPr/>
      </dsp:nvSpPr>
      <dsp:spPr>
        <a:xfrm>
          <a:off x="876650" y="1404839"/>
          <a:ext cx="1002766" cy="70197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7BC34-F2D7-437B-9362-EBB8F36FA849}">
      <dsp:nvSpPr>
        <dsp:cNvPr id="0" name=""/>
        <dsp:cNvSpPr/>
      </dsp:nvSpPr>
      <dsp:spPr>
        <a:xfrm>
          <a:off x="299492" y="2697458"/>
          <a:ext cx="961995" cy="88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299492" y="2697458"/>
        <a:ext cx="961995" cy="88089"/>
      </dsp:txXfrm>
    </dsp:sp>
    <dsp:sp modelId="{D8AD18BD-F00E-4402-B5A2-A6EDC68A8413}">
      <dsp:nvSpPr>
        <dsp:cNvPr id="0" name=""/>
        <dsp:cNvSpPr/>
      </dsp:nvSpPr>
      <dsp:spPr>
        <a:xfrm>
          <a:off x="1344041" y="2084155"/>
          <a:ext cx="476785" cy="742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7B66-46FC-404A-8ED2-B322CA2C9903}" type="datetimeFigureOut">
              <a:rPr lang="en-GB" smtClean="0"/>
              <a:t>22/04/2026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53C9-A933-4CE8-8F55-2A4B3793A0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17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7B66-46FC-404A-8ED2-B322CA2C9903}" type="datetimeFigureOut">
              <a:rPr lang="en-GB" smtClean="0"/>
              <a:t>22/04/2026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53C9-A933-4CE8-8F55-2A4B3793A0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1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7B66-46FC-404A-8ED2-B322CA2C9903}" type="datetimeFigureOut">
              <a:rPr lang="en-GB" smtClean="0"/>
              <a:t>22/04/2026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53C9-A933-4CE8-8F55-2A4B3793A0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06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7B66-46FC-404A-8ED2-B322CA2C9903}" type="datetimeFigureOut">
              <a:rPr lang="en-GB" smtClean="0"/>
              <a:t>22/04/2026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53C9-A933-4CE8-8F55-2A4B3793A0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09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7B66-46FC-404A-8ED2-B322CA2C9903}" type="datetimeFigureOut">
              <a:rPr lang="en-GB" smtClean="0"/>
              <a:t>22/04/2026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53C9-A933-4CE8-8F55-2A4B3793A0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00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7B66-46FC-404A-8ED2-B322CA2C9903}" type="datetimeFigureOut">
              <a:rPr lang="en-GB" smtClean="0"/>
              <a:t>22/04/2026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53C9-A933-4CE8-8F55-2A4B3793A0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96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7B66-46FC-404A-8ED2-B322CA2C9903}" type="datetimeFigureOut">
              <a:rPr lang="en-GB" smtClean="0"/>
              <a:t>22/04/2026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53C9-A933-4CE8-8F55-2A4B3793A0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52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7B66-46FC-404A-8ED2-B322CA2C9903}" type="datetimeFigureOut">
              <a:rPr lang="en-GB" smtClean="0"/>
              <a:t>22/04/2026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53C9-A933-4CE8-8F55-2A4B3793A0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06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7B66-46FC-404A-8ED2-B322CA2C9903}" type="datetimeFigureOut">
              <a:rPr lang="en-GB" smtClean="0"/>
              <a:t>22/04/2026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53C9-A933-4CE8-8F55-2A4B3793A0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25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7B66-46FC-404A-8ED2-B322CA2C9903}" type="datetimeFigureOut">
              <a:rPr lang="en-GB" smtClean="0"/>
              <a:t>22/04/2026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53C9-A933-4CE8-8F55-2A4B3793A0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12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7B66-46FC-404A-8ED2-B322CA2C9903}" type="datetimeFigureOut">
              <a:rPr lang="en-GB" smtClean="0"/>
              <a:t>22/04/2026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53C9-A933-4CE8-8F55-2A4B3793A0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94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E7B66-46FC-404A-8ED2-B322CA2C9903}" type="datetimeFigureOut">
              <a:rPr lang="en-GB" smtClean="0"/>
              <a:t>22/04/2026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B53C9-A933-4CE8-8F55-2A4B3793A0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78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www.bbc.co.uk/bitesize/topics/zs3487h" TargetMode="External"/><Relationship Id="rId7" Type="http://schemas.openxmlformats.org/officeDocument/2006/relationships/diagramQuickStyle" Target="../diagrams/quickStyle1.xml"/><Relationship Id="rId2" Type="http://schemas.openxmlformats.org/officeDocument/2006/relationships/hyperlink" Target="https://www.bbc.co.uk/teach/class-clips-video/history-ks1-changes-within-living-memory-schools/zmcsb7h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jpg"/><Relationship Id="rId4" Type="http://schemas.openxmlformats.org/officeDocument/2006/relationships/hyperlink" Target="https://www.bbc.co.uk/bitesize/topics/zj3nf82/articles/zdqdjsg" TargetMode="External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2">
            <a:extLst>
              <a:ext uri="{FF2B5EF4-FFF2-40B4-BE49-F238E27FC236}">
                <a16:creationId xmlns:a16="http://schemas.microsoft.com/office/drawing/2014/main" id="{225918B3-E0CF-4F1D-A559-183C31CE7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669083"/>
              </p:ext>
            </p:extLst>
          </p:nvPr>
        </p:nvGraphicFramePr>
        <p:xfrm>
          <a:off x="246093" y="5490943"/>
          <a:ext cx="11390243" cy="82661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390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3689">
                <a:tc>
                  <a:txBody>
                    <a:bodyPr/>
                    <a:lstStyle/>
                    <a:p>
                      <a:pPr lvl="0"/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You can find out more by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:-</a:t>
                      </a:r>
                    </a:p>
                    <a:p>
                      <a:pPr lvl="0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hlinkClick r:id="rId2"/>
                        </a:rPr>
                        <a:t>https://www.bbc.co.uk/teach/class-clips-video/history-ks1-changes-within-living-memory-schools/zmcsb7h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- Changes within living memory - schools.</a:t>
                      </a:r>
                    </a:p>
                    <a:p>
                      <a:pPr lvl="0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hlinkClick r:id="rId3"/>
                        </a:rPr>
                        <a:t>https://www.bbc.co.uk/bitesize/topics/zs3487h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- Understanding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evidence</a:t>
                      </a:r>
                    </a:p>
                    <a:p>
                      <a:pPr lvl="0"/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hlinkClick r:id="rId4"/>
                        </a:rPr>
                        <a:t>https://www.bbc.co.uk/bitesize/topics/zj3nf82/articles/zdqdjsg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- Changes over time - schools</a:t>
                      </a:r>
                    </a:p>
                  </a:txBody>
                  <a:tcPr marL="64706" marR="64706" marT="32306" marB="32306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7FCACB2-F3DD-43CD-8E21-B89B792D3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441423"/>
              </p:ext>
            </p:extLst>
          </p:nvPr>
        </p:nvGraphicFramePr>
        <p:xfrm>
          <a:off x="4736983" y="1225292"/>
          <a:ext cx="5500087" cy="4143336"/>
        </p:xfrm>
        <a:graphic>
          <a:graphicData uri="http://schemas.openxmlformats.org/drawingml/2006/table">
            <a:tbl>
              <a:tblPr firstRow="1" bandRow="1">
                <a:effectLst/>
                <a:tableStyleId>{5202B0CA-FC54-4496-8BCA-5EF66A818D29}</a:tableStyleId>
              </a:tblPr>
              <a:tblGrid>
                <a:gridCol w="1389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0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039">
                <a:tc gridSpan="2">
                  <a:txBody>
                    <a:bodyPr/>
                    <a:lstStyle/>
                    <a:p>
                      <a:pPr lvl="0" algn="l"/>
                      <a:r>
                        <a:rPr lang="en-GB" sz="2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itchFamily="34"/>
                          <a:ea typeface="Calibri" pitchFamily="34"/>
                          <a:cs typeface="Times New Roman" pitchFamily="18"/>
                        </a:rPr>
                        <a:t>Vocabulary </a:t>
                      </a:r>
                    </a:p>
                  </a:txBody>
                  <a:tcPr marL="64707" marR="64707" marT="32353" marB="32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way we find out about the past. A </a:t>
                      </a:r>
                      <a:r>
                        <a:rPr lang="en-GB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source 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provides </a:t>
                      </a:r>
                      <a:r>
                        <a:rPr lang="en-GB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first-hand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original information on an event or era. For example, an interview or an diary entry from a time period would be a primary source. A </a:t>
                      </a:r>
                      <a:r>
                        <a:rPr lang="en-GB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source </a:t>
                      </a:r>
                      <a:r>
                        <a:rPr lang="en-GB" sz="12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would have been 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made after the time period. History books are good examples of secondary sources.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evidence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anything directly related to an event, person or period of the past.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account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written or spoken description or record of an event from the past.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enquiry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n-GB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skill of asking questions and evaluating evidence to make judgements about the past.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chronological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 the arrangement of events in the time order that they happened.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change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i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n-US" sz="12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differences that occur to a person, place or object over a period of time. </a:t>
                      </a:r>
                      <a:endParaRPr lang="en-GB" sz="16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267901"/>
                  </a:ext>
                </a:extLst>
              </a:tr>
              <a:tr h="401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consequence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n-GB" sz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the result or impact of a historical event.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714AB40E-F91C-4347-B21B-85EDFBA7D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736843"/>
              </p:ext>
            </p:extLst>
          </p:nvPr>
        </p:nvGraphicFramePr>
        <p:xfrm>
          <a:off x="246093" y="1225292"/>
          <a:ext cx="4404584" cy="4043150"/>
        </p:xfrm>
        <a:graphic>
          <a:graphicData uri="http://schemas.openxmlformats.org/drawingml/2006/table">
            <a:tbl>
              <a:tblPr firstRow="1" bandRow="1">
                <a:effectLst/>
                <a:tableStyleId>{5202B0CA-FC54-4496-8BCA-5EF66A818D29}</a:tableStyleId>
              </a:tblPr>
              <a:tblGrid>
                <a:gridCol w="4404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3076">
                <a:tc>
                  <a:txBody>
                    <a:bodyPr/>
                    <a:lstStyle/>
                    <a:p>
                      <a:pPr lvl="0" algn="ctr"/>
                      <a:r>
                        <a:rPr lang="en-GB" sz="2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itchFamily="34"/>
                          <a:ea typeface="Calibri" pitchFamily="34"/>
                          <a:cs typeface="Times New Roman" pitchFamily="18"/>
                        </a:rPr>
                        <a:t>Key knowledge to learn </a:t>
                      </a:r>
                    </a:p>
                  </a:txBody>
                  <a:tcPr marL="64695" marR="64695" marT="32353" marB="3235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344">
                <a:tc>
                  <a:txBody>
                    <a:bodyPr/>
                    <a:lstStyle/>
                    <a:p>
                      <a:pPr lvl="0" algn="l"/>
                      <a:r>
                        <a:rPr lang="en-GB" sz="1200" b="0" kern="1200" dirty="0" smtClean="0">
                          <a:solidFill>
                            <a:srgbClr val="000000"/>
                          </a:solidFill>
                          <a:latin typeface="Century Gothic" pitchFamily="34"/>
                          <a:ea typeface="Calibri" pitchFamily="34"/>
                          <a:cs typeface="Times New Roman" pitchFamily="18"/>
                        </a:rPr>
                        <a:t>To</a:t>
                      </a:r>
                      <a:r>
                        <a:rPr lang="en-GB" sz="1200" b="0" kern="1200" baseline="0" dirty="0" smtClean="0">
                          <a:solidFill>
                            <a:srgbClr val="000000"/>
                          </a:solidFill>
                          <a:latin typeface="Century Gothic" pitchFamily="34"/>
                          <a:ea typeface="Calibri" pitchFamily="34"/>
                          <a:cs typeface="Times New Roman" pitchFamily="18"/>
                        </a:rPr>
                        <a:t> identify different sources and develop an understanding about how these can help us to find out about the history of Salesbury school.</a:t>
                      </a:r>
                      <a:endParaRPr lang="en-GB" sz="1200" b="0" kern="1200" dirty="0">
                        <a:solidFill>
                          <a:srgbClr val="000000"/>
                        </a:solidFill>
                        <a:latin typeface="Century Gothic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64695" marR="64695" marT="32353" marB="3235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344"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 smtClean="0">
                          <a:latin typeface="Century Gothic" panose="020B0502020202020204" pitchFamily="34" charset="0"/>
                        </a:rPr>
                        <a:t>To observe different sources of evidence to generate questions to make judgements about Salesbury School in the past.</a:t>
                      </a:r>
                      <a:endParaRPr lang="en-GB" sz="1200" b="0" dirty="0">
                        <a:latin typeface="Century Gothic" panose="020B0502020202020204" pitchFamily="34" charset="0"/>
                      </a:endParaRPr>
                    </a:p>
                  </a:txBody>
                  <a:tcPr marL="64695" marR="64695" marT="32353" marB="3235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344"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 smtClean="0">
                          <a:latin typeface="Century Gothic" panose="020B0502020202020204" pitchFamily="34" charset="0"/>
                        </a:rPr>
                        <a:t>To compare and contrast different accounts of the past and explain why</a:t>
                      </a:r>
                      <a:r>
                        <a:rPr lang="en-GB" sz="1200" b="0" baseline="0" dirty="0" smtClean="0">
                          <a:latin typeface="Century Gothic" panose="020B0502020202020204" pitchFamily="34" charset="0"/>
                        </a:rPr>
                        <a:t> the descriptions may be different.</a:t>
                      </a:r>
                      <a:endParaRPr lang="en-GB" sz="1200" b="0" dirty="0">
                        <a:latin typeface="Century Gothic" panose="020B0502020202020204" pitchFamily="34" charset="0"/>
                      </a:endParaRPr>
                    </a:p>
                  </a:txBody>
                  <a:tcPr marL="64695" marR="64695" marT="32353" marB="3235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3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latin typeface="Century Gothic" panose="020B0502020202020204" pitchFamily="34" charset="0"/>
                        </a:rPr>
                        <a:t>To</a:t>
                      </a:r>
                      <a:r>
                        <a:rPr lang="en-GB" sz="1200" b="0" baseline="0" dirty="0" smtClean="0">
                          <a:latin typeface="Century Gothic" panose="020B0502020202020204" pitchFamily="34" charset="0"/>
                        </a:rPr>
                        <a:t> use a variety of sources to understand and explain the changes to school over time. What are the consequences of these changes? Why did they occur?</a:t>
                      </a:r>
                      <a:endParaRPr lang="en-GB" sz="1200" b="0" dirty="0" smtClean="0">
                        <a:latin typeface="Century Gothic" panose="020B0502020202020204" pitchFamily="34" charset="0"/>
                      </a:endParaRPr>
                    </a:p>
                  </a:txBody>
                  <a:tcPr marL="64695" marR="64695" marT="32353" marB="3235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latin typeface="Century Gothic" panose="020B0502020202020204" pitchFamily="34" charset="0"/>
                        </a:rPr>
                        <a:t>To</a:t>
                      </a:r>
                      <a:r>
                        <a:rPr lang="en-GB" sz="1200" b="0" baseline="0" dirty="0" smtClean="0">
                          <a:latin typeface="Century Gothic" panose="020B0502020202020204" pitchFamily="34" charset="0"/>
                        </a:rPr>
                        <a:t> place photos of the school in chronological order with dates.</a:t>
                      </a:r>
                      <a:endParaRPr lang="en-GB" sz="1200" b="0" dirty="0">
                        <a:latin typeface="Century Gothic" panose="020B0502020202020204" pitchFamily="34" charset="0"/>
                      </a:endParaRPr>
                    </a:p>
                  </a:txBody>
                  <a:tcPr marL="64695" marR="64695" marT="32353" marB="3235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describe the history of Salesbury School from the first building in 1805, to the current building in 1850 to the present time.</a:t>
                      </a:r>
                    </a:p>
                    <a:p>
                      <a:pPr algn="l"/>
                      <a:endParaRPr lang="en-GB" sz="1200" b="0" dirty="0">
                        <a:latin typeface="Century Gothic" panose="020B0502020202020204" pitchFamily="34" charset="0"/>
                      </a:endParaRPr>
                    </a:p>
                  </a:txBody>
                  <a:tcPr marL="64695" marR="64695" marT="32353" marB="3235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B5B939BF-801C-4DD2-8C22-A7C606159AFD}"/>
              </a:ext>
            </a:extLst>
          </p:cNvPr>
          <p:cNvSpPr txBox="1">
            <a:spLocks noChangeArrowheads="1"/>
          </p:cNvSpPr>
          <p:nvPr/>
        </p:nvSpPr>
        <p:spPr>
          <a:xfrm>
            <a:off x="-34787" y="-5158"/>
            <a:ext cx="12261574" cy="655983"/>
          </a:xfrm>
          <a:prstGeom prst="rect">
            <a:avLst/>
          </a:prstGeom>
          <a:solidFill>
            <a:srgbClr val="C00000"/>
          </a:solidFill>
        </p:spPr>
        <p:txBody>
          <a:bodyPr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Salesbury Super 6 Knowledge Organiser </a:t>
            </a:r>
            <a:r>
              <a:rPr lang="en-GB" altLang="en-US" sz="2800" b="1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for History</a:t>
            </a:r>
            <a:endParaRPr lang="en-GB" altLang="en-US" sz="28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1827F913-9572-4DC9-9030-D80097CC5F9A}"/>
              </a:ext>
            </a:extLst>
          </p:cNvPr>
          <p:cNvSpPr/>
          <p:nvPr/>
        </p:nvSpPr>
        <p:spPr>
          <a:xfrm>
            <a:off x="256761" y="650825"/>
            <a:ext cx="9144000" cy="54789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wrap="square" lIns="64700" tIns="32349" rIns="64700" bIns="32349" anchor="ctr">
            <a:spAutoFit/>
          </a:bodyPr>
          <a:lstStyle/>
          <a:p>
            <a:pPr defTabSz="862686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 dirty="0">
                <a:solidFill>
                  <a:srgbClr val="A14824"/>
                </a:solidFill>
                <a:latin typeface="Century Gothic" pitchFamily="34"/>
                <a:ea typeface="Calibri" pitchFamily="34"/>
                <a:cs typeface="Times New Roman" pitchFamily="18"/>
              </a:rPr>
              <a:t>Learning Focus</a:t>
            </a:r>
            <a:r>
              <a:rPr lang="en-GB" sz="2400" b="1" kern="0" dirty="0" smtClean="0">
                <a:solidFill>
                  <a:srgbClr val="A14824"/>
                </a:solidFill>
                <a:latin typeface="Century Gothic" pitchFamily="34"/>
                <a:ea typeface="Calibri" pitchFamily="34"/>
                <a:cs typeface="Times New Roman" pitchFamily="18"/>
              </a:rPr>
              <a:t>: Everywhere Around Us!</a:t>
            </a:r>
            <a:endParaRPr lang="en-GB" sz="2400" b="1" kern="0" dirty="0">
              <a:solidFill>
                <a:srgbClr val="A14824"/>
              </a:solidFill>
              <a:latin typeface="Century Gothic" pitchFamily="34"/>
              <a:ea typeface="Calibri" pitchFamily="34"/>
              <a:cs typeface="Times New Roman" pitchFamily="18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0B75A93-F324-4FB6-B5A5-836CF1051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5371" y="6406046"/>
            <a:ext cx="4717774" cy="451954"/>
          </a:xfrm>
        </p:spPr>
        <p:txBody>
          <a:bodyPr/>
          <a:lstStyle/>
          <a:p>
            <a:r>
              <a:rPr lang="en-GB" dirty="0"/>
              <a:t>Salesbury Church of England Primary School – Curriculum Knowledge Organiser. </a:t>
            </a: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06A346FE-6E35-46A7-AE03-700DCB8770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87248"/>
              </p:ext>
            </p:extLst>
          </p:nvPr>
        </p:nvGraphicFramePr>
        <p:xfrm>
          <a:off x="9849677" y="924774"/>
          <a:ext cx="2122005" cy="3428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5" name="Picture 2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73F1688-4EEF-4CF8-B5B7-436239033D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68" y="3382469"/>
            <a:ext cx="1347216" cy="1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3494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348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Rees</dc:creator>
  <cp:lastModifiedBy>Rhiannon Romaniw</cp:lastModifiedBy>
  <cp:revision>19</cp:revision>
  <cp:lastPrinted>2026-04-22T06:49:32Z</cp:lastPrinted>
  <dcterms:created xsi:type="dcterms:W3CDTF">2023-09-09T20:24:09Z</dcterms:created>
  <dcterms:modified xsi:type="dcterms:W3CDTF">2026-04-22T06:49:35Z</dcterms:modified>
</cp:coreProperties>
</file>