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0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B94D-ECB0-4E64-8B43-A3131591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A48F8-25DC-4EFA-92E4-3B00236F9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8F081-1EC3-4B7C-BD34-DC64922A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2A5E5-91CA-4B10-902A-5F3BA5611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67C7-93EF-4765-8313-AC0F8F72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6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4B36D-185E-4E7A-9F8B-C8573F5D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01B6C-2B5E-426E-8EEC-559A16C94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AEC22-89EB-445C-8B66-83A2C720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A6000-9458-4F0B-9478-1345D1D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2C913-A214-4061-B2E3-A238FB86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BC5827-2A1E-426A-B84C-E5267415F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F5CBA-05A7-4A74-9FD8-7DFB3DA17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76B23-758E-47A2-B371-FA1FBF542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CC36-23C4-41D6-A5F8-9A816A4D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710FB-A89F-4A84-BC12-47C8E100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79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65E0C-6C71-4D04-939D-3A1AA0D3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473A4-75BF-4B2B-B9AB-D56156110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2677D-E6F4-4AD5-BC65-434C86BB9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5D63E-1898-4642-8B82-11A0EBFA9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6FF0D-23A1-44C8-8F4D-244BE194E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6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2C22-6E1E-4EA6-B660-FB3BC3CB6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6EF58-92EB-4E1F-B8D5-61BF51787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1E20-07F0-48E8-90CC-DC0EF144C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D1864-922D-4079-AC7A-B1917324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05138-3996-4885-A9E1-33D4E3A4F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33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2DD9D-4431-4305-B6E3-BF50D023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6E10-1CAA-4622-8889-BE08B145D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C2329-C510-4610-AE80-5954A29EB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393D3-27A3-4537-8495-26293491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A3FC5-38AE-440F-9108-D3D5CB9E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64161-9BF9-435C-A1DD-3E27B17B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4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5A9A2-D6BA-42E6-A21C-77BF931FE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94627-094C-485D-AB07-EF6250253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18CD9-BB42-4CD1-8F50-56EDD5115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62448B-8ACF-46E3-BEF1-4C2A1D960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3967C7-A238-4CFC-8A12-B9AB55A2D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D7741E-CA42-48B5-878A-07CAC09D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098A2E-BCD1-42A9-B76A-4E493463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9ECE9B-31CC-45FC-93F7-765A4F3F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5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81C64-3190-4AE9-875F-9EF5B848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96541C-E7DC-4C09-9CB7-9A9385AB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10B50-3EF6-424A-B20F-6C966650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BA12B-EE1E-45DC-9057-C638BBA4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7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45ABC-A6E3-4A5B-85A7-36817679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B7D1CC-CE8D-4ECD-AB6A-6CD68DC7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B35F6-46C9-4E96-BB38-22AE129C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8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BC1-CEDE-4266-AC62-CFC2AD2D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6428E-D246-40F6-9F75-EA4291EFF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4E2AA-5371-4932-B697-A0720905F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EAF8C-CB81-4868-B9F4-72D1526F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076CE-FB12-4C16-8248-709CCAA3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7747A-085A-460A-B8EE-376C07B4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6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4260-4375-4095-B82B-2EC2F8E9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A06E4E-F4F8-4527-97D3-7DB3FFB21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F6A20-87CE-45D7-A1FD-333CE5DA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87F8E-E51F-44A2-9452-C8D76A84C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FD3C3-EFAC-46BD-9A00-100C5496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7BE2B-7901-486D-BAD8-421B2862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6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FAE4CE-75D2-4C1E-B792-2E3C02DAB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842CB-CDC3-4793-A797-875FB6A40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93689-15CD-472D-9E06-834F45280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791D8-6A1A-4A78-96CE-2E702EB2EE3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9102E-7A37-4641-BC72-209F62BD9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E884C-38AB-4858-B53A-247210BC3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42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bbc.co.uk/teach/class-clips-video/william-whiskerson-life-on-the-isles-of-scilly/zmmmhbk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s://www.bbc.co.uk/programmes/p016mq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g"/><Relationship Id="rId4" Type="http://schemas.openxmlformats.org/officeDocument/2006/relationships/hyperlink" Target="https://www.bbc.co.uk/teach/class-clips-video/william-whiskerson-mountains-and-electricity/zd98q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2">
            <a:extLst>
              <a:ext uri="{FF2B5EF4-FFF2-40B4-BE49-F238E27FC236}">
                <a16:creationId xmlns:a16="http://schemas.microsoft.com/office/drawing/2014/main" id="{225918B3-E0CF-4F1D-A559-183C31CE7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668345"/>
              </p:ext>
            </p:extLst>
          </p:nvPr>
        </p:nvGraphicFramePr>
        <p:xfrm>
          <a:off x="469991" y="5500577"/>
          <a:ext cx="8603125" cy="122285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603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3395"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You can find out more by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:- </a:t>
                      </a:r>
                      <a:endParaRPr lang="en-GB" sz="16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/>
                      <a:r>
                        <a:rPr lang="en-GB" sz="800" b="0" dirty="0" smtClean="0">
                          <a:hlinkClick r:id="rId2"/>
                        </a:rPr>
                        <a:t>BBC Two - William </a:t>
                      </a:r>
                      <a:r>
                        <a:rPr lang="en-GB" sz="800" b="0" dirty="0" err="1" smtClean="0">
                          <a:hlinkClick r:id="rId2"/>
                        </a:rPr>
                        <a:t>Whiskerson</a:t>
                      </a:r>
                      <a:r>
                        <a:rPr lang="en-GB" sz="800" b="0" dirty="0" smtClean="0">
                          <a:hlinkClick r:id="rId2"/>
                        </a:rPr>
                        <a:t>, Island, Farm, City, William </a:t>
                      </a:r>
                      <a:r>
                        <a:rPr lang="en-GB" sz="800" b="0" dirty="0" err="1" smtClean="0">
                          <a:hlinkClick r:id="rId2"/>
                        </a:rPr>
                        <a:t>Whiskerson</a:t>
                      </a:r>
                      <a:r>
                        <a:rPr lang="en-GB" sz="800" b="0" dirty="0" smtClean="0">
                          <a:hlinkClick r:id="rId2"/>
                        </a:rPr>
                        <a:t> - transport, travel and landmarks of London</a:t>
                      </a:r>
                      <a:endParaRPr lang="en-GB" sz="800" b="0" dirty="0" smtClean="0"/>
                    </a:p>
                    <a:p>
                      <a:pPr lvl="0"/>
                      <a:r>
                        <a:rPr lang="en-GB" sz="800" b="0" dirty="0" smtClean="0">
                          <a:hlinkClick r:id="rId3"/>
                        </a:rPr>
                        <a:t>KS1 Geography: Life on the Isles of Scilly - BBC Teach</a:t>
                      </a:r>
                      <a:endParaRPr lang="en-GB" sz="800" b="0" dirty="0" smtClean="0"/>
                    </a:p>
                    <a:p>
                      <a:pPr lvl="0"/>
                      <a:r>
                        <a:rPr lang="en-GB" sz="800" b="0" dirty="0" smtClean="0">
                          <a:hlinkClick r:id="rId4"/>
                        </a:rPr>
                        <a:t>KS1 Geography: Mountains and electricity - BBC Teach</a:t>
                      </a:r>
                      <a:endParaRPr lang="en-US" sz="800" b="0" dirty="0" smtClean="0"/>
                    </a:p>
                    <a:p>
                      <a:pPr lvl="0"/>
                      <a:endParaRPr lang="en-GB" sz="16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/>
                      <a:endParaRPr lang="en-GB" sz="2000" dirty="0" smtClean="0"/>
                    </a:p>
                  </a:txBody>
                  <a:tcPr marL="64706" marR="64706" marT="32306" marB="32306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7FCACB2-F3DD-43CD-8E21-B89B792D3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297239"/>
              </p:ext>
            </p:extLst>
          </p:nvPr>
        </p:nvGraphicFramePr>
        <p:xfrm>
          <a:off x="4899221" y="1338064"/>
          <a:ext cx="5112693" cy="3732395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1845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7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785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20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Vocabulary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 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505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beach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 smtClean="0"/>
                        <a:t>a place by the sea or ocean where there is sand or pebbles.</a:t>
                      </a:r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34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village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is a small place where people live, with a few houses and buildings.</a:t>
                      </a:r>
                      <a:endParaRPr lang="en-GB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60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town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 place where many people live, with houses, shops, places of worship and schools.</a:t>
                      </a:r>
                      <a:endParaRPr lang="en-GB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6124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city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 very big place where many people live, with lots of buildings, shops, and roads.</a:t>
                      </a:r>
                      <a:endParaRPr lang="en-GB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278193"/>
                  </a:ext>
                </a:extLst>
              </a:tr>
              <a:tr h="536124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countryside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land outside towns and cities, with fields, farms, and small villages.</a:t>
                      </a:r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443360"/>
                  </a:ext>
                </a:extLst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714AB40E-F91C-4347-B21B-85EDFBA7D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014205"/>
              </p:ext>
            </p:extLst>
          </p:nvPr>
        </p:nvGraphicFramePr>
        <p:xfrm>
          <a:off x="469991" y="1339810"/>
          <a:ext cx="4266992" cy="3708940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4266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3076">
                <a:tc>
                  <a:txBody>
                    <a:bodyPr/>
                    <a:lstStyle/>
                    <a:p>
                      <a:pPr lvl="0" algn="ctr"/>
                      <a:r>
                        <a:rPr lang="en-GB" sz="18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itchFamily="34"/>
                          <a:ea typeface="Calibri" pitchFamily="34"/>
                          <a:cs typeface="Times New Roman" pitchFamily="18"/>
                        </a:rPr>
                        <a:t>Key knowledge to learn </a:t>
                      </a:r>
                    </a:p>
                  </a:txBody>
                  <a:tcPr marL="64695" marR="64695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understand the main purpose of maps and how to retrieve information from them. </a:t>
                      </a:r>
                    </a:p>
                    <a:p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that people live in different locations and these differ in size.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0" dirty="0" smtClean="0">
                        <a:latin typeface="+mn-lt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latin typeface="+mn-lt"/>
                        </a:rPr>
                        <a:t>To</a:t>
                      </a:r>
                      <a:r>
                        <a:rPr lang="en-GB" sz="1600" b="0" baseline="0" dirty="0" smtClean="0">
                          <a:latin typeface="+mn-lt"/>
                        </a:rPr>
                        <a:t> know t</a:t>
                      </a:r>
                      <a:r>
                        <a:rPr lang="en-GB" sz="1600" b="0" dirty="0" smtClean="0">
                          <a:latin typeface="+mn-lt"/>
                        </a:rPr>
                        <a:t>hat countryside, villages, towns, beaches</a:t>
                      </a:r>
                      <a:r>
                        <a:rPr lang="en-GB" sz="1600" b="0" baseline="0" dirty="0" smtClean="0">
                          <a:latin typeface="+mn-lt"/>
                        </a:rPr>
                        <a:t> and </a:t>
                      </a:r>
                      <a:r>
                        <a:rPr lang="en-GB" sz="1600" b="0" dirty="0" smtClean="0">
                          <a:latin typeface="+mn-lt"/>
                        </a:rPr>
                        <a:t>cities often</a:t>
                      </a:r>
                      <a:r>
                        <a:rPr lang="en-GB" sz="1600" b="0" baseline="0" dirty="0" smtClean="0">
                          <a:latin typeface="+mn-lt"/>
                        </a:rPr>
                        <a:t> </a:t>
                      </a:r>
                      <a:r>
                        <a:rPr lang="en-GB" sz="1600" b="0" dirty="0" smtClean="0">
                          <a:latin typeface="+mn-lt"/>
                        </a:rPr>
                        <a:t>have common physical and human features which help to identify them.</a:t>
                      </a:r>
                      <a:r>
                        <a:rPr lang="en-GB" sz="1600" b="0" baseline="0" dirty="0" smtClean="0">
                          <a:latin typeface="+mn-lt"/>
                        </a:rPr>
                        <a:t> </a:t>
                      </a:r>
                      <a:endParaRPr lang="en-GB" sz="1600" b="0" dirty="0" smtClean="0">
                        <a:latin typeface="+mn-lt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480528"/>
                  </a:ext>
                </a:extLst>
              </a:tr>
              <a:tr h="513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latin typeface="+mn-lt"/>
                        </a:rPr>
                        <a:t>To</a:t>
                      </a:r>
                      <a:r>
                        <a:rPr lang="en-GB" sz="1600" b="0" baseline="0" dirty="0" smtClean="0">
                          <a:latin typeface="+mn-lt"/>
                        </a:rPr>
                        <a:t> know t</a:t>
                      </a:r>
                      <a:r>
                        <a:rPr lang="en-GB" sz="1600" b="0" dirty="0" smtClean="0">
                          <a:latin typeface="+mn-lt"/>
                        </a:rPr>
                        <a:t>hat we choose a mode of transport depending on the journey we are making.</a:t>
                      </a:r>
                      <a:r>
                        <a:rPr lang="en-GB" sz="1600" b="0" baseline="0" dirty="0" smtClean="0">
                          <a:latin typeface="+mn-lt"/>
                        </a:rPr>
                        <a:t> </a:t>
                      </a:r>
                      <a:endParaRPr lang="en-GB" sz="1600" b="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b="0" dirty="0" smtClean="0">
                        <a:latin typeface="+mn-lt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4594475"/>
                  </a:ext>
                </a:extLst>
              </a:tr>
            </a:tbl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B5B939BF-801C-4DD2-8C22-A7C606159AFD}"/>
              </a:ext>
            </a:extLst>
          </p:cNvPr>
          <p:cNvSpPr txBox="1">
            <a:spLocks noChangeArrowheads="1"/>
          </p:cNvSpPr>
          <p:nvPr/>
        </p:nvSpPr>
        <p:spPr>
          <a:xfrm>
            <a:off x="-34787" y="-5158"/>
            <a:ext cx="12261574" cy="655983"/>
          </a:xfrm>
          <a:prstGeom prst="rect">
            <a:avLst/>
          </a:prstGeom>
          <a:solidFill>
            <a:srgbClr val="92D050"/>
          </a:solidFill>
        </p:spPr>
        <p:txBody>
          <a:bodyPr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 err="1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Salesbury</a:t>
            </a:r>
            <a:r>
              <a:rPr lang="en-GB" altLang="en-US" sz="28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altLang="en-US" sz="28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Knowledge Organiser </a:t>
            </a:r>
            <a:r>
              <a:rPr lang="en-GB" altLang="en-US" sz="28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for EYFS </a:t>
            </a:r>
            <a:endParaRPr lang="en-GB" altLang="en-US" sz="28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1827F913-9572-4DC9-9030-D80097CC5F9A}"/>
              </a:ext>
            </a:extLst>
          </p:cNvPr>
          <p:cNvSpPr/>
          <p:nvPr/>
        </p:nvSpPr>
        <p:spPr>
          <a:xfrm>
            <a:off x="256761" y="615110"/>
            <a:ext cx="9144000" cy="61932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wrap="square" lIns="64700" tIns="32349" rIns="64700" bIns="32349" anchor="ctr">
            <a:spAutoFit/>
          </a:bodyPr>
          <a:lstStyle/>
          <a:p>
            <a:pPr defTabSz="862686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kern="0" dirty="0">
                <a:solidFill>
                  <a:srgbClr val="92D050"/>
                </a:solidFill>
                <a:latin typeface="Century Gothic" pitchFamily="34"/>
                <a:ea typeface="Calibri" pitchFamily="34"/>
                <a:cs typeface="Times New Roman" pitchFamily="18"/>
              </a:rPr>
              <a:t>Learning </a:t>
            </a:r>
            <a:r>
              <a:rPr lang="en-GB" sz="2400" b="1" kern="0" dirty="0" smtClean="0">
                <a:solidFill>
                  <a:srgbClr val="92D050"/>
                </a:solidFill>
                <a:latin typeface="Century Gothic" pitchFamily="34"/>
                <a:ea typeface="Calibri" pitchFamily="34"/>
                <a:cs typeface="Times New Roman" pitchFamily="18"/>
              </a:rPr>
              <a:t>Focus </a:t>
            </a:r>
            <a:r>
              <a:rPr lang="en-GB" sz="2400" b="1" kern="0" dirty="0" smtClean="0">
                <a:solidFill>
                  <a:srgbClr val="92D050"/>
                </a:solidFill>
                <a:latin typeface="Century Gothic" pitchFamily="34"/>
                <a:ea typeface="Calibri" pitchFamily="34"/>
                <a:cs typeface="Times New Roman" pitchFamily="18"/>
              </a:rPr>
              <a:t>Spring 2 </a:t>
            </a:r>
            <a:r>
              <a:rPr lang="en-GB" sz="2400" b="1" kern="0" dirty="0" smtClean="0">
                <a:solidFill>
                  <a:srgbClr val="92D050"/>
                </a:solidFill>
                <a:latin typeface="Century Gothic" pitchFamily="34"/>
                <a:ea typeface="Calibri" pitchFamily="34"/>
                <a:cs typeface="Times New Roman" pitchFamily="18"/>
              </a:rPr>
              <a:t>2026: </a:t>
            </a:r>
            <a:r>
              <a:rPr lang="en-GB" sz="2400" b="1" kern="0" dirty="0" smtClean="0">
                <a:solidFill>
                  <a:srgbClr val="92D050"/>
                </a:solidFill>
                <a:latin typeface="Century Gothic" pitchFamily="34"/>
                <a:ea typeface="Calibri" pitchFamily="34"/>
                <a:cs typeface="Times New Roman" pitchFamily="18"/>
              </a:rPr>
              <a:t>Team GB </a:t>
            </a:r>
            <a:endParaRPr lang="en-GB" sz="2400" b="1" kern="0" dirty="0">
              <a:solidFill>
                <a:srgbClr val="92D050"/>
              </a:solidFill>
              <a:latin typeface="Century Gothic" pitchFamily="34"/>
              <a:ea typeface="Calibri" pitchFamily="34"/>
              <a:cs typeface="Times New Roman" pitchFamily="18"/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0B75A93-F324-4FB6-B5A5-836CF105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17774" cy="451954"/>
          </a:xfrm>
        </p:spPr>
        <p:txBody>
          <a:bodyPr/>
          <a:lstStyle/>
          <a:p>
            <a:r>
              <a:rPr lang="en-GB" dirty="0"/>
              <a:t>Salesbury Church of England Primary School – Curriculum Knowledge Organiser. </a:t>
            </a:r>
          </a:p>
        </p:txBody>
      </p:sp>
      <p:pic>
        <p:nvPicPr>
          <p:cNvPr id="25" name="Picture 24" descr="A picture containing diagram&#10;&#10;Description automatically generated">
            <a:extLst>
              <a:ext uri="{FF2B5EF4-FFF2-40B4-BE49-F238E27FC236}">
                <a16:creationId xmlns:a16="http://schemas.microsoft.com/office/drawing/2014/main" id="{373F1688-4EEF-4CF8-B5B7-436239033D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287" y="203418"/>
            <a:ext cx="1347216" cy="1560576"/>
          </a:xfrm>
          <a:prstGeom prst="rect">
            <a:avLst/>
          </a:prstGeom>
        </p:spPr>
      </p:pic>
      <p:pic>
        <p:nvPicPr>
          <p:cNvPr id="16" name="Picture 2" descr="https://mir-s3-cdn-cf.behance.net/project_modules/max_1200/253e7068016473.5b4e4b68555ab.jpg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945" y="3039472"/>
            <a:ext cx="1581899" cy="133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s://t4.ftcdn.net/jpg/02/90/91/11/360_F_290911157_rJMt9bp5sq64hyY6TklM9XS5GoDg07Vh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9579" y="4265236"/>
            <a:ext cx="2089640" cy="139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76"/>
          <a:stretch/>
        </p:blipFill>
        <p:spPr>
          <a:xfrm>
            <a:off x="10307287" y="1780343"/>
            <a:ext cx="1464557" cy="120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520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236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Berryman</dc:creator>
  <cp:lastModifiedBy>Nicki</cp:lastModifiedBy>
  <cp:revision>44</cp:revision>
  <cp:lastPrinted>2023-09-13T16:06:29Z</cp:lastPrinted>
  <dcterms:created xsi:type="dcterms:W3CDTF">2022-04-07T22:45:21Z</dcterms:created>
  <dcterms:modified xsi:type="dcterms:W3CDTF">2026-02-09T20:58:52Z</dcterms:modified>
</cp:coreProperties>
</file>