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4"/>
  </p:notesMasterIdLst>
  <p:sldIdLst>
    <p:sldId id="256" r:id="rId2"/>
    <p:sldId id="257" r:id="rId3"/>
    <p:sldId id="270" r:id="rId4"/>
    <p:sldId id="308" r:id="rId5"/>
    <p:sldId id="309" r:id="rId6"/>
    <p:sldId id="301" r:id="rId7"/>
    <p:sldId id="310" r:id="rId8"/>
    <p:sldId id="311" r:id="rId9"/>
    <p:sldId id="312" r:id="rId10"/>
    <p:sldId id="296" r:id="rId11"/>
    <p:sldId id="293" r:id="rId12"/>
    <p:sldId id="292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9" r:id="rId21"/>
    <p:sldId id="287" r:id="rId22"/>
    <p:sldId id="286" r:id="rId23"/>
    <p:sldId id="265" r:id="rId24"/>
    <p:sldId id="294" r:id="rId25"/>
    <p:sldId id="273" r:id="rId26"/>
    <p:sldId id="272" r:id="rId27"/>
    <p:sldId id="278" r:id="rId28"/>
    <p:sldId id="281" r:id="rId29"/>
    <p:sldId id="279" r:id="rId30"/>
    <p:sldId id="297" r:id="rId31"/>
    <p:sldId id="298" r:id="rId32"/>
    <p:sldId id="299" r:id="rId33"/>
    <p:sldId id="303" r:id="rId34"/>
    <p:sldId id="304" r:id="rId35"/>
    <p:sldId id="305" r:id="rId36"/>
    <p:sldId id="307" r:id="rId37"/>
    <p:sldId id="313" r:id="rId38"/>
    <p:sldId id="314" r:id="rId39"/>
    <p:sldId id="315" r:id="rId40"/>
    <p:sldId id="316" r:id="rId41"/>
    <p:sldId id="295" r:id="rId42"/>
    <p:sldId id="288" r:id="rId4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23B09-07D2-4B7C-AC20-EC49FEB89FD9}" v="209" dt="2021-05-11T09:06:50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79229" autoAdjust="0"/>
  </p:normalViewPr>
  <p:slideViewPr>
    <p:cSldViewPr>
      <p:cViewPr varScale="1">
        <p:scale>
          <a:sx n="68" d="100"/>
          <a:sy n="68" d="100"/>
        </p:scale>
        <p:origin x="19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CE2F4-6F60-4C27-90D4-98605BB69D5C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8A1CF-E8EA-4FCC-BF01-4C73E28EF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90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3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66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518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089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3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01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068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525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9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7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29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83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23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2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2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8A1CF-E8EA-4FCC-BF01-4C73E28EF05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00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2420F35-CC96-46B0-A081-B0DC0A8B6BF4}" type="datetimeFigureOut">
              <a:rPr lang="en-US" smtClean="0"/>
              <a:pPr/>
              <a:t>5/18/2026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88456D1-B0BB-410C-A8E2-78A55798365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pgl.co.uk/Files/Templates/Designs/PGLCore/res/swf/virtual-tour/winmarleigh/tour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gl.co.uk/files/Templates/Designs/PGLCore/res/swf/360/home/index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828800"/>
          </a:xfrm>
        </p:spPr>
        <p:txBody>
          <a:bodyPr vert="horz" lIns="45720" tIns="45720" rIns="45720" bIns="45720" anchor="b">
            <a:normAutofit/>
          </a:bodyPr>
          <a:lstStyle/>
          <a:p>
            <a:r>
              <a:rPr lang="en-GB" sz="7200" dirty="0"/>
              <a:t>PGL </a:t>
            </a:r>
            <a:r>
              <a:rPr lang="en-GB" sz="7200" dirty="0" smtClean="0"/>
              <a:t>2026</a:t>
            </a:r>
            <a:endParaRPr lang="en-GB" sz="7200" dirty="0"/>
          </a:p>
        </p:txBody>
      </p:sp>
      <p:pic>
        <p:nvPicPr>
          <p:cNvPr id="3" name="Picture 2" descr="Winmarleigh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25" y="2636912"/>
            <a:ext cx="6841646" cy="36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400" dirty="0" smtClean="0"/>
              <a:t>Tour of the site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>
                <a:hlinkClick r:id="rId2"/>
              </a:rPr>
              <a:t>krpano.com - HDR-</a:t>
            </a:r>
            <a:r>
              <a:rPr lang="en-GB" dirty="0" err="1">
                <a:hlinkClick r:id="rId2"/>
              </a:rPr>
              <a:t>winmarleigh</a:t>
            </a:r>
            <a:r>
              <a:rPr lang="en-GB" dirty="0">
                <a:hlinkClick r:id="rId2"/>
              </a:rPr>
              <a:t> staff-lounge (pgl.co.uk)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3" t="9027" r="4837" b="8426"/>
          <a:stretch/>
        </p:blipFill>
        <p:spPr>
          <a:xfrm>
            <a:off x="538620" y="548680"/>
            <a:ext cx="8085899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Why PGL?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72457"/>
            <a:ext cx="8183880" cy="418795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b="1" dirty="0">
                <a:solidFill>
                  <a:schemeClr val="bg1"/>
                </a:solidFill>
              </a:rPr>
              <a:t> </a:t>
            </a:r>
            <a:r>
              <a:rPr lang="en-GB" altLang="en-US" sz="3600" b="1" dirty="0">
                <a:solidFill>
                  <a:schemeClr val="bg1"/>
                </a:solidFill>
              </a:rPr>
              <a:t>Great for personal development &amp; confidence building</a:t>
            </a:r>
          </a:p>
          <a:p>
            <a:pPr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3600" b="1" dirty="0">
                <a:solidFill>
                  <a:schemeClr val="bg1"/>
                </a:solidFill>
              </a:rPr>
              <a:t> Increases motivation &amp; appetite for learning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9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183880" cy="1051560"/>
          </a:xfrm>
        </p:spPr>
        <p:txBody>
          <a:bodyPr/>
          <a:lstStyle/>
          <a:p>
            <a:r>
              <a:rPr lang="en-GB" dirty="0" smtClean="0"/>
              <a:t>PGL Safety </a:t>
            </a:r>
            <a:endParaRPr lang="en-GB" dirty="0"/>
          </a:p>
        </p:txBody>
      </p:sp>
      <p:sp>
        <p:nvSpPr>
          <p:cNvPr id="4" name="Content Placeholder 3"/>
          <p:cNvSpPr txBox="1">
            <a:spLocks noGrp="1" noChangeArrowheads="1"/>
          </p:cNvSpPr>
          <p:nvPr>
            <p:ph idx="1"/>
          </p:nvPr>
        </p:nvSpPr>
        <p:spPr bwMode="auto">
          <a:xfrm>
            <a:off x="395536" y="1051560"/>
            <a:ext cx="8183880" cy="41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2000" i="0" dirty="0">
                <a:solidFill>
                  <a:schemeClr val="bg1"/>
                </a:solidFill>
              </a:rPr>
              <a:t> </a:t>
            </a:r>
            <a:r>
              <a:rPr lang="en-GB" altLang="en-US" sz="2000" b="1" i="0" dirty="0">
                <a:solidFill>
                  <a:schemeClr val="bg1"/>
                </a:solidFill>
              </a:rPr>
              <a:t>The UK’s largest provider of outdoor education for young people</a:t>
            </a:r>
          </a:p>
          <a:p>
            <a:pPr eaLnBrk="1" hangingPunct="1"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2000" b="1" i="0" dirty="0">
                <a:solidFill>
                  <a:schemeClr val="bg1"/>
                </a:solidFill>
              </a:rPr>
              <a:t> Over 55 years’ experience</a:t>
            </a:r>
          </a:p>
          <a:p>
            <a:pPr eaLnBrk="1" hangingPunct="1"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2000" b="1" i="0" dirty="0">
                <a:solidFill>
                  <a:schemeClr val="bg1"/>
                </a:solidFill>
              </a:rPr>
              <a:t> Fully risk assessed</a:t>
            </a:r>
          </a:p>
          <a:p>
            <a:pPr eaLnBrk="1" hangingPunct="1"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2000" b="1" i="0" dirty="0">
                <a:solidFill>
                  <a:schemeClr val="bg1"/>
                </a:solidFill>
              </a:rPr>
              <a:t> </a:t>
            </a:r>
            <a:r>
              <a:rPr lang="en-GB" altLang="en-US" sz="2000" b="1" i="0" dirty="0" err="1">
                <a:solidFill>
                  <a:schemeClr val="bg1"/>
                </a:solidFill>
              </a:rPr>
              <a:t>LOtC</a:t>
            </a:r>
            <a:r>
              <a:rPr lang="en-GB" altLang="en-US" sz="2000" b="1" i="0" dirty="0">
                <a:solidFill>
                  <a:schemeClr val="bg1"/>
                </a:solidFill>
              </a:rPr>
              <a:t> Quality Badge holder</a:t>
            </a:r>
          </a:p>
          <a:p>
            <a:pPr eaLnBrk="1" hangingPunct="1"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2000" b="1" i="0" dirty="0">
                <a:solidFill>
                  <a:schemeClr val="bg1"/>
                </a:solidFill>
              </a:rPr>
              <a:t> Founding member of BAPA</a:t>
            </a:r>
          </a:p>
          <a:p>
            <a:pPr eaLnBrk="1" hangingPunct="1">
              <a:spcAft>
                <a:spcPts val="200"/>
              </a:spcAft>
              <a:buClr>
                <a:srgbClr val="E4A07C"/>
              </a:buClr>
              <a:buFontTx/>
              <a:buChar char="•"/>
            </a:pPr>
            <a:r>
              <a:rPr lang="en-GB" altLang="en-US" sz="2000" b="1" i="0" dirty="0">
                <a:solidFill>
                  <a:schemeClr val="bg1"/>
                </a:solidFill>
              </a:rPr>
              <a:t> ABTA bonded</a:t>
            </a:r>
          </a:p>
          <a:p>
            <a:pPr eaLnBrk="1" hangingPunct="1">
              <a:spcAft>
                <a:spcPts val="200"/>
              </a:spcAft>
              <a:buClr>
                <a:srgbClr val="F7941E"/>
              </a:buClr>
            </a:pPr>
            <a:endParaRPr lang="en-GB" altLang="en-US" sz="2000" b="1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183880" cy="1051560"/>
          </a:xfrm>
        </p:spPr>
        <p:txBody>
          <a:bodyPr/>
          <a:lstStyle/>
          <a:p>
            <a:r>
              <a:rPr lang="en-GB" dirty="0"/>
              <a:t>Staff &amp; Safety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81617"/>
            <a:ext cx="8183880" cy="5011462"/>
          </a:xfrm>
        </p:spPr>
        <p:txBody>
          <a:bodyPr vert="horz" lIns="182880" tIns="91440" rIns="91440" bIns="45720" anchor="t">
            <a:normAutofit/>
          </a:bodyPr>
          <a:lstStyle/>
          <a:p>
            <a:pPr marL="264795" indent="-264795"/>
            <a:r>
              <a:rPr lang="en-GB" dirty="0" smtClean="0"/>
              <a:t>4 staff members from school and 2 volunteers </a:t>
            </a:r>
            <a:endParaRPr lang="en-US" dirty="0"/>
          </a:p>
          <a:p>
            <a:pPr marL="264795" indent="-264795"/>
            <a:r>
              <a:rPr lang="en-GB" dirty="0"/>
              <a:t>Secure key pad doors 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r>
              <a:rPr lang="en-GB" dirty="0" smtClean="0"/>
              <a:t>PGL </a:t>
            </a:r>
            <a:r>
              <a:rPr lang="en-GB" dirty="0"/>
              <a:t>staff present within the grounds of the centre </a:t>
            </a:r>
            <a:endParaRPr lang="en-GB" dirty="0">
              <a:ea typeface="Verdana"/>
            </a:endParaRPr>
          </a:p>
          <a:p>
            <a:pPr marL="264795" indent="-264795"/>
            <a:r>
              <a:rPr lang="en-GB" dirty="0" smtClean="0">
                <a:ea typeface="Verdana"/>
                <a:cs typeface="Verdana"/>
              </a:rPr>
              <a:t>School rules apply </a:t>
            </a:r>
          </a:p>
          <a:p>
            <a:pPr marL="264795" indent="-264795"/>
            <a:r>
              <a:rPr lang="en-GB" dirty="0" smtClean="0">
                <a:ea typeface="Verdana"/>
                <a:cs typeface="Verdana"/>
              </a:rPr>
              <a:t>No technology of any sort including smart watches 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endParaRPr lang="en-GB" dirty="0">
              <a:ea typeface="Verdana"/>
              <a:cs typeface="Verdana"/>
            </a:endParaRPr>
          </a:p>
          <a:p>
            <a:pPr marL="264795" indent="-264795"/>
            <a:endParaRPr lang="en-GB" dirty="0">
              <a:ea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1051560"/>
          </a:xfrm>
        </p:spPr>
        <p:txBody>
          <a:bodyPr/>
          <a:lstStyle/>
          <a:p>
            <a:r>
              <a:rPr lang="en-GB" dirty="0"/>
              <a:t>Dates &amp; Key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643050"/>
            <a:ext cx="8183880" cy="4187952"/>
          </a:xfrm>
        </p:spPr>
        <p:txBody>
          <a:bodyPr vert="horz" lIns="182880" tIns="91440" rIns="91440" bIns="45720" anchor="t">
            <a:normAutofit/>
          </a:bodyPr>
          <a:lstStyle/>
          <a:p>
            <a:pPr marL="264795" indent="-264795"/>
            <a:r>
              <a:rPr lang="en-GB" dirty="0"/>
              <a:t>Monday </a:t>
            </a:r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June – Friday </a:t>
            </a:r>
            <a:r>
              <a:rPr lang="en-GB" dirty="0" smtClean="0"/>
              <a:t>12</a:t>
            </a:r>
            <a:r>
              <a:rPr lang="en-GB" baseline="30000" dirty="0" smtClean="0"/>
              <a:t>th</a:t>
            </a:r>
            <a:r>
              <a:rPr lang="en-GB" dirty="0" smtClean="0"/>
              <a:t> June</a:t>
            </a:r>
            <a:endParaRPr lang="en-US" dirty="0"/>
          </a:p>
          <a:p>
            <a:pPr marL="264795" indent="-264795"/>
            <a:r>
              <a:rPr lang="en-GB" dirty="0" smtClean="0">
                <a:ea typeface="Verdana"/>
              </a:rPr>
              <a:t>Arrive at school at 8:45am and we aim to leave at 11:15am – Hoodies</a:t>
            </a:r>
            <a:endParaRPr lang="en-GB" dirty="0"/>
          </a:p>
          <a:p>
            <a:pPr marL="264795" indent="-264795"/>
            <a:r>
              <a:rPr lang="en-GB" dirty="0"/>
              <a:t>Expect to return at </a:t>
            </a:r>
            <a:r>
              <a:rPr lang="en-GB" dirty="0" smtClean="0"/>
              <a:t>2:30pm </a:t>
            </a:r>
            <a:r>
              <a:rPr lang="en-GB" dirty="0"/>
              <a:t>Friday 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r>
              <a:rPr lang="en-GB" dirty="0"/>
              <a:t>Updates to be posted on </a:t>
            </a:r>
            <a:r>
              <a:rPr lang="en-GB" dirty="0" smtClean="0"/>
              <a:t>Facebook and </a:t>
            </a:r>
            <a:r>
              <a:rPr lang="en-GB" dirty="0"/>
              <a:t>with the School office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r>
              <a:rPr lang="en-GB" dirty="0"/>
              <a:t>No sweets please – children can buy from the shop at PGL 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endParaRPr lang="en-GB" dirty="0">
              <a:ea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1051560"/>
          </a:xfrm>
        </p:spPr>
        <p:txBody>
          <a:bodyPr/>
          <a:lstStyle/>
          <a:p>
            <a:r>
              <a:rPr lang="en-GB" dirty="0"/>
              <a:t>Monday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183880" cy="4187952"/>
          </a:xfrm>
        </p:spPr>
        <p:txBody>
          <a:bodyPr vert="horz" lIns="182880" tIns="91440" rIns="91440" bIns="45720" anchor="t">
            <a:normAutofit fontScale="92500" lnSpcReduction="20000"/>
          </a:bodyPr>
          <a:lstStyle/>
          <a:p>
            <a:pPr marL="264795" indent="-264795"/>
            <a:endParaRPr lang="en-GB" dirty="0">
              <a:ea typeface="Verdana"/>
              <a:cs typeface="Verdana"/>
            </a:endParaRPr>
          </a:p>
          <a:p>
            <a:pPr marL="264795" indent="-264795"/>
            <a:r>
              <a:rPr lang="en-GB" b="1" dirty="0" smtClean="0"/>
              <a:t>Arrive at school at 8:45am </a:t>
            </a:r>
          </a:p>
          <a:p>
            <a:pPr marL="264795" indent="-264795"/>
            <a:r>
              <a:rPr lang="en-GB" b="1" dirty="0" smtClean="0"/>
              <a:t>Packed </a:t>
            </a:r>
            <a:r>
              <a:rPr lang="en-GB" b="1" dirty="0"/>
              <a:t>lunch </a:t>
            </a:r>
            <a:r>
              <a:rPr lang="en-GB" b="1" dirty="0" smtClean="0"/>
              <a:t>for children with plenty to keep them going throughout the day. Children who have a school packed lunch may wish to bring additional snacks. </a:t>
            </a:r>
          </a:p>
          <a:p>
            <a:pPr marL="264795" indent="-264795"/>
            <a:r>
              <a:rPr lang="en-GB" b="1" dirty="0" smtClean="0"/>
              <a:t>Leave</a:t>
            </a:r>
            <a:r>
              <a:rPr lang="en-GB" b="1" dirty="0"/>
              <a:t>  </a:t>
            </a:r>
            <a:r>
              <a:rPr lang="en-GB" b="1" dirty="0" smtClean="0"/>
              <a:t>11:15am</a:t>
            </a:r>
          </a:p>
          <a:p>
            <a:pPr marL="264795" indent="-264795"/>
            <a:r>
              <a:rPr lang="en-GB" dirty="0" smtClean="0"/>
              <a:t>Arrive </a:t>
            </a:r>
            <a:r>
              <a:rPr lang="en-GB" dirty="0"/>
              <a:t>at PGL at </a:t>
            </a:r>
            <a:r>
              <a:rPr lang="en-GB" dirty="0" smtClean="0"/>
              <a:t>from 12:15pm 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r>
              <a:rPr lang="en-GB" dirty="0" smtClean="0"/>
              <a:t>Lunch, 2 activities, play games, tour, unpack and Tea</a:t>
            </a:r>
          </a:p>
          <a:p>
            <a:pPr marL="264795" indent="-264795"/>
            <a:r>
              <a:rPr lang="en-GB" dirty="0"/>
              <a:t>E</a:t>
            </a:r>
            <a:r>
              <a:rPr lang="en-GB" dirty="0" smtClean="0"/>
              <a:t>vening </a:t>
            </a:r>
            <a:r>
              <a:rPr lang="en-GB" dirty="0"/>
              <a:t>activity </a:t>
            </a:r>
            <a:endParaRPr lang="en-GB" dirty="0">
              <a:ea typeface="Verdana"/>
              <a:cs typeface="Verdana"/>
            </a:endParaRPr>
          </a:p>
          <a:p>
            <a:pPr marL="264795" indent="-264795"/>
            <a:endParaRPr lang="en-GB" dirty="0">
              <a:ea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183880" cy="1051560"/>
          </a:xfrm>
        </p:spPr>
        <p:txBody>
          <a:bodyPr/>
          <a:lstStyle/>
          <a:p>
            <a:r>
              <a:rPr lang="en-GB" dirty="0"/>
              <a:t>Typical Day</a:t>
            </a: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57158" y="1142984"/>
            <a:ext cx="8786842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07:00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School staff wake up the group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07:30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Breakfast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&amp; free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time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09:00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1st activity session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10:30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Break 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10:40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– 2nd activity session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12:10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Hot or cold 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lunch &amp; free time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14:00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– 3rd activity session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15:30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Break 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15:40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– 4th activity session</a:t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17</a:t>
            </a:r>
            <a:r>
              <a:rPr lang="en-GB" sz="2000" b="1" dirty="0" smtClean="0">
                <a:ea typeface="Times New Roman" pitchFamily="18" charset="0"/>
                <a:cs typeface="Times New Roman" pitchFamily="18" charset="0"/>
              </a:rPr>
              <a:t>:30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19:30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Two course evening meal &amp; s</a:t>
            </a:r>
            <a:r>
              <a:rPr lang="en-GB" sz="2000" dirty="0">
                <a:ea typeface="Times New Roman" pitchFamily="18" charset="0"/>
                <a:cs typeface="Times New Roman" pitchFamily="18" charset="0"/>
              </a:rPr>
              <a:t>upervised free time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19:30 – 20:30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- Evening entertainment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21:00 – 22:00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– Settle Down/Bedtime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21:00 – 23:00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PGL staff on active night duty.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23:00 – 06:00 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Senior PGL staff member on call, on site.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183880" cy="1051560"/>
          </a:xfrm>
        </p:spPr>
        <p:txBody>
          <a:bodyPr/>
          <a:lstStyle/>
          <a:p>
            <a:r>
              <a:rPr lang="en-GB" dirty="0"/>
              <a:t>Rooms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183880" cy="4187952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Students will be in rooms of </a:t>
            </a:r>
            <a:r>
              <a:rPr lang="en-GB" sz="3200" dirty="0" smtClean="0"/>
              <a:t>up to 6, 8 or 10 students </a:t>
            </a:r>
            <a:endParaRPr lang="en-GB" sz="3200" dirty="0"/>
          </a:p>
          <a:p>
            <a:r>
              <a:rPr lang="en-GB" sz="3200" dirty="0"/>
              <a:t>All rooms have en-suite bathrooms </a:t>
            </a:r>
          </a:p>
          <a:p>
            <a:r>
              <a:rPr lang="en-GB" sz="3200" dirty="0"/>
              <a:t>The boys and girls are in separate rooms</a:t>
            </a:r>
          </a:p>
          <a:p>
            <a:r>
              <a:rPr lang="en-GB" sz="3200" dirty="0"/>
              <a:t>S</a:t>
            </a:r>
            <a:r>
              <a:rPr lang="en-GB" sz="3200" dirty="0" smtClean="0"/>
              <a:t>taff </a:t>
            </a:r>
            <a:r>
              <a:rPr lang="en-GB" sz="3200" dirty="0"/>
              <a:t>are on the same </a:t>
            </a:r>
            <a:r>
              <a:rPr lang="en-GB" sz="3200" dirty="0" smtClean="0"/>
              <a:t>floors with the children </a:t>
            </a:r>
            <a:r>
              <a:rPr lang="en-GB" sz="3200" dirty="0"/>
              <a:t>in the accommodation block </a:t>
            </a:r>
          </a:p>
          <a:p>
            <a:r>
              <a:rPr lang="en-GB" sz="3200" dirty="0"/>
              <a:t>PGL also have their own security team on site 24 hours a day 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389" y="-243408"/>
            <a:ext cx="8183880" cy="1051560"/>
          </a:xfrm>
        </p:spPr>
        <p:txBody>
          <a:bodyPr/>
          <a:lstStyle/>
          <a:p>
            <a:r>
              <a:rPr lang="en-GB" dirty="0"/>
              <a:t>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42" y="692696"/>
            <a:ext cx="8183880" cy="4187952"/>
          </a:xfrm>
        </p:spPr>
        <p:txBody>
          <a:bodyPr>
            <a:noAutofit/>
          </a:bodyPr>
          <a:lstStyle/>
          <a:p>
            <a:r>
              <a:rPr lang="en-GB" sz="2400" dirty="0" smtClean="0"/>
              <a:t>Three </a:t>
            </a:r>
            <a:r>
              <a:rPr lang="en-GB" sz="2400" dirty="0"/>
              <a:t>meals a day </a:t>
            </a:r>
          </a:p>
          <a:p>
            <a:r>
              <a:rPr lang="en-GB" sz="2400" dirty="0"/>
              <a:t>The first meal they will have is upon our arrival on the Monday </a:t>
            </a:r>
            <a:r>
              <a:rPr lang="en-GB" sz="2400" dirty="0" smtClean="0"/>
              <a:t>evening.  Snacks will be needed. </a:t>
            </a:r>
            <a:endParaRPr lang="en-GB" sz="2400" dirty="0"/>
          </a:p>
          <a:p>
            <a:r>
              <a:rPr lang="en-GB" sz="2400" dirty="0"/>
              <a:t>The last meal students will have is lunch on the Friday before we leave the centre. </a:t>
            </a:r>
          </a:p>
          <a:p>
            <a:r>
              <a:rPr lang="en-GB" sz="2400" dirty="0"/>
              <a:t>Dietary needs </a:t>
            </a:r>
            <a:r>
              <a:rPr lang="en-GB" sz="2400" dirty="0" smtClean="0"/>
              <a:t>– form/email </a:t>
            </a:r>
          </a:p>
          <a:p>
            <a:pPr fontAlgn="base"/>
            <a:r>
              <a:rPr lang="en-GB" sz="2400" dirty="0"/>
              <a:t>The PGL breakfast - hot options, cereals, toast, yoghurts, pastries &amp; more!</a:t>
            </a:r>
          </a:p>
          <a:p>
            <a:pPr fontAlgn="base"/>
            <a:r>
              <a:rPr lang="en-GB" sz="2400" dirty="0"/>
              <a:t>Lighter tastier lunches - a pit-stop to prepare for a busy afternoon. Refuel with fresh sandwiches, soups, pasta or salads.</a:t>
            </a:r>
          </a:p>
          <a:p>
            <a:pPr fontAlgn="base"/>
            <a:r>
              <a:rPr lang="en-GB" sz="2400" dirty="0"/>
              <a:t>Delicious 'kids favourites' evening meals - crowd pleasing classics such as fish &amp; chips, roast dinners and bangers &amp; mash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183880" cy="1051560"/>
          </a:xfrm>
        </p:spPr>
        <p:txBody>
          <a:bodyPr/>
          <a:lstStyle/>
          <a:p>
            <a:r>
              <a:rPr lang="en-GB" dirty="0"/>
              <a:t>Kit List 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0034" y="1138607"/>
            <a:ext cx="807249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Sleeping Bag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 </a:t>
            </a:r>
            <a:endParaRPr kumimoji="0" lang="en-GB" sz="1200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Blanket (if cold - hopefully not in June!) 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Pillow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Wash bag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2 towels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Pyjamas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 (plus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sweater/tracksuit in cold weather)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 </a:t>
            </a:r>
            <a:endParaRPr kumimoji="0" lang="en-GB" sz="1200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Changes of underwear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At least 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3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 long sleeved T-Shirts or fleeces</a:t>
            </a:r>
            <a:endParaRPr kumimoji="0" lang="en-GB" sz="1200" b="0" i="0" u="none" strike="noStrike" cap="none" normalizeH="0" baseline="0" dirty="0">
              <a:ln>
                <a:noFill/>
              </a:ln>
              <a:effectLst/>
              <a:latin typeface="+mj-lt"/>
              <a:cs typeface="Calibri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At least 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3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pairs of old trousers (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2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 for activities, 1 for evenings)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 </a:t>
            </a:r>
            <a:endParaRPr kumimoji="0" lang="en-GB" sz="1200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Tracksuit (at least 2 pairs of bottoms). 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Shorts (in warm weather)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length! 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Sports T-shirts (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bring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lots) 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Calibri" pitchFamily="34" charset="0"/>
              </a:rPr>
              <a:t>Thick and thin socks (2 pairs per day)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 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2/3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pairs of trainers (one for water activity that will not be used again, during the week)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 </a:t>
            </a:r>
            <a:endParaRPr kumimoji="0" lang="en-GB" sz="1200" b="0" i="0" u="none" strike="noStrike" cap="none" normalizeH="0" baseline="0" dirty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A waterproof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+mj-lt"/>
                <a:ea typeface="Times New Roman" pitchFamily="18" charset="0"/>
                <a:cs typeface="Calibri"/>
              </a:rPr>
              <a:t> jacket</a:t>
            </a:r>
            <a:r>
              <a:rPr lang="en-US" sz="2000" dirty="0">
                <a:latin typeface="+mj-lt"/>
                <a:ea typeface="Times New Roman" pitchFamily="18" charset="0"/>
                <a:cs typeface="Calibri"/>
              </a:rPr>
              <a:t> 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+mj-lt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Winmarleigh</a:t>
            </a:r>
            <a:r>
              <a:rPr lang="en-GB" dirty="0" smtClean="0"/>
              <a:t> Hall, Lancashire 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 descr="Winmarleigh H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10" y="1124744"/>
            <a:ext cx="6841646" cy="36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233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latin typeface="HelveticaNeueW02-45Ligh"/>
              </a:rPr>
              <a:t>PGL </a:t>
            </a:r>
            <a:r>
              <a:rPr lang="en-GB" b="1" dirty="0" err="1">
                <a:latin typeface="HelveticaNeueW02-45Ligh"/>
              </a:rPr>
              <a:t>Winmarleigh</a:t>
            </a:r>
            <a:r>
              <a:rPr lang="en-GB" b="1" dirty="0">
                <a:latin typeface="HelveticaNeueW02-45Ligh"/>
              </a:rPr>
              <a:t> Hall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>
                <a:latin typeface="HelveticaNeueW02-45Ligh"/>
              </a:rPr>
              <a:t>Church Lane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 err="1">
                <a:latin typeface="HelveticaNeueW02-45Ligh"/>
              </a:rPr>
              <a:t>Winmarleigh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>
                <a:latin typeface="HelveticaNeueW02-45Ligh"/>
              </a:rPr>
              <a:t>Preston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>
                <a:latin typeface="HelveticaNeueW02-45Ligh"/>
              </a:rPr>
              <a:t>PR3 0LA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850976"/>
          </a:xfrm>
        </p:spPr>
        <p:txBody>
          <a:bodyPr vert="horz" lIns="182880" tIns="91440" rIns="91440" bIns="45720" anchor="t">
            <a:normAutofit fontScale="40000" lnSpcReduction="2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Waterproof over-trousers </a:t>
            </a:r>
            <a:endParaRPr lang="en-GB" sz="2500" dirty="0">
              <a:latin typeface="+mj-lt"/>
              <a:ea typeface="Verdana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 smtClean="0">
                <a:latin typeface="+mj-lt"/>
                <a:ea typeface="Times New Roman" pitchFamily="18" charset="0"/>
                <a:cs typeface="Calibri"/>
              </a:rPr>
              <a:t>Several </a:t>
            </a: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strong clear plastic bags (for wet or spare clothes) </a:t>
            </a:r>
            <a:endParaRPr lang="en-GB" sz="2500" dirty="0">
              <a:latin typeface="+mj-lt"/>
              <a:ea typeface="Verdana"/>
              <a:cs typeface="Arial" pitchFamily="34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highlight>
                  <a:srgbClr val="FFFF00"/>
                </a:highlight>
                <a:latin typeface="+mj-lt"/>
                <a:ea typeface="Times New Roman" pitchFamily="18" charset="0"/>
                <a:cs typeface="Calibri"/>
              </a:rPr>
              <a:t>Plastic, named bottle for water</a:t>
            </a:r>
            <a:endParaRPr lang="en-GB" sz="6000" dirty="0">
              <a:highlight>
                <a:srgbClr val="FFFF00"/>
              </a:highlight>
              <a:latin typeface="+mj-lt"/>
              <a:ea typeface="Verdana"/>
              <a:cs typeface="Calibri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Sun hat and sun cream</a:t>
            </a:r>
            <a:endParaRPr lang="en-US" sz="6000" dirty="0">
              <a:latin typeface="+mj-lt"/>
              <a:ea typeface="Verdana"/>
              <a:cs typeface="Calibri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Swim wear</a:t>
            </a:r>
            <a:endParaRPr lang="en-GB" sz="6000" dirty="0">
              <a:latin typeface="+mj-lt"/>
              <a:ea typeface="Verdana"/>
              <a:cs typeface="Calibri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Insect Repellent Stick</a:t>
            </a:r>
            <a:endParaRPr lang="en-GB" sz="6000" dirty="0">
              <a:latin typeface="+mj-lt"/>
              <a:ea typeface="Verdana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latin typeface="+mj-lt"/>
                <a:cs typeface="Calibri"/>
              </a:rPr>
              <a:t>Lip balm</a:t>
            </a:r>
            <a:endParaRPr lang="en-US" sz="6000" dirty="0">
              <a:latin typeface="+mj-lt"/>
              <a:ea typeface="Verdana"/>
              <a:cs typeface="Calibri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i="1" dirty="0">
                <a:latin typeface="+mj-lt"/>
                <a:ea typeface="Times New Roman" pitchFamily="18" charset="0"/>
                <a:cs typeface="Calibri"/>
              </a:rPr>
              <a:t>(Optional)</a:t>
            </a: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 Disposable Camera (Please make sure your child knows exactly how to use it and plan how many photos to take each day</a:t>
            </a:r>
            <a:r>
              <a:rPr lang="en-US" sz="6000" dirty="0" smtClean="0">
                <a:latin typeface="+mj-lt"/>
                <a:ea typeface="Times New Roman" pitchFamily="18" charset="0"/>
                <a:cs typeface="Calibri"/>
              </a:rPr>
              <a:t>.</a:t>
            </a:r>
            <a:endParaRPr lang="en-US" sz="6000" dirty="0">
              <a:latin typeface="+mj-lt"/>
              <a:ea typeface="Times New Roman" pitchFamily="18" charset="0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 Don’t forget to name them – they all look similar</a:t>
            </a:r>
            <a:r>
              <a:rPr lang="en-US" sz="6000" dirty="0" smtClean="0">
                <a:latin typeface="+mj-lt"/>
                <a:ea typeface="Times New Roman" pitchFamily="18" charset="0"/>
                <a:cs typeface="Calibri"/>
              </a:rPr>
              <a:t>!)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lang="en-US" sz="6000" dirty="0">
                <a:latin typeface="+mj-lt"/>
                <a:ea typeface="Times New Roman" pitchFamily="18" charset="0"/>
                <a:cs typeface="Calibri"/>
              </a:rPr>
              <a:t>Please limit luggage to one case/bag per child plus one small back pack only. Cases with wheels are preferable if you have them.</a:t>
            </a:r>
            <a:endParaRPr lang="en-US" sz="6000" dirty="0">
              <a:latin typeface="+mj-lt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lang="en-US" sz="6000" dirty="0">
              <a:latin typeface="+mj-lt"/>
              <a:ea typeface="Verdana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lang="en-GB" sz="6000" dirty="0">
              <a:latin typeface="+mj-lt"/>
              <a:ea typeface="Verdan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880" cy="1051560"/>
          </a:xfrm>
        </p:spPr>
        <p:txBody>
          <a:bodyPr/>
          <a:lstStyle/>
          <a:p>
            <a:r>
              <a:rPr lang="en-GB" dirty="0" smtClean="0"/>
              <a:t>Spending Money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949" y="1412776"/>
            <a:ext cx="8183880" cy="4187952"/>
          </a:xfrm>
        </p:spPr>
        <p:txBody>
          <a:bodyPr/>
          <a:lstStyle/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dirty="0">
                <a:ea typeface="Times New Roman" pitchFamily="18" charset="0"/>
                <a:cs typeface="Calibri"/>
              </a:rPr>
              <a:t>Pocket money </a:t>
            </a:r>
            <a:r>
              <a:rPr lang="en-US" dirty="0" smtClean="0">
                <a:ea typeface="Times New Roman" pitchFamily="18" charset="0"/>
                <a:cs typeface="Calibri"/>
              </a:rPr>
              <a:t>–</a:t>
            </a:r>
            <a:r>
              <a:rPr lang="en-US" dirty="0">
                <a:ea typeface="Times New Roman" pitchFamily="18" charset="0"/>
                <a:cs typeface="Calibri"/>
              </a:rPr>
              <a:t> </a:t>
            </a:r>
            <a:r>
              <a:rPr lang="en-US" dirty="0" smtClean="0">
                <a:ea typeface="Times New Roman" pitchFamily="18" charset="0"/>
                <a:cs typeface="Calibri"/>
              </a:rPr>
              <a:t>£15.00 </a:t>
            </a:r>
            <a:r>
              <a:rPr lang="en-US" dirty="0">
                <a:ea typeface="Times New Roman" pitchFamily="18" charset="0"/>
                <a:cs typeface="Calibri"/>
              </a:rPr>
              <a:t>in </a:t>
            </a:r>
            <a:r>
              <a:rPr lang="en-US" dirty="0" smtClean="0">
                <a:ea typeface="Times New Roman" pitchFamily="18" charset="0"/>
                <a:cs typeface="Calibri"/>
              </a:rPr>
              <a:t>a named, sealed envelope.  If this can be in coins, it is better for the shop.   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lang="en-US" dirty="0">
              <a:ea typeface="Verdana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lang="en-US" dirty="0">
              <a:ea typeface="Times New Roman" pitchFamily="18" charset="0"/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lang="en-US" dirty="0" smtClean="0"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endParaRPr lang="en-US" dirty="0" smtClean="0">
              <a:cs typeface="Calibri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Please bring it by Friday 22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nd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 May! 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6026"/>
            <a:ext cx="8183880" cy="1051560"/>
          </a:xfrm>
        </p:spPr>
        <p:txBody>
          <a:bodyPr/>
          <a:lstStyle/>
          <a:p>
            <a:r>
              <a:rPr lang="en-GB" dirty="0" smtClean="0"/>
              <a:t>Please do not bring…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183880" cy="4187952"/>
          </a:xfrm>
        </p:spPr>
        <p:txBody>
          <a:bodyPr/>
          <a:lstStyle/>
          <a:p>
            <a:r>
              <a:rPr lang="en-GB" dirty="0" smtClean="0"/>
              <a:t>Smart watches</a:t>
            </a:r>
          </a:p>
          <a:p>
            <a:r>
              <a:rPr lang="en-GB" dirty="0" smtClean="0"/>
              <a:t>Mobile phones, tablets, iPads or iPods</a:t>
            </a:r>
          </a:p>
          <a:p>
            <a:r>
              <a:rPr lang="en-GB" dirty="0" smtClean="0"/>
              <a:t>Aerosol containers</a:t>
            </a:r>
          </a:p>
          <a:p>
            <a:r>
              <a:rPr lang="en-GB" dirty="0" smtClean="0"/>
              <a:t>Hairdryers</a:t>
            </a:r>
          </a:p>
          <a:p>
            <a:r>
              <a:rPr lang="en-GB" dirty="0" smtClean="0"/>
              <a:t>Jewellery</a:t>
            </a:r>
          </a:p>
          <a:p>
            <a:r>
              <a:rPr lang="en-GB" dirty="0" smtClean="0"/>
              <a:t>Anything valuable </a:t>
            </a:r>
          </a:p>
        </p:txBody>
      </p:sp>
    </p:spTree>
    <p:extLst>
      <p:ext uri="{BB962C8B-B14F-4D97-AF65-F5344CB8AC3E}">
        <p14:creationId xmlns:p14="http://schemas.microsoft.com/office/powerpoint/2010/main" val="38174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183880" cy="1051560"/>
          </a:xfrm>
        </p:spPr>
        <p:txBody>
          <a:bodyPr/>
          <a:lstStyle/>
          <a:p>
            <a:r>
              <a:rPr lang="en-GB" dirty="0"/>
              <a:t>Medicines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142984"/>
            <a:ext cx="8286808" cy="485778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Medical </a:t>
            </a:r>
            <a:r>
              <a:rPr lang="en-GB" sz="3200" dirty="0"/>
              <a:t>form gives permission for staff to administer the medicine during the trip </a:t>
            </a:r>
          </a:p>
          <a:p>
            <a:r>
              <a:rPr lang="en-GB" sz="3200" dirty="0" smtClean="0"/>
              <a:t>Travel </a:t>
            </a:r>
            <a:r>
              <a:rPr lang="en-GB" sz="3200" dirty="0"/>
              <a:t>sickness tablets for the return journey to school will also need to be named on the form. </a:t>
            </a:r>
            <a:endParaRPr lang="en-GB" dirty="0"/>
          </a:p>
          <a:p>
            <a:r>
              <a:rPr lang="en-GB" sz="3200" dirty="0" err="1" smtClean="0"/>
              <a:t>Hayfever</a:t>
            </a:r>
            <a:r>
              <a:rPr lang="en-GB" sz="3200" dirty="0" smtClean="0"/>
              <a:t> medication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83880" cy="1051560"/>
          </a:xfrm>
        </p:spPr>
        <p:txBody>
          <a:bodyPr/>
          <a:lstStyle/>
          <a:p>
            <a:r>
              <a:rPr lang="en-GB" dirty="0" smtClean="0"/>
              <a:t>Activities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183880" cy="4187952"/>
          </a:xfrm>
        </p:spPr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en-GB" dirty="0">
                <a:cs typeface="ＭＳ Ｐゴシック" charset="0"/>
              </a:rPr>
              <a:t>The activities shown offer individual as well as team challenges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dirty="0">
                <a:cs typeface="ＭＳ Ｐゴシック" charset="0"/>
              </a:rPr>
              <a:t>Activities are designed to encourage new skills and develop existing ones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dirty="0">
                <a:cs typeface="ＭＳ Ｐゴシック" charset="0"/>
              </a:rPr>
              <a:t>Specific activities can be requested (though not guaranteed) and the programme is discussed on arrival at the centre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488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10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357166"/>
            <a:ext cx="7713477" cy="5758324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GB" dirty="0"/>
              <a:t>Giant Swing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GB" dirty="0" smtClean="0"/>
              <a:t> Vertical Challenge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04664"/>
            <a:ext cx="7213890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Orienteering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Orientee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215370" cy="4621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Aeroball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6488" y="692696"/>
            <a:ext cx="6696744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Trapeze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Trape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358246" cy="4701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40" t="10458" r="16797" b="7365"/>
          <a:stretch/>
        </p:blipFill>
        <p:spPr>
          <a:xfrm>
            <a:off x="683567" y="116632"/>
            <a:ext cx="6754349" cy="3233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62" t="9877" r="15494" b="7806"/>
          <a:stretch/>
        </p:blipFill>
        <p:spPr>
          <a:xfrm>
            <a:off x="755574" y="3068960"/>
            <a:ext cx="6610333" cy="3672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Raft Building </a:t>
            </a:r>
            <a:endParaRPr lang="en-GB" dirty="0"/>
          </a:p>
        </p:txBody>
      </p:sp>
      <p:pic>
        <p:nvPicPr>
          <p:cNvPr id="3074" name="Picture 2" descr="Raft Build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599411" cy="37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44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Jacob’s Ladder </a:t>
            </a:r>
            <a:endParaRPr lang="en-GB" dirty="0"/>
          </a:p>
        </p:txBody>
      </p:sp>
      <p:pic>
        <p:nvPicPr>
          <p:cNvPr id="4098" name="Picture 2" descr="Jacobs Ladd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91" y="908720"/>
            <a:ext cx="6911138" cy="38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89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Climbing</a:t>
            </a:r>
            <a:endParaRPr lang="en-GB" dirty="0"/>
          </a:p>
        </p:txBody>
      </p:sp>
      <p:pic>
        <p:nvPicPr>
          <p:cNvPr id="6146" name="Picture 2" descr="Climb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19" y="909637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05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Brenscombe High Catwalk and Team Seesaw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494762"/>
            <a:ext cx="8101528" cy="47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88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Archery Tag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&lt;b&gt;NEW!&lt;/b&gt; Archery 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535435"/>
            <a:ext cx="8216454" cy="46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18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Fencing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Year 5 and 6 PGL Trip | Auckland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0" y="530352"/>
            <a:ext cx="8029520" cy="489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14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St.Bernadette's RCP on Twitter: &quot;Problem Solving @ PGL  https://t.co/TwgpCPqm0c&quot; /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53122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89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Archery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685" t="29672" r="35136" b="27342"/>
          <a:stretch/>
        </p:blipFill>
        <p:spPr>
          <a:xfrm>
            <a:off x="2051720" y="735959"/>
            <a:ext cx="4608512" cy="424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4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Abseiling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86" t="29672" r="35298" b="29062"/>
          <a:stretch/>
        </p:blipFill>
        <p:spPr>
          <a:xfrm>
            <a:off x="1822552" y="562254"/>
            <a:ext cx="5544616" cy="49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33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 Course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11" t="29672" r="35298" b="29062"/>
          <a:stretch/>
        </p:blipFill>
        <p:spPr>
          <a:xfrm>
            <a:off x="1738542" y="476672"/>
            <a:ext cx="571263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6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3" t="10108" r="15438" b="6054"/>
          <a:stretch/>
        </p:blipFill>
        <p:spPr>
          <a:xfrm>
            <a:off x="611560" y="620688"/>
            <a:ext cx="8075240" cy="454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8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Survivor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86" t="29672" r="35298" b="25623"/>
          <a:stretch/>
        </p:blipFill>
        <p:spPr>
          <a:xfrm>
            <a:off x="1979711" y="548680"/>
            <a:ext cx="501009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559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1051560"/>
          </a:xfrm>
        </p:spPr>
        <p:txBody>
          <a:bodyPr/>
          <a:lstStyle/>
          <a:p>
            <a:r>
              <a:rPr lang="en-GB" dirty="0" smtClean="0"/>
              <a:t>If a child becomes unwell…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183880" cy="4187952"/>
          </a:xfrm>
        </p:spPr>
        <p:txBody>
          <a:bodyPr/>
          <a:lstStyle/>
          <a:p>
            <a:r>
              <a:rPr lang="en-GB" dirty="0" smtClean="0"/>
              <a:t>We will contact home and our base contact</a:t>
            </a:r>
          </a:p>
          <a:p>
            <a:r>
              <a:rPr lang="en-GB" dirty="0" smtClean="0"/>
              <a:t>Child would need to be collected and we would make arrangements with you</a:t>
            </a:r>
          </a:p>
        </p:txBody>
      </p:sp>
    </p:spTree>
    <p:extLst>
      <p:ext uri="{BB962C8B-B14F-4D97-AF65-F5344CB8AC3E}">
        <p14:creationId xmlns:p14="http://schemas.microsoft.com/office/powerpoint/2010/main" val="41916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r>
              <a:rPr lang="en-GB" dirty="0" smtClean="0"/>
              <a:t>Finally…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183880" cy="4187952"/>
          </a:xfrm>
        </p:spPr>
        <p:txBody>
          <a:bodyPr/>
          <a:lstStyle/>
          <a:p>
            <a:r>
              <a:rPr lang="en-GB" dirty="0">
                <a:hlinkClick r:id="rId2"/>
              </a:rPr>
              <a:t>360 (pgl.co.uk)</a:t>
            </a:r>
            <a:endParaRPr lang="en-GB" dirty="0" smtClean="0"/>
          </a:p>
          <a:p>
            <a:r>
              <a:rPr lang="en-GB" dirty="0" smtClean="0"/>
              <a:t>If you need to contact us regarding anything confidential then please email Mrs Smallshaw, or speak to us tonight. </a:t>
            </a:r>
          </a:p>
          <a:p>
            <a:endParaRPr lang="en-GB" dirty="0"/>
          </a:p>
          <a:p>
            <a:r>
              <a:rPr lang="en-GB" dirty="0" smtClean="0">
                <a:sym typeface="Wingdings" panose="05000000000000000000" pitchFamily="2" charset="2"/>
              </a:rPr>
              <a:t>THANK YOU 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6" descr="https://www.pgl.co.uk/Files/Files/Adventure%20Holidays/Centres/Winmarleigh%20Hall/Gallery%20Images%20(1600x900)/AH-G-CentreWMH-Activit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9744"/>
            <a:ext cx="8496944" cy="54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632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6" name="Picture 4" descr="https://www.pgl.co.uk/Files/Files/Adventure%20Holidays/Centres/Winmarleigh%20Hall/Gallery%20Images%20(1600x900)/AH-G-CentreWMH-climbing-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0" y="530352"/>
            <a:ext cx="8721322" cy="551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8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Lancashire, Winmarleigh Hall - PGL Care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" y="418416"/>
            <a:ext cx="898659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84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8" descr="https://www.pgl.co.uk/Files/Files/Adventure%20Holidays/Centres/Winmarleigh%20Hall/Gallery%20Images%20(1600x900)/AH-G-CentreWMH-flow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3" y="299440"/>
            <a:ext cx="8505493" cy="57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87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C641D2-3DAB-DB14-E370-3D50937FB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44" y="530225"/>
            <a:ext cx="8795835" cy="622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55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1141</TotalTime>
  <Words>953</Words>
  <Application>Microsoft Office PowerPoint</Application>
  <PresentationFormat>On-screen Show (4:3)</PresentationFormat>
  <Paragraphs>143</Paragraphs>
  <Slides>42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ＭＳ Ｐゴシック</vt:lpstr>
      <vt:lpstr>Arial</vt:lpstr>
      <vt:lpstr>Calibri</vt:lpstr>
      <vt:lpstr>HelveticaNeueW02-45Ligh</vt:lpstr>
      <vt:lpstr>Times New Roman</vt:lpstr>
      <vt:lpstr>Verdana</vt:lpstr>
      <vt:lpstr>Wingdings</vt:lpstr>
      <vt:lpstr>Wingdings 2</vt:lpstr>
      <vt:lpstr>Aspect</vt:lpstr>
      <vt:lpstr>PGL 2026</vt:lpstr>
      <vt:lpstr>Winmarleigh Hall, Lancashire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Tour of the site  krpano.com - HDR-winmarleigh staff-lounge (pgl.co.uk)</vt:lpstr>
      <vt:lpstr>Why PGL?</vt:lpstr>
      <vt:lpstr>PGL Safety </vt:lpstr>
      <vt:lpstr>Staff &amp; Safety </vt:lpstr>
      <vt:lpstr>Dates &amp; Key Information </vt:lpstr>
      <vt:lpstr>Monday</vt:lpstr>
      <vt:lpstr>Typical Day</vt:lpstr>
      <vt:lpstr>Rooms</vt:lpstr>
      <vt:lpstr>Food</vt:lpstr>
      <vt:lpstr>Kit List </vt:lpstr>
      <vt:lpstr>PowerPoint Presentation</vt:lpstr>
      <vt:lpstr>Spending Money </vt:lpstr>
      <vt:lpstr>Please do not bring…</vt:lpstr>
      <vt:lpstr>Medicines </vt:lpstr>
      <vt:lpstr>Activities </vt:lpstr>
      <vt:lpstr>Giant Swing</vt:lpstr>
      <vt:lpstr> Vertical Challenge </vt:lpstr>
      <vt:lpstr>Orienteering </vt:lpstr>
      <vt:lpstr>Aeroball</vt:lpstr>
      <vt:lpstr>Trapeze </vt:lpstr>
      <vt:lpstr>Raft Building </vt:lpstr>
      <vt:lpstr>Jacob’s Ladder </vt:lpstr>
      <vt:lpstr>Climbing</vt:lpstr>
      <vt:lpstr>Traverse</vt:lpstr>
      <vt:lpstr>Archery Tag</vt:lpstr>
      <vt:lpstr>Fencing</vt:lpstr>
      <vt:lpstr>Problem Solving</vt:lpstr>
      <vt:lpstr>Archery </vt:lpstr>
      <vt:lpstr>Abseiling </vt:lpstr>
      <vt:lpstr>Challenge Course </vt:lpstr>
      <vt:lpstr>Survivor</vt:lpstr>
      <vt:lpstr>If a child becomes unwell… </vt:lpstr>
      <vt:lpstr>Finally…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PGL 2018</dc:title>
  <dc:creator>staff</dc:creator>
  <cp:lastModifiedBy>Smallshaw, Mrs</cp:lastModifiedBy>
  <cp:revision>107</cp:revision>
  <cp:lastPrinted>2023-05-15T13:31:40Z</cp:lastPrinted>
  <dcterms:created xsi:type="dcterms:W3CDTF">2018-05-15T21:15:52Z</dcterms:created>
  <dcterms:modified xsi:type="dcterms:W3CDTF">2026-05-18T20:34:18Z</dcterms:modified>
</cp:coreProperties>
</file>