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281" r:id="rId3"/>
    <p:sldId id="257" r:id="rId4"/>
    <p:sldId id="259" r:id="rId5"/>
    <p:sldId id="260" r:id="rId6"/>
    <p:sldId id="282" r:id="rId7"/>
    <p:sldId id="262" r:id="rId8"/>
    <p:sldId id="263" r:id="rId9"/>
    <p:sldId id="265" r:id="rId10"/>
    <p:sldId id="266" r:id="rId11"/>
    <p:sldId id="267" r:id="rId12"/>
    <p:sldId id="268" r:id="rId13"/>
    <p:sldId id="269" r:id="rId14"/>
    <p:sldId id="270" r:id="rId15"/>
    <p:sldId id="271" r:id="rId16"/>
    <p:sldId id="272" r:id="rId17"/>
    <p:sldId id="275" r:id="rId18"/>
    <p:sldId id="276" r:id="rId19"/>
    <p:sldId id="277" r:id="rId20"/>
    <p:sldId id="278" r:id="rId21"/>
    <p:sldId id="279"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3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772E679B-4BE7-42E4-91C3-B0653A12DEB3}" type="datetimeFigureOut">
              <a:rPr lang="en-GB" smtClean="0"/>
              <a:t>15/09/2015</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F4271E0B-48EB-4571-A106-D4412C32D2F0}" type="slidenum">
              <a:rPr lang="en-GB" smtClean="0"/>
              <a:t>‹#›</a:t>
            </a:fld>
            <a:endParaRPr lang="en-GB"/>
          </a:p>
        </p:txBody>
      </p:sp>
    </p:spTree>
    <p:extLst>
      <p:ext uri="{BB962C8B-B14F-4D97-AF65-F5344CB8AC3E}">
        <p14:creationId xmlns:p14="http://schemas.microsoft.com/office/powerpoint/2010/main" val="16740851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8D2871C-C997-4D79-A283-336779204C9B}"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2388993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8D2871C-C997-4D79-A283-336779204C9B}"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2982863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8D2871C-C997-4D79-A283-336779204C9B}"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3321480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8D2871C-C997-4D79-A283-336779204C9B}"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675253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D2871C-C997-4D79-A283-336779204C9B}"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2543646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8D2871C-C997-4D79-A283-336779204C9B}" type="datetimeFigureOut">
              <a:rPr lang="en-GB" smtClean="0"/>
              <a:t>15/09/2015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2532309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8D2871C-C997-4D79-A283-336779204C9B}" type="datetimeFigureOut">
              <a:rPr lang="en-GB" smtClean="0"/>
              <a:t>15/09/2015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3992042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8D2871C-C997-4D79-A283-336779204C9B}" type="datetimeFigureOut">
              <a:rPr lang="en-GB" smtClean="0"/>
              <a:t>15/09/2015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1383913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2871C-C997-4D79-A283-336779204C9B}" type="datetimeFigureOut">
              <a:rPr lang="en-GB" smtClean="0"/>
              <a:t>15/09/2015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415433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D2871C-C997-4D79-A283-336779204C9B}" type="datetimeFigureOut">
              <a:rPr lang="en-GB" smtClean="0"/>
              <a:t>15/09/2015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3666541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D2871C-C997-4D79-A283-336779204C9B}" type="datetimeFigureOut">
              <a:rPr lang="en-GB" smtClean="0"/>
              <a:t>15/09/2015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031C7C-D2C4-474E-B946-C3443809960B}" type="slidenum">
              <a:rPr lang="en-GB" smtClean="0"/>
              <a:t>‹#›</a:t>
            </a:fld>
            <a:endParaRPr lang="en-GB"/>
          </a:p>
        </p:txBody>
      </p:sp>
    </p:spTree>
    <p:extLst>
      <p:ext uri="{BB962C8B-B14F-4D97-AF65-F5344CB8AC3E}">
        <p14:creationId xmlns:p14="http://schemas.microsoft.com/office/powerpoint/2010/main" val="3830203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D2871C-C997-4D79-A283-336779204C9B}" type="datetimeFigureOut">
              <a:rPr lang="en-GB" smtClean="0"/>
              <a:t>15/09/2015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031C7C-D2C4-474E-B946-C3443809960B}" type="slidenum">
              <a:rPr lang="en-GB" smtClean="0"/>
              <a:t>‹#›</a:t>
            </a:fld>
            <a:endParaRPr lang="en-GB"/>
          </a:p>
        </p:txBody>
      </p:sp>
    </p:spTree>
    <p:extLst>
      <p:ext uri="{BB962C8B-B14F-4D97-AF65-F5344CB8AC3E}">
        <p14:creationId xmlns:p14="http://schemas.microsoft.com/office/powerpoint/2010/main" val="4125354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Parent Induction</a:t>
            </a:r>
            <a:endParaRPr lang="en-GB" dirty="0"/>
          </a:p>
        </p:txBody>
      </p:sp>
      <p:sp>
        <p:nvSpPr>
          <p:cNvPr id="3" name="Subtitle 2"/>
          <p:cNvSpPr>
            <a:spLocks noGrp="1"/>
          </p:cNvSpPr>
          <p:nvPr>
            <p:ph type="subTitle" idx="1"/>
          </p:nvPr>
        </p:nvSpPr>
        <p:spPr/>
        <p:txBody>
          <a:bodyPr/>
          <a:lstStyle/>
          <a:p>
            <a:r>
              <a:rPr lang="en-GB" dirty="0" smtClean="0"/>
              <a:t>Code of Conduct</a:t>
            </a:r>
            <a:endParaRPr lang="en-GB" dirty="0"/>
          </a:p>
        </p:txBody>
      </p:sp>
    </p:spTree>
    <p:extLst>
      <p:ext uri="{BB962C8B-B14F-4D97-AF65-F5344CB8AC3E}">
        <p14:creationId xmlns:p14="http://schemas.microsoft.com/office/powerpoint/2010/main" val="575472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Contact</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be aware that even well intentioned physical contact may be misconstrued by the child, an observer or by anyone to whom this action is described</a:t>
            </a:r>
          </a:p>
          <a:p>
            <a:endParaRPr lang="en-GB" dirty="0" smtClean="0"/>
          </a:p>
          <a:p>
            <a:r>
              <a:rPr lang="en-GB" dirty="0" smtClean="0"/>
              <a:t>never touch a child in a way which may be considered indecent</a:t>
            </a:r>
          </a:p>
          <a:p>
            <a:endParaRPr lang="en-GB" dirty="0" smtClean="0"/>
          </a:p>
          <a:p>
            <a:r>
              <a:rPr lang="en-GB" dirty="0" smtClean="0"/>
              <a:t>always be prepared to explain actions and accept that all physical contact </a:t>
            </a:r>
            <a:r>
              <a:rPr lang="en-GB" dirty="0" smtClean="0"/>
              <a:t>is </a:t>
            </a:r>
            <a:r>
              <a:rPr lang="en-GB" dirty="0" smtClean="0"/>
              <a:t>open to scrutiny</a:t>
            </a:r>
          </a:p>
          <a:p>
            <a:endParaRPr lang="en-GB" dirty="0" smtClean="0"/>
          </a:p>
          <a:p>
            <a:r>
              <a:rPr lang="en-GB" dirty="0" smtClean="0"/>
              <a:t>never indulge in horseplay, tickling or fun fights.</a:t>
            </a:r>
          </a:p>
          <a:p>
            <a:endParaRPr lang="en-GB" dirty="0" smtClean="0"/>
          </a:p>
          <a:p>
            <a:endParaRPr lang="en-GB" dirty="0"/>
          </a:p>
        </p:txBody>
      </p:sp>
    </p:spTree>
    <p:extLst>
      <p:ext uri="{BB962C8B-B14F-4D97-AF65-F5344CB8AC3E}">
        <p14:creationId xmlns:p14="http://schemas.microsoft.com/office/powerpoint/2010/main" val="2970449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Toilets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avoid entering toilet cubicles when accompanying children to the toilet</a:t>
            </a:r>
          </a:p>
          <a:p>
            <a:endParaRPr lang="en-GB" dirty="0" smtClean="0"/>
          </a:p>
          <a:p>
            <a:r>
              <a:rPr lang="en-GB" dirty="0"/>
              <a:t>a</a:t>
            </a:r>
            <a:r>
              <a:rPr lang="en-GB" dirty="0" smtClean="0"/>
              <a:t>void any physical contact when children are in a state of undress</a:t>
            </a:r>
          </a:p>
          <a:p>
            <a:endParaRPr lang="en-GB" dirty="0" smtClean="0"/>
          </a:p>
          <a:p>
            <a:r>
              <a:rPr lang="en-GB" dirty="0" smtClean="0"/>
              <a:t>avoid any visually intrusive behaviour and where there are changing rooms:</a:t>
            </a:r>
          </a:p>
          <a:p>
            <a:pPr marL="0" indent="0">
              <a:buNone/>
            </a:pPr>
            <a:r>
              <a:rPr lang="en-GB" dirty="0"/>
              <a:t> </a:t>
            </a:r>
            <a:r>
              <a:rPr lang="en-GB" dirty="0" smtClean="0"/>
              <a:t>              </a:t>
            </a:r>
            <a:r>
              <a:rPr lang="en-GB" dirty="0" smtClean="0"/>
              <a:t>announce your </a:t>
            </a:r>
            <a:r>
              <a:rPr lang="en-GB" dirty="0" smtClean="0"/>
              <a:t>intention of entering </a:t>
            </a:r>
          </a:p>
          <a:p>
            <a:pPr marL="0" indent="0">
              <a:buNone/>
            </a:pPr>
            <a:r>
              <a:rPr lang="en-GB" dirty="0"/>
              <a:t> </a:t>
            </a:r>
            <a:r>
              <a:rPr lang="en-GB" dirty="0" smtClean="0"/>
              <a:t>              </a:t>
            </a:r>
            <a:r>
              <a:rPr lang="en-GB" dirty="0" smtClean="0"/>
              <a:t>avoid </a:t>
            </a:r>
            <a:r>
              <a:rPr lang="en-GB" dirty="0" smtClean="0"/>
              <a:t>remaining in the room unless pupil needs require it</a:t>
            </a:r>
          </a:p>
          <a:p>
            <a:pPr marL="0" indent="0">
              <a:buNone/>
            </a:pPr>
            <a:endParaRPr lang="en-GB" dirty="0" smtClean="0"/>
          </a:p>
          <a:p>
            <a:r>
              <a:rPr lang="en-GB" dirty="0" smtClean="0"/>
              <a:t>DO NOT change in the same place as children</a:t>
            </a:r>
          </a:p>
          <a:p>
            <a:pPr marL="0" indent="0">
              <a:buNone/>
            </a:pPr>
            <a:endParaRPr lang="en-GB" dirty="0"/>
          </a:p>
        </p:txBody>
      </p:sp>
    </p:spTree>
    <p:extLst>
      <p:ext uri="{BB962C8B-B14F-4D97-AF65-F5344CB8AC3E}">
        <p14:creationId xmlns:p14="http://schemas.microsoft.com/office/powerpoint/2010/main" val="1650967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Pupils in distress</a:t>
            </a:r>
            <a:endParaRPr lang="en-GB" dirty="0"/>
          </a:p>
        </p:txBody>
      </p:sp>
      <p:sp>
        <p:nvSpPr>
          <p:cNvPr id="3" name="Content Placeholder 2"/>
          <p:cNvSpPr>
            <a:spLocks noGrp="1"/>
          </p:cNvSpPr>
          <p:nvPr>
            <p:ph idx="1"/>
          </p:nvPr>
        </p:nvSpPr>
        <p:spPr/>
        <p:txBody>
          <a:bodyPr/>
          <a:lstStyle/>
          <a:p>
            <a:r>
              <a:rPr lang="en-GB" dirty="0" smtClean="0"/>
              <a:t>consider the way in which </a:t>
            </a:r>
            <a:r>
              <a:rPr lang="en-GB" dirty="0" smtClean="0"/>
              <a:t>you </a:t>
            </a:r>
            <a:r>
              <a:rPr lang="en-GB" dirty="0" smtClean="0"/>
              <a:t>offer comfort to a distressed pupil</a:t>
            </a:r>
          </a:p>
          <a:p>
            <a:endParaRPr lang="en-GB" dirty="0" smtClean="0"/>
          </a:p>
          <a:p>
            <a:r>
              <a:rPr lang="en-GB" dirty="0" smtClean="0"/>
              <a:t>always tell a </a:t>
            </a:r>
            <a:r>
              <a:rPr lang="en-GB" dirty="0" smtClean="0"/>
              <a:t>member of staff </a:t>
            </a:r>
            <a:r>
              <a:rPr lang="en-GB" dirty="0" smtClean="0"/>
              <a:t>when and how </a:t>
            </a:r>
            <a:r>
              <a:rPr lang="en-GB" dirty="0" smtClean="0"/>
              <a:t>you </a:t>
            </a:r>
            <a:r>
              <a:rPr lang="en-GB" dirty="0" smtClean="0"/>
              <a:t>offered comfort to a distressed child</a:t>
            </a:r>
          </a:p>
          <a:p>
            <a:endParaRPr lang="en-GB" dirty="0" smtClean="0"/>
          </a:p>
          <a:p>
            <a:r>
              <a:rPr lang="en-GB" dirty="0" smtClean="0"/>
              <a:t>record situations which may give rise to concern.</a:t>
            </a:r>
          </a:p>
          <a:p>
            <a:endParaRPr lang="en-GB" dirty="0"/>
          </a:p>
        </p:txBody>
      </p:sp>
    </p:spTree>
    <p:extLst>
      <p:ext uri="{BB962C8B-B14F-4D97-AF65-F5344CB8AC3E}">
        <p14:creationId xmlns:p14="http://schemas.microsoft.com/office/powerpoint/2010/main" val="3310444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Behaviour management</a:t>
            </a:r>
            <a:endParaRPr lang="en-GB" dirty="0"/>
          </a:p>
        </p:txBody>
      </p:sp>
      <p:sp>
        <p:nvSpPr>
          <p:cNvPr id="3" name="Content Placeholder 2"/>
          <p:cNvSpPr>
            <a:spLocks noGrp="1"/>
          </p:cNvSpPr>
          <p:nvPr>
            <p:ph idx="1"/>
          </p:nvPr>
        </p:nvSpPr>
        <p:spPr/>
        <p:txBody>
          <a:bodyPr>
            <a:normAutofit/>
          </a:bodyPr>
          <a:lstStyle/>
          <a:p>
            <a:r>
              <a:rPr lang="en-GB" dirty="0" smtClean="0"/>
              <a:t>not use force as a form of punishment</a:t>
            </a:r>
          </a:p>
          <a:p>
            <a:endParaRPr lang="en-GB" dirty="0" smtClean="0"/>
          </a:p>
          <a:p>
            <a:r>
              <a:rPr lang="en-GB" dirty="0" smtClean="0"/>
              <a:t>try to defuse situations before they escalate and do not use sarcasm, demeaning or insensitive comments towards the pupils.</a:t>
            </a:r>
          </a:p>
          <a:p>
            <a:pPr marL="0" indent="0">
              <a:buNone/>
            </a:pPr>
            <a:endParaRPr lang="en-GB" dirty="0" smtClean="0"/>
          </a:p>
          <a:p>
            <a:r>
              <a:rPr lang="en-GB" dirty="0" smtClean="0"/>
              <a:t>adhere to the school's behaviour management policy</a:t>
            </a:r>
          </a:p>
          <a:p>
            <a:endParaRPr lang="en-GB" dirty="0"/>
          </a:p>
        </p:txBody>
      </p:sp>
    </p:spTree>
    <p:extLst>
      <p:ext uri="{BB962C8B-B14F-4D97-AF65-F5344CB8AC3E}">
        <p14:creationId xmlns:p14="http://schemas.microsoft.com/office/powerpoint/2010/main" val="1014618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Positive Handling</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Staff may legitimately intervene to prevent a pupil from committing a criminal offence, injuring themselves or others, causing damage to property, engaging in behaviour prejudicial to good order and to maintain good order and discipline.  Staff should have regard to the health and safety of themselves and others.</a:t>
            </a:r>
          </a:p>
          <a:p>
            <a:endParaRPr lang="en-GB" dirty="0" smtClean="0"/>
          </a:p>
          <a:p>
            <a:pPr marL="0" indent="0">
              <a:buNone/>
            </a:pPr>
            <a:r>
              <a:rPr lang="en-GB" dirty="0" smtClean="0"/>
              <a:t>This means that staff should:</a:t>
            </a:r>
          </a:p>
          <a:p>
            <a:endParaRPr lang="en-GB" dirty="0" smtClean="0"/>
          </a:p>
          <a:p>
            <a:r>
              <a:rPr lang="en-GB" dirty="0" smtClean="0"/>
              <a:t>not use physical force as a form of punishment</a:t>
            </a:r>
          </a:p>
          <a:p>
            <a:r>
              <a:rPr lang="en-GB" dirty="0" smtClean="0"/>
              <a:t>adhere to the school’s physical intervention policy</a:t>
            </a:r>
          </a:p>
          <a:p>
            <a:r>
              <a:rPr lang="en-GB" dirty="0" smtClean="0"/>
              <a:t>always seek to defuse situations </a:t>
            </a:r>
          </a:p>
          <a:p>
            <a:r>
              <a:rPr lang="en-GB" dirty="0" smtClean="0"/>
              <a:t>always use minimum force for the shortest period necessary.</a:t>
            </a:r>
          </a:p>
          <a:p>
            <a:endParaRPr lang="en-GB" dirty="0"/>
          </a:p>
        </p:txBody>
      </p:sp>
    </p:spTree>
    <p:extLst>
      <p:ext uri="{BB962C8B-B14F-4D97-AF65-F5344CB8AC3E}">
        <p14:creationId xmlns:p14="http://schemas.microsoft.com/office/powerpoint/2010/main" val="3573735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Sexual Contact</a:t>
            </a:r>
            <a:endParaRPr lang="en-GB" dirty="0"/>
          </a:p>
        </p:txBody>
      </p:sp>
      <p:sp>
        <p:nvSpPr>
          <p:cNvPr id="3" name="Content Placeholder 2"/>
          <p:cNvSpPr>
            <a:spLocks noGrp="1"/>
          </p:cNvSpPr>
          <p:nvPr>
            <p:ph idx="1"/>
          </p:nvPr>
        </p:nvSpPr>
        <p:spPr/>
        <p:txBody>
          <a:bodyPr>
            <a:normAutofit lnSpcReduction="10000"/>
          </a:bodyPr>
          <a:lstStyle/>
          <a:p>
            <a:r>
              <a:rPr lang="en-GB" dirty="0"/>
              <a:t>n</a:t>
            </a:r>
            <a:r>
              <a:rPr lang="en-GB" dirty="0" smtClean="0"/>
              <a:t>ever pursue sexual relationships with children and young people either in or out of school</a:t>
            </a:r>
          </a:p>
          <a:p>
            <a:pPr marL="0" indent="0">
              <a:buNone/>
            </a:pPr>
            <a:endParaRPr lang="en-GB" dirty="0" smtClean="0"/>
          </a:p>
          <a:p>
            <a:r>
              <a:rPr lang="en-GB" dirty="0" smtClean="0"/>
              <a:t>avoid any form of communication with a child or young person which could be interpreted as sexually suggestive or provocative </a:t>
            </a:r>
            <a:r>
              <a:rPr lang="en-GB" dirty="0" err="1" smtClean="0"/>
              <a:t>ie</a:t>
            </a:r>
            <a:r>
              <a:rPr lang="en-GB" dirty="0" smtClean="0"/>
              <a:t> verbal comments, letters, notes, electronic mail, phone calls, texts, physical contact.</a:t>
            </a:r>
          </a:p>
          <a:p>
            <a:endParaRPr lang="en-GB" dirty="0"/>
          </a:p>
        </p:txBody>
      </p:sp>
    </p:spTree>
    <p:extLst>
      <p:ext uri="{BB962C8B-B14F-4D97-AF65-F5344CB8AC3E}">
        <p14:creationId xmlns:p14="http://schemas.microsoft.com/office/powerpoint/2010/main" val="2595358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1:1</a:t>
            </a:r>
            <a:endParaRPr lang="en-GB" dirty="0"/>
          </a:p>
        </p:txBody>
      </p:sp>
      <p:sp>
        <p:nvSpPr>
          <p:cNvPr id="3" name="Content Placeholder 2"/>
          <p:cNvSpPr>
            <a:spLocks noGrp="1"/>
          </p:cNvSpPr>
          <p:nvPr>
            <p:ph idx="1"/>
          </p:nvPr>
        </p:nvSpPr>
        <p:spPr/>
        <p:txBody>
          <a:bodyPr>
            <a:normAutofit fontScale="92500" lnSpcReduction="10000"/>
          </a:bodyPr>
          <a:lstStyle/>
          <a:p>
            <a:endParaRPr lang="en-GB" dirty="0" smtClean="0"/>
          </a:p>
          <a:p>
            <a:r>
              <a:rPr lang="en-GB" dirty="0" smtClean="0"/>
              <a:t>avoid meetings with pupils in remote, secluded areas of school</a:t>
            </a:r>
          </a:p>
          <a:p>
            <a:endParaRPr lang="en-GB" dirty="0" smtClean="0"/>
          </a:p>
          <a:p>
            <a:r>
              <a:rPr lang="en-GB" dirty="0" smtClean="0"/>
              <a:t>ensure there is visual access and/or an open door in one to one situations</a:t>
            </a:r>
          </a:p>
          <a:p>
            <a:endParaRPr lang="en-GB" dirty="0" smtClean="0"/>
          </a:p>
          <a:p>
            <a:r>
              <a:rPr lang="en-GB" dirty="0" smtClean="0"/>
              <a:t>always report any situation where a child becomes distressed or angry to a </a:t>
            </a:r>
            <a:r>
              <a:rPr lang="en-GB" dirty="0" smtClean="0"/>
              <a:t>member of staff</a:t>
            </a:r>
            <a:endParaRPr lang="en-GB" dirty="0" smtClean="0"/>
          </a:p>
          <a:p>
            <a:endParaRPr lang="en-GB" dirty="0"/>
          </a:p>
        </p:txBody>
      </p:sp>
    </p:spTree>
    <p:extLst>
      <p:ext uri="{BB962C8B-B14F-4D97-AF65-F5344CB8AC3E}">
        <p14:creationId xmlns:p14="http://schemas.microsoft.com/office/powerpoint/2010/main" val="2457456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First Aid, Medicine</a:t>
            </a:r>
            <a:endParaRPr lang="en-GB" dirty="0"/>
          </a:p>
        </p:txBody>
      </p:sp>
      <p:sp>
        <p:nvSpPr>
          <p:cNvPr id="3" name="Content Placeholder 2"/>
          <p:cNvSpPr>
            <a:spLocks noGrp="1"/>
          </p:cNvSpPr>
          <p:nvPr>
            <p:ph idx="1"/>
          </p:nvPr>
        </p:nvSpPr>
        <p:spPr/>
        <p:txBody>
          <a:bodyPr/>
          <a:lstStyle/>
          <a:p>
            <a:r>
              <a:rPr lang="en-GB" dirty="0" smtClean="0"/>
              <a:t>adhere to the school’s first aid  policy</a:t>
            </a:r>
          </a:p>
          <a:p>
            <a:endParaRPr lang="en-GB" dirty="0" smtClean="0"/>
          </a:p>
          <a:p>
            <a:pPr marL="0" indent="0">
              <a:buNone/>
            </a:pPr>
            <a:endParaRPr lang="en-GB" dirty="0"/>
          </a:p>
        </p:txBody>
      </p:sp>
    </p:spTree>
    <p:extLst>
      <p:ext uri="{BB962C8B-B14F-4D97-AF65-F5344CB8AC3E}">
        <p14:creationId xmlns:p14="http://schemas.microsoft.com/office/powerpoint/2010/main" val="3644069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Intimate Care</a:t>
            </a:r>
            <a:endParaRPr lang="en-GB" dirty="0"/>
          </a:p>
        </p:txBody>
      </p:sp>
      <p:sp>
        <p:nvSpPr>
          <p:cNvPr id="3" name="Content Placeholder 2"/>
          <p:cNvSpPr>
            <a:spLocks noGrp="1"/>
          </p:cNvSpPr>
          <p:nvPr>
            <p:ph idx="1"/>
          </p:nvPr>
        </p:nvSpPr>
        <p:spPr/>
        <p:txBody>
          <a:bodyPr>
            <a:normAutofit fontScale="62500" lnSpcReduction="20000"/>
          </a:bodyPr>
          <a:lstStyle/>
          <a:p>
            <a:pPr marL="0" indent="0">
              <a:buNone/>
            </a:pPr>
            <a:r>
              <a:rPr lang="en-GB" dirty="0" smtClean="0"/>
              <a:t>All children have a right to safety, privacy and dignity when contact of an intimate nature is required (for example assisting with toileting or removing wet/soiled clothing). Volunteers will not assist in this area unless they have appropriate medical qualifications.  </a:t>
            </a:r>
          </a:p>
          <a:p>
            <a:endParaRPr lang="en-GB" dirty="0" smtClean="0"/>
          </a:p>
          <a:p>
            <a:pPr marL="0" indent="0">
              <a:buNone/>
            </a:pPr>
            <a:r>
              <a:rPr lang="en-GB" dirty="0" smtClean="0"/>
              <a:t>All adults should:</a:t>
            </a:r>
          </a:p>
          <a:p>
            <a:r>
              <a:rPr lang="en-GB" dirty="0" smtClean="0"/>
              <a:t>make other staff aware of the task being undertaken</a:t>
            </a:r>
          </a:p>
          <a:p>
            <a:endParaRPr lang="en-GB" dirty="0" smtClean="0"/>
          </a:p>
          <a:p>
            <a:r>
              <a:rPr lang="en-GB" dirty="0" smtClean="0"/>
              <a:t>explain to the child what is happening</a:t>
            </a:r>
          </a:p>
          <a:p>
            <a:endParaRPr lang="en-GB" dirty="0" smtClean="0"/>
          </a:p>
          <a:p>
            <a:r>
              <a:rPr lang="en-GB" dirty="0" smtClean="0"/>
              <a:t>consult with colleagues where any variation from agreed procedure/care plan is necessary</a:t>
            </a:r>
          </a:p>
          <a:p>
            <a:endParaRPr lang="en-GB" dirty="0" smtClean="0"/>
          </a:p>
          <a:p>
            <a:r>
              <a:rPr lang="en-GB" dirty="0" smtClean="0"/>
              <a:t>record the justification for any variations to the agreed procedure/care plan and share this information with parents</a:t>
            </a:r>
          </a:p>
          <a:p>
            <a:endParaRPr lang="en-GB" dirty="0"/>
          </a:p>
        </p:txBody>
      </p:sp>
    </p:spTree>
    <p:extLst>
      <p:ext uri="{BB962C8B-B14F-4D97-AF65-F5344CB8AC3E}">
        <p14:creationId xmlns:p14="http://schemas.microsoft.com/office/powerpoint/2010/main" val="33097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Photography</a:t>
            </a:r>
            <a:endParaRPr lang="en-GB" dirty="0"/>
          </a:p>
        </p:txBody>
      </p:sp>
      <p:sp>
        <p:nvSpPr>
          <p:cNvPr id="3" name="Content Placeholder 2"/>
          <p:cNvSpPr>
            <a:spLocks noGrp="1"/>
          </p:cNvSpPr>
          <p:nvPr>
            <p:ph idx="1"/>
          </p:nvPr>
        </p:nvSpPr>
        <p:spPr/>
        <p:txBody>
          <a:bodyPr>
            <a:normAutofit fontScale="47500" lnSpcReduction="20000"/>
          </a:bodyPr>
          <a:lstStyle/>
          <a:p>
            <a:endParaRPr lang="en-GB" dirty="0" smtClean="0"/>
          </a:p>
          <a:p>
            <a:r>
              <a:rPr lang="en-GB" dirty="0" smtClean="0"/>
              <a:t>be clear about the purpose of the  activity and about what will happen to the photographs/recording when the lesson/activity is concluded.</a:t>
            </a:r>
          </a:p>
          <a:p>
            <a:endParaRPr lang="en-GB" dirty="0" smtClean="0"/>
          </a:p>
          <a:p>
            <a:r>
              <a:rPr lang="en-GB" dirty="0" smtClean="0"/>
              <a:t>ensure that a senior member of staff is aware that the photography/image equipment is being used and for what purpose.</a:t>
            </a:r>
          </a:p>
          <a:p>
            <a:endParaRPr lang="en-GB" dirty="0"/>
          </a:p>
          <a:p>
            <a:r>
              <a:rPr lang="en-GB" dirty="0"/>
              <a:t>e</a:t>
            </a:r>
            <a:r>
              <a:rPr lang="en-GB" dirty="0" smtClean="0"/>
              <a:t>nsure all photographs are taken only with school equipment</a:t>
            </a:r>
          </a:p>
          <a:p>
            <a:endParaRPr lang="en-GB" dirty="0" smtClean="0"/>
          </a:p>
          <a:p>
            <a:r>
              <a:rPr lang="en-GB" dirty="0" smtClean="0"/>
              <a:t>ensure that all images are available for scrutiny in order to screen for acceptability.</a:t>
            </a:r>
          </a:p>
          <a:p>
            <a:endParaRPr lang="en-GB" dirty="0" smtClean="0"/>
          </a:p>
          <a:p>
            <a:r>
              <a:rPr lang="en-GB" dirty="0" smtClean="0"/>
              <a:t>be able to justify images of children in their possession</a:t>
            </a:r>
          </a:p>
          <a:p>
            <a:endParaRPr lang="en-GB" dirty="0" smtClean="0"/>
          </a:p>
          <a:p>
            <a:r>
              <a:rPr lang="en-GB" dirty="0" smtClean="0"/>
              <a:t>avoid making images in one to one situations.</a:t>
            </a:r>
          </a:p>
          <a:p>
            <a:endParaRPr lang="en-GB" dirty="0" smtClean="0"/>
          </a:p>
          <a:p>
            <a:r>
              <a:rPr lang="en-GB" dirty="0" smtClean="0"/>
              <a:t>not take, display or distribute images of  children or staff unless they have consent to do so.</a:t>
            </a:r>
          </a:p>
          <a:p>
            <a:endParaRPr lang="en-GB" dirty="0"/>
          </a:p>
        </p:txBody>
      </p:sp>
    </p:spTree>
    <p:extLst>
      <p:ext uri="{BB962C8B-B14F-4D97-AF65-F5344CB8AC3E}">
        <p14:creationId xmlns:p14="http://schemas.microsoft.com/office/powerpoint/2010/main" val="1696096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20" y="404664"/>
            <a:ext cx="8712968" cy="5721499"/>
          </a:xfrm>
        </p:spPr>
        <p:txBody>
          <a:bodyPr/>
          <a:lstStyle/>
          <a:p>
            <a:pPr marL="0" indent="0" algn="ctr">
              <a:buNone/>
            </a:pPr>
            <a:endParaRPr lang="en-GB" dirty="0" smtClean="0"/>
          </a:p>
          <a:p>
            <a:pPr marL="0" indent="0" algn="ctr">
              <a:buNone/>
            </a:pPr>
            <a:endParaRPr lang="en-GB" sz="2000" dirty="0">
              <a:solidFill>
                <a:srgbClr val="0070C0"/>
              </a:solidFill>
            </a:endParaRPr>
          </a:p>
          <a:p>
            <a:pPr marL="0" indent="0" algn="ctr">
              <a:buNone/>
            </a:pPr>
            <a:r>
              <a:rPr lang="en-GB" sz="2000" dirty="0" smtClean="0">
                <a:solidFill>
                  <a:srgbClr val="0070C0"/>
                </a:solidFill>
              </a:rPr>
              <a:t>Inspiring all to learn, share and care.</a:t>
            </a:r>
          </a:p>
          <a:p>
            <a:pPr marL="0" indent="0" algn="ctr">
              <a:buNone/>
            </a:pPr>
            <a:r>
              <a:rPr lang="en-GB" dirty="0" smtClean="0"/>
              <a:t>We value support in the classroom and are keen to encourage parents to get involved and support our work but we do ask that you follow our Code of Conduct.</a:t>
            </a:r>
          </a:p>
          <a:p>
            <a:pPr marL="0" indent="0" algn="ctr">
              <a:buNone/>
            </a:pPr>
            <a:r>
              <a:rPr lang="en-GB" dirty="0" smtClean="0"/>
              <a:t>The safety and well being of our pupils is paramount and failure to adhere to our policy will mean you are no longer welcome to volunteer in our school.</a:t>
            </a:r>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9387" y="332656"/>
            <a:ext cx="116522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3154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Internet</a:t>
            </a:r>
            <a:endParaRPr lang="en-GB" dirty="0"/>
          </a:p>
        </p:txBody>
      </p:sp>
      <p:sp>
        <p:nvSpPr>
          <p:cNvPr id="3" name="Content Placeholder 2"/>
          <p:cNvSpPr>
            <a:spLocks noGrp="1"/>
          </p:cNvSpPr>
          <p:nvPr>
            <p:ph idx="1"/>
          </p:nvPr>
        </p:nvSpPr>
        <p:spPr/>
        <p:txBody>
          <a:bodyPr/>
          <a:lstStyle/>
          <a:p>
            <a:r>
              <a:rPr lang="en-GB" dirty="0" smtClean="0"/>
              <a:t>Follow the school policy on the use of IT equipment.</a:t>
            </a:r>
          </a:p>
          <a:p>
            <a:pPr marL="0" indent="0">
              <a:buNone/>
            </a:pPr>
            <a:endParaRPr lang="en-GB" dirty="0" smtClean="0"/>
          </a:p>
          <a:p>
            <a:r>
              <a:rPr lang="en-GB" dirty="0" smtClean="0"/>
              <a:t>Ensure that social media does not convene teachers standards of professional conduct</a:t>
            </a:r>
          </a:p>
          <a:p>
            <a:endParaRPr lang="en-GB" dirty="0"/>
          </a:p>
        </p:txBody>
      </p:sp>
    </p:spTree>
    <p:extLst>
      <p:ext uri="{BB962C8B-B14F-4D97-AF65-F5344CB8AC3E}">
        <p14:creationId xmlns:p14="http://schemas.microsoft.com/office/powerpoint/2010/main" val="29897612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Whistleblowing</a:t>
            </a:r>
            <a:endParaRPr lang="en-GB" dirty="0"/>
          </a:p>
        </p:txBody>
      </p:sp>
      <p:sp>
        <p:nvSpPr>
          <p:cNvPr id="3" name="Content Placeholder 2"/>
          <p:cNvSpPr>
            <a:spLocks noGrp="1"/>
          </p:cNvSpPr>
          <p:nvPr>
            <p:ph idx="1"/>
          </p:nvPr>
        </p:nvSpPr>
        <p:spPr/>
        <p:txBody>
          <a:bodyPr>
            <a:normAutofit fontScale="92500" lnSpcReduction="10000"/>
          </a:bodyPr>
          <a:lstStyle/>
          <a:p>
            <a:r>
              <a:rPr lang="en-GB" dirty="0"/>
              <a:t>Take responsibility for recording any incident, and passing on that information where </a:t>
            </a:r>
            <a:r>
              <a:rPr lang="en-GB" dirty="0" smtClean="0"/>
              <a:t>you have </a:t>
            </a:r>
            <a:r>
              <a:rPr lang="en-GB" dirty="0"/>
              <a:t>concerns about any matter pertaining to the welfare of an individual in the school or workplace.</a:t>
            </a:r>
          </a:p>
          <a:p>
            <a:endParaRPr lang="en-GB" dirty="0" smtClean="0"/>
          </a:p>
          <a:p>
            <a:endParaRPr lang="en-GB" dirty="0"/>
          </a:p>
          <a:p>
            <a:r>
              <a:rPr lang="en-GB" dirty="0" smtClean="0"/>
              <a:t>Follow </a:t>
            </a:r>
            <a:r>
              <a:rPr lang="en-GB" dirty="0" smtClean="0"/>
              <a:t>the school’s whistleblowing policy and report any behaviour by colleagues that raises concern.</a:t>
            </a:r>
            <a:endParaRPr lang="en-GB" dirty="0"/>
          </a:p>
        </p:txBody>
      </p:sp>
    </p:spTree>
    <p:extLst>
      <p:ext uri="{BB962C8B-B14F-4D97-AF65-F5344CB8AC3E}">
        <p14:creationId xmlns:p14="http://schemas.microsoft.com/office/powerpoint/2010/main" val="2032377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Duty of Care</a:t>
            </a:r>
            <a:endParaRPr lang="en-GB" dirty="0"/>
          </a:p>
        </p:txBody>
      </p:sp>
      <p:sp>
        <p:nvSpPr>
          <p:cNvPr id="3" name="Content Placeholder 2"/>
          <p:cNvSpPr>
            <a:spLocks noGrp="1"/>
          </p:cNvSpPr>
          <p:nvPr>
            <p:ph idx="1"/>
          </p:nvPr>
        </p:nvSpPr>
        <p:spPr/>
        <p:txBody>
          <a:bodyPr>
            <a:normAutofit/>
          </a:bodyPr>
          <a:lstStyle/>
          <a:p>
            <a:r>
              <a:rPr lang="en-GB" dirty="0" smtClean="0"/>
              <a:t>always act in the child’s best interests</a:t>
            </a:r>
          </a:p>
          <a:p>
            <a:endParaRPr lang="en-GB" dirty="0" smtClean="0"/>
          </a:p>
          <a:p>
            <a:r>
              <a:rPr lang="en-GB" dirty="0" smtClean="0"/>
              <a:t>avoid any conduct which would lead any reasonable person to question </a:t>
            </a:r>
            <a:r>
              <a:rPr lang="en-GB" dirty="0" smtClean="0"/>
              <a:t>your </a:t>
            </a:r>
            <a:r>
              <a:rPr lang="en-GB" dirty="0" smtClean="0"/>
              <a:t>motivation </a:t>
            </a:r>
            <a:r>
              <a:rPr lang="en-GB" dirty="0" smtClean="0"/>
              <a:t>and intentions</a:t>
            </a:r>
          </a:p>
          <a:p>
            <a:endParaRPr lang="en-GB" dirty="0" smtClean="0"/>
          </a:p>
          <a:p>
            <a:r>
              <a:rPr lang="en-GB" dirty="0" smtClean="0"/>
              <a:t>take responsibility for </a:t>
            </a:r>
            <a:r>
              <a:rPr lang="en-GB" dirty="0" smtClean="0"/>
              <a:t>your own </a:t>
            </a:r>
            <a:r>
              <a:rPr lang="en-GB" dirty="0" smtClean="0"/>
              <a:t>actions and behaviour.</a:t>
            </a:r>
          </a:p>
          <a:p>
            <a:endParaRPr lang="en-GB" dirty="0"/>
          </a:p>
        </p:txBody>
      </p:sp>
    </p:spTree>
    <p:extLst>
      <p:ext uri="{BB962C8B-B14F-4D97-AF65-F5344CB8AC3E}">
        <p14:creationId xmlns:p14="http://schemas.microsoft.com/office/powerpoint/2010/main" val="1575666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Power and Trust</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use </a:t>
            </a:r>
            <a:r>
              <a:rPr lang="en-GB" dirty="0" smtClean="0"/>
              <a:t>your </a:t>
            </a:r>
            <a:r>
              <a:rPr lang="en-GB" dirty="0" smtClean="0"/>
              <a:t>position to gain access to information for </a:t>
            </a:r>
            <a:r>
              <a:rPr lang="en-GB" dirty="0" smtClean="0"/>
              <a:t>your </a:t>
            </a:r>
            <a:r>
              <a:rPr lang="en-GB" dirty="0" smtClean="0"/>
              <a:t>own advantage and/or a child's or family's detriment </a:t>
            </a:r>
          </a:p>
          <a:p>
            <a:pPr marL="0" indent="0">
              <a:buNone/>
            </a:pPr>
            <a:endParaRPr lang="en-GB" dirty="0" smtClean="0"/>
          </a:p>
          <a:p>
            <a:r>
              <a:rPr lang="en-GB" dirty="0" smtClean="0"/>
              <a:t>use </a:t>
            </a:r>
            <a:r>
              <a:rPr lang="en-GB" dirty="0" smtClean="0"/>
              <a:t>your</a:t>
            </a:r>
            <a:r>
              <a:rPr lang="en-GB" dirty="0" smtClean="0"/>
              <a:t> </a:t>
            </a:r>
            <a:r>
              <a:rPr lang="en-GB" dirty="0" smtClean="0"/>
              <a:t>power to intimidate, threaten, coerce or undermine pupils </a:t>
            </a:r>
          </a:p>
          <a:p>
            <a:endParaRPr lang="en-GB" dirty="0" smtClean="0"/>
          </a:p>
          <a:p>
            <a:r>
              <a:rPr lang="en-GB" dirty="0" smtClean="0"/>
              <a:t>use </a:t>
            </a:r>
            <a:r>
              <a:rPr lang="en-GB" dirty="0" smtClean="0"/>
              <a:t>your </a:t>
            </a:r>
            <a:r>
              <a:rPr lang="en-GB" dirty="0" smtClean="0"/>
              <a:t>status and standing to form or promote relationships with children, which are of a sexual nature. </a:t>
            </a:r>
          </a:p>
          <a:p>
            <a:endParaRPr lang="en-GB" dirty="0" smtClean="0"/>
          </a:p>
          <a:p>
            <a:r>
              <a:rPr lang="en-GB" dirty="0"/>
              <a:t>a</a:t>
            </a:r>
            <a:r>
              <a:rPr lang="en-GB" dirty="0" smtClean="0"/>
              <a:t>void behaviour, which might be misinterpreted by others, and report and record any incident with this potential.</a:t>
            </a:r>
          </a:p>
          <a:p>
            <a:endParaRPr lang="en-GB" dirty="0" smtClean="0"/>
          </a:p>
          <a:p>
            <a:endParaRPr lang="en-GB" dirty="0"/>
          </a:p>
        </p:txBody>
      </p:sp>
      <p:sp>
        <p:nvSpPr>
          <p:cNvPr id="4" name="Multiply 3"/>
          <p:cNvSpPr/>
          <p:nvPr/>
        </p:nvSpPr>
        <p:spPr>
          <a:xfrm>
            <a:off x="455438" y="2708920"/>
            <a:ext cx="432048" cy="288032"/>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Smiley Face 4"/>
          <p:cNvSpPr/>
          <p:nvPr/>
        </p:nvSpPr>
        <p:spPr>
          <a:xfrm>
            <a:off x="462335" y="4869160"/>
            <a:ext cx="298450" cy="288032"/>
          </a:xfrm>
          <a:prstGeom prst="smileyFac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874" y="3779047"/>
            <a:ext cx="298450" cy="249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674" y="1700807"/>
            <a:ext cx="298450" cy="249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7545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Confidentiality</a:t>
            </a:r>
            <a:endParaRPr lang="en-GB" dirty="0"/>
          </a:p>
        </p:txBody>
      </p:sp>
      <p:sp>
        <p:nvSpPr>
          <p:cNvPr id="3" name="Content Placeholder 2"/>
          <p:cNvSpPr>
            <a:spLocks noGrp="1"/>
          </p:cNvSpPr>
          <p:nvPr>
            <p:ph idx="1"/>
          </p:nvPr>
        </p:nvSpPr>
        <p:spPr/>
        <p:txBody>
          <a:bodyPr>
            <a:normAutofit lnSpcReduction="10000"/>
          </a:bodyPr>
          <a:lstStyle/>
          <a:p>
            <a:r>
              <a:rPr lang="en-GB" dirty="0" smtClean="0"/>
              <a:t>treat information </a:t>
            </a:r>
            <a:r>
              <a:rPr lang="en-GB" dirty="0" smtClean="0"/>
              <a:t>you  </a:t>
            </a:r>
            <a:r>
              <a:rPr lang="en-GB" dirty="0" smtClean="0"/>
              <a:t>receive about children and young people in a discreet and confidential manner.</a:t>
            </a:r>
          </a:p>
          <a:p>
            <a:endParaRPr lang="en-GB" dirty="0" smtClean="0"/>
          </a:p>
          <a:p>
            <a:r>
              <a:rPr lang="en-GB" dirty="0" smtClean="0"/>
              <a:t>seek </a:t>
            </a:r>
            <a:r>
              <a:rPr lang="en-GB" dirty="0" smtClean="0"/>
              <a:t>advice from a senior member of </a:t>
            </a:r>
            <a:r>
              <a:rPr lang="en-GB" dirty="0" smtClean="0"/>
              <a:t>staff about any sensitive issues</a:t>
            </a:r>
            <a:endParaRPr lang="en-GB" dirty="0" smtClean="0"/>
          </a:p>
          <a:p>
            <a:endParaRPr lang="en-GB" dirty="0" smtClean="0"/>
          </a:p>
          <a:p>
            <a:r>
              <a:rPr lang="en-GB" dirty="0" smtClean="0"/>
              <a:t>be cautious when passing information to others about a child/young person.</a:t>
            </a:r>
          </a:p>
          <a:p>
            <a:endParaRPr lang="en-GB" dirty="0"/>
          </a:p>
        </p:txBody>
      </p:sp>
    </p:spTree>
    <p:extLst>
      <p:ext uri="{BB962C8B-B14F-4D97-AF65-F5344CB8AC3E}">
        <p14:creationId xmlns:p14="http://schemas.microsoft.com/office/powerpoint/2010/main" val="1228068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Follow our core professional values</a:t>
            </a:r>
            <a:endParaRPr lang="en-GB" dirty="0"/>
          </a:p>
        </p:txBody>
      </p:sp>
      <p:sp>
        <p:nvSpPr>
          <p:cNvPr id="3" name="Content Placeholder 2"/>
          <p:cNvSpPr>
            <a:spLocks noGrp="1"/>
          </p:cNvSpPr>
          <p:nvPr>
            <p:ph idx="1"/>
          </p:nvPr>
        </p:nvSpPr>
        <p:spPr/>
        <p:txBody>
          <a:bodyPr>
            <a:normAutofit lnSpcReduction="10000"/>
          </a:bodyPr>
          <a:lstStyle/>
          <a:p>
            <a:r>
              <a:rPr lang="en-GB" dirty="0" smtClean="0"/>
              <a:t>Know all our children and take collective responsibility for our school</a:t>
            </a:r>
          </a:p>
          <a:p>
            <a:r>
              <a:rPr lang="en-GB" dirty="0" smtClean="0"/>
              <a:t>Be solution focussed</a:t>
            </a:r>
          </a:p>
          <a:p>
            <a:r>
              <a:rPr lang="en-GB" dirty="0" smtClean="0"/>
              <a:t>Value and respect the opinions of the whole school community to work towards the same aim</a:t>
            </a:r>
          </a:p>
          <a:p>
            <a:r>
              <a:rPr lang="en-GB" dirty="0" smtClean="0"/>
              <a:t>Be equitable, fair and inclusive</a:t>
            </a:r>
          </a:p>
          <a:p>
            <a:r>
              <a:rPr lang="en-GB" dirty="0" smtClean="0"/>
              <a:t>Have an open culture of challenge, support and communication</a:t>
            </a:r>
          </a:p>
          <a:p>
            <a:endParaRPr lang="en-GB" dirty="0"/>
          </a:p>
        </p:txBody>
      </p:sp>
    </p:spTree>
    <p:extLst>
      <p:ext uri="{BB962C8B-B14F-4D97-AF65-F5344CB8AC3E}">
        <p14:creationId xmlns:p14="http://schemas.microsoft.com/office/powerpoint/2010/main" val="147306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Appearance/Dress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promotes a positive and professional </a:t>
            </a:r>
            <a:r>
              <a:rPr lang="en-GB" dirty="0" smtClean="0"/>
              <a:t>image</a:t>
            </a:r>
          </a:p>
          <a:p>
            <a:endParaRPr lang="en-GB" dirty="0" smtClean="0"/>
          </a:p>
          <a:p>
            <a:r>
              <a:rPr lang="en-GB" dirty="0" smtClean="0"/>
              <a:t>is appropriate to </a:t>
            </a:r>
            <a:r>
              <a:rPr lang="en-GB" dirty="0" smtClean="0"/>
              <a:t>your </a:t>
            </a:r>
            <a:r>
              <a:rPr lang="en-GB" dirty="0" smtClean="0"/>
              <a:t>role</a:t>
            </a:r>
          </a:p>
          <a:p>
            <a:endParaRPr lang="en-GB" dirty="0" smtClean="0"/>
          </a:p>
          <a:p>
            <a:r>
              <a:rPr lang="en-GB" dirty="0" smtClean="0"/>
              <a:t>is not likely to be viewed as offensive, revealing, or sexually provocative</a:t>
            </a:r>
          </a:p>
          <a:p>
            <a:endParaRPr lang="en-GB" dirty="0" smtClean="0"/>
          </a:p>
          <a:p>
            <a:r>
              <a:rPr lang="en-GB" dirty="0" smtClean="0"/>
              <a:t>does not distract, cause  embarrassment or give rise to misunderstanding</a:t>
            </a:r>
          </a:p>
          <a:p>
            <a:endParaRPr lang="en-GB" dirty="0" smtClean="0"/>
          </a:p>
          <a:p>
            <a:r>
              <a:rPr lang="en-GB" dirty="0" smtClean="0"/>
              <a:t>is absent of any political or otherwise  contentious slogans</a:t>
            </a:r>
          </a:p>
          <a:p>
            <a:pPr marL="0" indent="0">
              <a:buNone/>
            </a:pPr>
            <a:endParaRPr lang="en-GB" dirty="0" smtClean="0"/>
          </a:p>
          <a:p>
            <a:r>
              <a:rPr lang="en-GB" dirty="0" smtClean="0"/>
              <a:t>is not considered to be discriminatory</a:t>
            </a:r>
          </a:p>
          <a:p>
            <a:endParaRPr lang="en-GB" dirty="0"/>
          </a:p>
        </p:txBody>
      </p:sp>
    </p:spTree>
    <p:extLst>
      <p:ext uri="{BB962C8B-B14F-4D97-AF65-F5344CB8AC3E}">
        <p14:creationId xmlns:p14="http://schemas.microsoft.com/office/powerpoint/2010/main" val="2263500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Gifts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generally, only give gifts to an individual young person as  part of an agreed reward system</a:t>
            </a:r>
          </a:p>
          <a:p>
            <a:endParaRPr lang="en-GB" dirty="0" smtClean="0"/>
          </a:p>
          <a:p>
            <a:r>
              <a:rPr lang="en-GB" dirty="0" smtClean="0"/>
              <a:t>where giving gifts other than as above, ensure that these are of insignificant value and given to all children equally and a senior colleague is informed.</a:t>
            </a:r>
          </a:p>
          <a:p>
            <a:endParaRPr lang="en-GB" dirty="0" smtClean="0"/>
          </a:p>
          <a:p>
            <a:r>
              <a:rPr lang="en-GB" dirty="0" smtClean="0"/>
              <a:t>ensure that gifts received or given in situations which may be misconstrued are declared. </a:t>
            </a:r>
          </a:p>
          <a:p>
            <a:pPr marL="0" indent="0">
              <a:buNone/>
            </a:pPr>
            <a:r>
              <a:rPr lang="en-GB" dirty="0" smtClean="0"/>
              <a:t> </a:t>
            </a:r>
            <a:endParaRPr lang="en-GB" dirty="0"/>
          </a:p>
        </p:txBody>
      </p:sp>
    </p:spTree>
    <p:extLst>
      <p:ext uri="{BB962C8B-B14F-4D97-AF65-F5344CB8AC3E}">
        <p14:creationId xmlns:p14="http://schemas.microsoft.com/office/powerpoint/2010/main" val="3957134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Contact</a:t>
            </a:r>
            <a:endParaRPr lang="en-GB" dirty="0"/>
          </a:p>
        </p:txBody>
      </p:sp>
      <p:sp>
        <p:nvSpPr>
          <p:cNvPr id="3" name="Content Placeholder 2"/>
          <p:cNvSpPr>
            <a:spLocks noGrp="1"/>
          </p:cNvSpPr>
          <p:nvPr>
            <p:ph idx="1"/>
          </p:nvPr>
        </p:nvSpPr>
        <p:spPr/>
        <p:txBody>
          <a:bodyPr>
            <a:normAutofit fontScale="85000" lnSpcReduction="10000"/>
          </a:bodyPr>
          <a:lstStyle/>
          <a:p>
            <a:r>
              <a:rPr lang="en-GB" dirty="0"/>
              <a:t>d</a:t>
            </a:r>
            <a:r>
              <a:rPr lang="en-GB" dirty="0" smtClean="0"/>
              <a:t>o not establish or seek to establish social contact with pupils for the  purpose of securing a friendship or to pursue or strengthen a relationship.</a:t>
            </a:r>
          </a:p>
          <a:p>
            <a:pPr marL="0" indent="0">
              <a:buNone/>
            </a:pPr>
            <a:endParaRPr lang="en-GB" dirty="0" smtClean="0"/>
          </a:p>
          <a:p>
            <a:r>
              <a:rPr lang="en-GB" dirty="0" smtClean="0"/>
              <a:t>advise senior management of any regular social contact </a:t>
            </a:r>
            <a:r>
              <a:rPr lang="en-GB" dirty="0" smtClean="0"/>
              <a:t>you </a:t>
            </a:r>
            <a:r>
              <a:rPr lang="en-GB" dirty="0" smtClean="0"/>
              <a:t>have with a pupil which may give rise to concern</a:t>
            </a:r>
          </a:p>
          <a:p>
            <a:pPr marL="0" indent="0">
              <a:buNone/>
            </a:pPr>
            <a:endParaRPr lang="en-GB" dirty="0" smtClean="0"/>
          </a:p>
          <a:p>
            <a:r>
              <a:rPr lang="en-GB" dirty="0" smtClean="0"/>
              <a:t>report and record any situation, which </a:t>
            </a:r>
            <a:r>
              <a:rPr lang="en-GB" dirty="0" smtClean="0"/>
              <a:t>you </a:t>
            </a:r>
            <a:r>
              <a:rPr lang="en-GB" dirty="0" smtClean="0"/>
              <a:t>feel, might compromise the school or </a:t>
            </a:r>
            <a:r>
              <a:rPr lang="en-GB" dirty="0" smtClean="0"/>
              <a:t>your </a:t>
            </a:r>
            <a:r>
              <a:rPr lang="en-GB" dirty="0" smtClean="0"/>
              <a:t>own </a:t>
            </a:r>
            <a:r>
              <a:rPr lang="en-GB" dirty="0" smtClean="0"/>
              <a:t>standing</a:t>
            </a:r>
            <a:endParaRPr lang="en-GB" dirty="0"/>
          </a:p>
        </p:txBody>
      </p:sp>
    </p:spTree>
    <p:extLst>
      <p:ext uri="{BB962C8B-B14F-4D97-AF65-F5344CB8AC3E}">
        <p14:creationId xmlns:p14="http://schemas.microsoft.com/office/powerpoint/2010/main" val="963549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1132</Words>
  <Application>Microsoft Office PowerPoint</Application>
  <PresentationFormat>On-screen Show (4:3)</PresentationFormat>
  <Paragraphs>145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Parent Induction</vt:lpstr>
      <vt:lpstr>PowerPoint Presentation</vt:lpstr>
      <vt:lpstr>Duty of Care</vt:lpstr>
      <vt:lpstr>Power and Trust</vt:lpstr>
      <vt:lpstr>Confidentiality</vt:lpstr>
      <vt:lpstr>Follow our core professional values</vt:lpstr>
      <vt:lpstr>Appearance/Dress</vt:lpstr>
      <vt:lpstr>Gifts</vt:lpstr>
      <vt:lpstr>Social Contact</vt:lpstr>
      <vt:lpstr>Physical Contact</vt:lpstr>
      <vt:lpstr>Toilets</vt:lpstr>
      <vt:lpstr>Pupils in distress</vt:lpstr>
      <vt:lpstr>Behaviour management</vt:lpstr>
      <vt:lpstr>Positive Handling</vt:lpstr>
      <vt:lpstr>Sexual Contact</vt:lpstr>
      <vt:lpstr>1:1</vt:lpstr>
      <vt:lpstr>First Aid, Medicine</vt:lpstr>
      <vt:lpstr>Intimate Care</vt:lpstr>
      <vt:lpstr>Photography</vt:lpstr>
      <vt:lpstr>Internet</vt:lpstr>
      <vt:lpstr>Whistleblowing</vt:lpstr>
    </vt:vector>
  </TitlesOfParts>
  <Company>Warrington Borough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Parent Induction</dc:title>
  <dc:creator>LymmStatham_Primary_Deputy</dc:creator>
  <cp:lastModifiedBy>LymmStatham_Primary_Deputy</cp:lastModifiedBy>
  <cp:revision>9</cp:revision>
  <cp:lastPrinted>2015-09-15T12:28:42Z</cp:lastPrinted>
  <dcterms:created xsi:type="dcterms:W3CDTF">2015-09-08T12:29:30Z</dcterms:created>
  <dcterms:modified xsi:type="dcterms:W3CDTF">2015-09-15T16:36:35Z</dcterms:modified>
</cp:coreProperties>
</file>