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7562850" cy="10688638"/>
  <p:notesSz cx="6858000" cy="9144000"/>
  <p:embeddedFontLst>
    <p:embeddedFont>
      <p:font typeface="Tahoma" panose="020B0604030504040204" pitchFamily="34" charset="0"/>
      <p:regular r:id="rId4"/>
      <p:bold r:id="rId5"/>
    </p:embeddedFont>
    <p:embeddedFont>
      <p:font typeface="Calibri" panose="020F050202020403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hLJA2tAWTT5wcXMmqbvJnfqFe3x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313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presProps" Target="presProps.xml"/><Relationship Id="rId5" Type="http://schemas.openxmlformats.org/officeDocument/2006/relationships/font" Target="fonts/font2.fntdata"/><Relationship Id="rId10" Type="http://customschemas.google.com/relationships/presentationmetadata" Target="meta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4"/>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1792288" y="612775"/>
            <a:ext cx="5486400" cy="4114800"/>
          </a:xfrm>
          <a:prstGeom prst="rect">
            <a:avLst/>
          </a:prstGeom>
          <a:noFill/>
          <a:ln>
            <a:noFill/>
          </a:ln>
        </p:spPr>
      </p:sp>
      <p:sp>
        <p:nvSpPr>
          <p:cNvPr id="64" name="Google Shape;64;p11"/>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0" y="3170902"/>
            <a:ext cx="1890522" cy="6786913"/>
          </a:xfrm>
          <a:prstGeom prst="rect">
            <a:avLst/>
          </a:prstGeom>
          <a:gradFill>
            <a:gsLst>
              <a:gs pos="0">
                <a:srgbClr val="C4FF99"/>
              </a:gs>
              <a:gs pos="50000">
                <a:srgbClr val="D9FFBF"/>
              </a:gs>
              <a:gs pos="100000">
                <a:srgbClr val="ECFFDF"/>
              </a:gs>
            </a:gsLst>
            <a:lin ang="2700000" scaled="0"/>
          </a:gra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5" name="Google Shape;85;p1"/>
          <p:cNvSpPr txBox="1"/>
          <p:nvPr/>
        </p:nvSpPr>
        <p:spPr>
          <a:xfrm>
            <a:off x="91440" y="3178288"/>
            <a:ext cx="1707600" cy="5217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900">
                <a:latin typeface="Tahoma"/>
                <a:ea typeface="Tahoma"/>
                <a:cs typeface="Tahoma"/>
                <a:sym typeface="Tahoma"/>
              </a:rPr>
              <a:t>To be responsive to national developments and educational change, ensuring schools within the Trust continue to meet and exceed expectations through informed, proactive leadership and practice.</a:t>
            </a:r>
            <a:endParaRPr sz="900">
              <a:latin typeface="Tahoma"/>
              <a:ea typeface="Tahoma"/>
              <a:cs typeface="Tahoma"/>
              <a:sym typeface="Tahoma"/>
            </a:endParaRPr>
          </a:p>
          <a:p>
            <a:pPr marL="0" marR="0" lvl="0" indent="0" algn="l" rtl="0">
              <a:spcBef>
                <a:spcPts val="0"/>
              </a:spcBef>
              <a:spcAft>
                <a:spcPts val="0"/>
              </a:spcAft>
              <a:buNone/>
            </a:pPr>
            <a:endParaRPr sz="900">
              <a:latin typeface="Tahoma"/>
              <a:ea typeface="Tahoma"/>
              <a:cs typeface="Tahoma"/>
              <a:sym typeface="Tahoma"/>
            </a:endParaRPr>
          </a:p>
          <a:p>
            <a:pPr marL="0" marR="0" lvl="0" indent="0" algn="l" rtl="0">
              <a:spcBef>
                <a:spcPts val="0"/>
              </a:spcBef>
              <a:spcAft>
                <a:spcPts val="0"/>
              </a:spcAft>
              <a:buNone/>
            </a:pPr>
            <a:r>
              <a:rPr lang="en-US" sz="900" b="0" i="0" u="none" strike="noStrike" cap="none">
                <a:solidFill>
                  <a:srgbClr val="000000"/>
                </a:solidFill>
                <a:latin typeface="Tahoma"/>
                <a:ea typeface="Tahoma"/>
                <a:cs typeface="Tahoma"/>
                <a:sym typeface="Tahoma"/>
              </a:rPr>
              <a:t>Ensure that our nursery and reception children have a secure start to their education.</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Provide an ambitious, broad, well-sequenced and exciting curriculum where children want to learn and are achieving highly relative to national for all, including disadvantaged and children with SEND. </a:t>
            </a:r>
            <a:endParaRPr sz="900" b="0" i="0" u="none" strike="noStrike" cap="none">
              <a:solidFill>
                <a:srgbClr val="000000"/>
              </a:solidFill>
              <a:latin typeface="Tahoma"/>
              <a:ea typeface="Tahoma"/>
              <a:cs typeface="Tahoma"/>
              <a:sym typeface="Tahoma"/>
            </a:endParaRPr>
          </a:p>
          <a:p>
            <a:pPr marL="0" marR="0" lvl="0" indent="0" algn="l" rtl="0">
              <a:spcBef>
                <a:spcPts val="0"/>
              </a:spcBef>
              <a:spcAft>
                <a:spcPts val="0"/>
              </a:spcAft>
              <a:buNone/>
            </a:pPr>
            <a:endParaRPr sz="900">
              <a:latin typeface="Tahoma"/>
              <a:ea typeface="Tahoma"/>
              <a:cs typeface="Tahoma"/>
              <a:sym typeface="Tahoma"/>
            </a:endParaRPr>
          </a:p>
          <a:p>
            <a:pPr marL="0" marR="0" lvl="0" indent="0" algn="l" rtl="0">
              <a:spcBef>
                <a:spcPts val="0"/>
              </a:spcBef>
              <a:spcAft>
                <a:spcPts val="0"/>
              </a:spcAft>
              <a:buNone/>
            </a:pPr>
            <a:r>
              <a:rPr lang="en-US" sz="900">
                <a:latin typeface="Tahoma"/>
                <a:ea typeface="Tahoma"/>
                <a:cs typeface="Tahoma"/>
                <a:sym typeface="Tahoma"/>
              </a:rPr>
              <a:t>Do our utmost to e</a:t>
            </a:r>
            <a:r>
              <a:rPr lang="en-US" sz="900" b="0" i="0" u="none" strike="noStrike" cap="none">
                <a:solidFill>
                  <a:srgbClr val="000000"/>
                </a:solidFill>
                <a:latin typeface="Tahoma"/>
                <a:ea typeface="Tahoma"/>
                <a:cs typeface="Tahoma"/>
                <a:sym typeface="Tahoma"/>
              </a:rPr>
              <a:t>nsu</a:t>
            </a:r>
            <a:r>
              <a:rPr lang="en-US" sz="900">
                <a:latin typeface="Tahoma"/>
                <a:ea typeface="Tahoma"/>
                <a:cs typeface="Tahoma"/>
                <a:sym typeface="Tahoma"/>
              </a:rPr>
              <a:t>re</a:t>
            </a:r>
            <a:r>
              <a:rPr lang="en-US" sz="900" b="0" i="0" u="none" strike="noStrike" cap="none">
                <a:solidFill>
                  <a:srgbClr val="000000"/>
                </a:solidFill>
                <a:latin typeface="Tahoma"/>
                <a:ea typeface="Tahoma"/>
                <a:cs typeface="Tahoma"/>
                <a:sym typeface="Tahoma"/>
              </a:rPr>
              <a:t> children leave </a:t>
            </a:r>
            <a:r>
              <a:rPr lang="en-US" sz="900">
                <a:latin typeface="Tahoma"/>
                <a:ea typeface="Tahoma"/>
                <a:cs typeface="Tahoma"/>
                <a:sym typeface="Tahoma"/>
              </a:rPr>
              <a:t>our schools</a:t>
            </a:r>
            <a:r>
              <a:rPr lang="en-US" sz="900" b="0" i="0" u="none" strike="noStrike" cap="none">
                <a:solidFill>
                  <a:srgbClr val="000000"/>
                </a:solidFill>
                <a:latin typeface="Tahoma"/>
                <a:ea typeface="Tahoma"/>
                <a:cs typeface="Tahoma"/>
                <a:sym typeface="Tahoma"/>
              </a:rPr>
              <a:t> as mentally strong, confident and well-rounded individuals, ready for their next stage in life.</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Create positive, caring and safe environments for learning and wellbeing. Where safeguarding and attendance is strong and there is high-quality and inclusive education.</a:t>
            </a:r>
            <a:endParaRPr/>
          </a:p>
        </p:txBody>
      </p:sp>
      <p:sp>
        <p:nvSpPr>
          <p:cNvPr id="86" name="Google Shape;86;p1"/>
          <p:cNvSpPr/>
          <p:nvPr/>
        </p:nvSpPr>
        <p:spPr>
          <a:xfrm>
            <a:off x="1890522" y="3170902"/>
            <a:ext cx="1890522" cy="6786914"/>
          </a:xfrm>
          <a:prstGeom prst="rect">
            <a:avLst/>
          </a:prstGeom>
          <a:gradFill>
            <a:gsLst>
              <a:gs pos="0">
                <a:srgbClr val="8DF1FF"/>
              </a:gs>
              <a:gs pos="50000">
                <a:srgbClr val="B8F5FF"/>
              </a:gs>
              <a:gs pos="100000">
                <a:srgbClr val="DBF8FF"/>
              </a:gs>
            </a:gsLst>
            <a:lin ang="2700000" scaled="0"/>
          </a:gra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7" name="Google Shape;87;p1"/>
          <p:cNvSpPr txBox="1"/>
          <p:nvPr/>
        </p:nvSpPr>
        <p:spPr>
          <a:xfrm>
            <a:off x="1981962" y="3178288"/>
            <a:ext cx="1707600" cy="5217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900" b="0" i="0" u="none" strike="noStrike" cap="none">
                <a:solidFill>
                  <a:srgbClr val="000000"/>
                </a:solidFill>
                <a:latin typeface="Tahoma"/>
                <a:ea typeface="Tahoma"/>
                <a:cs typeface="Tahoma"/>
                <a:sym typeface="Tahoma"/>
              </a:rPr>
              <a:t>To further develop and embed mechanisms and approaches across our schools that are effective in supporting our staff wellbeing, ensuring consistency of care and support for all.</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Encourage and enable all staff, governors, trustees and volunteers to develop expertise to be the best they can be and have the biggest impact on the children in their care. Develop the skills and competence required to deliver improvement, engage employees, develop and retain staff and build succession.</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Strive to work to the best of our abilities across all aspects of our roles. Making the best decisions and measuring what matters to us. With our values being at the heart of all that we do.</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Create a culture that promotes and celebrates our Trust to develop a sense of belonging, safety, trust and collaboration. Build our collective responsibility to add value to our Trust that sustains over time.</a:t>
            </a:r>
            <a:endParaRPr/>
          </a:p>
        </p:txBody>
      </p:sp>
      <p:sp>
        <p:nvSpPr>
          <p:cNvPr id="88" name="Google Shape;88;p1"/>
          <p:cNvSpPr/>
          <p:nvPr/>
        </p:nvSpPr>
        <p:spPr>
          <a:xfrm>
            <a:off x="3781044" y="3170902"/>
            <a:ext cx="1890522" cy="6786914"/>
          </a:xfrm>
          <a:prstGeom prst="rect">
            <a:avLst/>
          </a:prstGeom>
          <a:gradFill>
            <a:gsLst>
              <a:gs pos="0">
                <a:srgbClr val="CE9EE1"/>
              </a:gs>
              <a:gs pos="50000">
                <a:srgbClr val="DEC3EB"/>
              </a:gs>
              <a:gs pos="100000">
                <a:srgbClr val="EEE1F4"/>
              </a:gs>
            </a:gsLst>
            <a:lin ang="2700000" scaled="0"/>
          </a:gra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9" name="Google Shape;89;p1"/>
          <p:cNvSpPr txBox="1"/>
          <p:nvPr/>
        </p:nvSpPr>
        <p:spPr>
          <a:xfrm>
            <a:off x="3872484" y="3170902"/>
            <a:ext cx="1707642" cy="466281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900" b="0" i="0" u="none" strike="noStrike" cap="none">
                <a:solidFill>
                  <a:srgbClr val="000000"/>
                </a:solidFill>
                <a:latin typeface="Tahoma"/>
                <a:ea typeface="Tahoma"/>
                <a:cs typeface="Tahoma"/>
                <a:sym typeface="Tahoma"/>
              </a:rPr>
              <a:t>Ensure that we build sustainable infrastructures, practices and resources that secure the future of The Beam Trust through centralising and integrating business functions and IT infrastructure. Ensure that all resources are used to the best of their ability and deliver value for money through effective budgeting and risk management.</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Further increase financial efficiencies across the Trust by reviewing all structures, services and purchases.</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To embed systems and processes to manage The Beam Trust’s estate efficiently and effectively.</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Educate children on the importance of environmental impact and sustainability, including global challenges.</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Develop our reputation as a partner of choice for collaboration, innovation, development and growth.</a:t>
            </a:r>
            <a:endParaRPr/>
          </a:p>
        </p:txBody>
      </p:sp>
      <p:sp>
        <p:nvSpPr>
          <p:cNvPr id="90" name="Google Shape;90;p1"/>
          <p:cNvSpPr/>
          <p:nvPr/>
        </p:nvSpPr>
        <p:spPr>
          <a:xfrm>
            <a:off x="5671566" y="3170902"/>
            <a:ext cx="1890522" cy="6786914"/>
          </a:xfrm>
          <a:prstGeom prst="rect">
            <a:avLst/>
          </a:prstGeom>
          <a:gradFill>
            <a:gsLst>
              <a:gs pos="0">
                <a:srgbClr val="FF8AD6"/>
              </a:gs>
              <a:gs pos="50000">
                <a:srgbClr val="FFB7E2"/>
              </a:gs>
              <a:gs pos="100000">
                <a:srgbClr val="FFDBF0"/>
              </a:gs>
            </a:gsLst>
            <a:lin ang="2700000" scaled="0"/>
          </a:gra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1" name="Google Shape;91;p1"/>
          <p:cNvSpPr txBox="1"/>
          <p:nvPr/>
        </p:nvSpPr>
        <p:spPr>
          <a:xfrm>
            <a:off x="5763006" y="2958527"/>
            <a:ext cx="1707600" cy="63261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1800" b="0" i="0" u="none" strike="noStrike" cap="none">
              <a:solidFill>
                <a:schemeClr val="dk1"/>
              </a:solidFill>
              <a:latin typeface="Tahoma"/>
              <a:ea typeface="Tahoma"/>
              <a:cs typeface="Tahoma"/>
              <a:sym typeface="Tahoma"/>
            </a:endParaRPr>
          </a:p>
          <a:p>
            <a:pPr marL="0" marR="0" lvl="0" indent="0" algn="l" rtl="0">
              <a:spcBef>
                <a:spcPts val="0"/>
              </a:spcBef>
              <a:spcAft>
                <a:spcPts val="0"/>
              </a:spcAft>
              <a:buNone/>
            </a:pPr>
            <a:r>
              <a:rPr lang="en-US" sz="900" b="0" i="0" u="none" strike="noStrike" cap="none">
                <a:solidFill>
                  <a:srgbClr val="000000"/>
                </a:solidFill>
                <a:latin typeface="Tahoma"/>
                <a:ea typeface="Tahoma"/>
                <a:cs typeface="Tahoma"/>
                <a:sym typeface="Tahoma"/>
              </a:rPr>
              <a:t>Unify onto a single email secure suffix, communication platforms and cloud services for all schools. Ensure efficient systems and processes are in place; including utilising Arbor, CPOMs and Insight Tracker.</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Ensure all staff have at least the recommended cyber security training and demonstrate our commitment to this. Protect privacy and well-being of staff and pupils through compliance to GDPR.</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Implement a strategy for using generative AI for personalised learning, creative problem solving and reducing workload. Ensure that AI is used to support not replace staff and used with data protection and quality </a:t>
            </a:r>
            <a:r>
              <a:rPr lang="en-US" sz="900">
                <a:latin typeface="Tahoma"/>
                <a:ea typeface="Tahoma"/>
                <a:cs typeface="Tahoma"/>
                <a:sym typeface="Tahoma"/>
              </a:rPr>
              <a:t>assurance in mind</a:t>
            </a:r>
            <a:r>
              <a:rPr lang="en-US" sz="900" b="0" i="0" u="none" strike="noStrike" cap="none">
                <a:solidFill>
                  <a:srgbClr val="000000"/>
                </a:solidFill>
                <a:latin typeface="Tahoma"/>
                <a:ea typeface="Tahoma"/>
                <a:cs typeface="Tahoma"/>
                <a:sym typeface="Tahoma"/>
              </a:rPr>
              <a:t>.</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Establish digital champions in the Trust, who are responsible for promoting and supporting the use of technology in education. They also help to create a culture of digital literacy, </a:t>
            </a:r>
            <a:r>
              <a:rPr lang="en-US" sz="900">
                <a:solidFill>
                  <a:schemeClr val="dk1"/>
                </a:solidFill>
                <a:latin typeface="Tahoma"/>
                <a:ea typeface="Tahoma"/>
                <a:cs typeface="Tahoma"/>
                <a:sym typeface="Tahoma"/>
              </a:rPr>
              <a:t>digitally enabled learning environment</a:t>
            </a:r>
            <a:r>
              <a:rPr lang="en-US" sz="900" b="0" i="0" u="none" strike="noStrike" cap="none">
                <a:solidFill>
                  <a:srgbClr val="000000"/>
                </a:solidFill>
                <a:latin typeface="Tahoma"/>
                <a:ea typeface="Tahoma"/>
                <a:cs typeface="Tahoma"/>
                <a:sym typeface="Tahoma"/>
              </a:rPr>
              <a:t> and innovation in our schools.</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
            </a:r>
            <a:br>
              <a:rPr lang="en-US" sz="900" b="0" i="0" u="none" strike="noStrike" cap="none">
                <a:solidFill>
                  <a:srgbClr val="000000"/>
                </a:solidFill>
                <a:latin typeface="Tahoma"/>
                <a:ea typeface="Tahoma"/>
                <a:cs typeface="Tahoma"/>
                <a:sym typeface="Tahoma"/>
              </a:rPr>
            </a:br>
            <a:r>
              <a:rPr lang="en-US" sz="900" b="0" i="0" u="none" strike="noStrike" cap="none">
                <a:solidFill>
                  <a:srgbClr val="000000"/>
                </a:solidFill>
                <a:latin typeface="Tahoma"/>
                <a:ea typeface="Tahoma"/>
                <a:cs typeface="Tahoma"/>
                <a:sym typeface="Tahoma"/>
              </a:rPr>
              <a:t>Create data and information strateg</a:t>
            </a:r>
            <a:r>
              <a:rPr lang="en-US" sz="900">
                <a:latin typeface="Tahoma"/>
                <a:ea typeface="Tahoma"/>
                <a:cs typeface="Tahoma"/>
                <a:sym typeface="Tahoma"/>
              </a:rPr>
              <a:t>ies</a:t>
            </a:r>
            <a:r>
              <a:rPr lang="en-US" sz="900" b="0" i="0" u="none" strike="noStrike" cap="none">
                <a:solidFill>
                  <a:srgbClr val="000000"/>
                </a:solidFill>
                <a:latin typeface="Tahoma"/>
                <a:ea typeface="Tahoma"/>
                <a:cs typeface="Tahoma"/>
                <a:sym typeface="Tahoma"/>
              </a:rPr>
              <a:t> that align with our vision and values, improving the quality and efficiency of communication and decision-making.</a:t>
            </a:r>
            <a:endParaRPr/>
          </a:p>
        </p:txBody>
      </p:sp>
      <p:sp>
        <p:nvSpPr>
          <p:cNvPr id="92" name="Google Shape;92;p1"/>
          <p:cNvSpPr txBox="1"/>
          <p:nvPr/>
        </p:nvSpPr>
        <p:spPr>
          <a:xfrm>
            <a:off x="0" y="9957825"/>
            <a:ext cx="7563000" cy="646500"/>
          </a:xfrm>
          <a:prstGeom prst="rect">
            <a:avLst/>
          </a:prstGeom>
          <a:solidFill>
            <a:srgbClr val="0B5394"/>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b="1" i="0" u="none" strike="noStrike" cap="none">
                <a:solidFill>
                  <a:schemeClr val="lt1"/>
                </a:solidFill>
                <a:latin typeface="Tahoma"/>
                <a:ea typeface="Tahoma"/>
                <a:cs typeface="Tahoma"/>
                <a:sym typeface="Tahoma"/>
              </a:rPr>
              <a:t>Trust Improvement Plan 2025–28</a:t>
            </a:r>
            <a:br>
              <a:rPr lang="en-US" sz="1800" b="1" i="0" u="none" strike="noStrike" cap="none">
                <a:solidFill>
                  <a:schemeClr val="lt1"/>
                </a:solidFill>
                <a:latin typeface="Tahoma"/>
                <a:ea typeface="Tahoma"/>
                <a:cs typeface="Tahoma"/>
                <a:sym typeface="Tahoma"/>
              </a:rPr>
            </a:br>
            <a:r>
              <a:rPr lang="en-US" sz="1800" b="1" i="0" u="none" strike="noStrike" cap="none">
                <a:solidFill>
                  <a:schemeClr val="lt1"/>
                </a:solidFill>
                <a:latin typeface="Tahoma"/>
                <a:ea typeface="Tahoma"/>
                <a:cs typeface="Tahoma"/>
                <a:sym typeface="Tahoma"/>
              </a:rPr>
              <a:t>Strategic Areas &amp; Priorities</a:t>
            </a:r>
            <a:endParaRPr/>
          </a:p>
        </p:txBody>
      </p:sp>
      <p:sp>
        <p:nvSpPr>
          <p:cNvPr id="93" name="Google Shape;93;p1"/>
          <p:cNvSpPr/>
          <p:nvPr/>
        </p:nvSpPr>
        <p:spPr>
          <a:xfrm>
            <a:off x="0" y="2045912"/>
            <a:ext cx="1890522" cy="1002890"/>
          </a:xfrm>
          <a:prstGeom prst="rect">
            <a:avLst/>
          </a:prstGeom>
          <a:solidFill>
            <a:srgbClr val="A7F16B"/>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4" name="Google Shape;94;p1"/>
          <p:cNvSpPr/>
          <p:nvPr/>
        </p:nvSpPr>
        <p:spPr>
          <a:xfrm>
            <a:off x="3779789" y="2049986"/>
            <a:ext cx="1890522" cy="1002890"/>
          </a:xfrm>
          <a:prstGeom prst="rect">
            <a:avLst/>
          </a:prstGeom>
          <a:solidFill>
            <a:srgbClr val="A460BB"/>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5" name="Google Shape;95;p1"/>
          <p:cNvSpPr/>
          <p:nvPr/>
        </p:nvSpPr>
        <p:spPr>
          <a:xfrm>
            <a:off x="1903356" y="2056586"/>
            <a:ext cx="1877687" cy="992214"/>
          </a:xfrm>
          <a:prstGeom prst="rect">
            <a:avLst/>
          </a:prstGeom>
          <a:solidFill>
            <a:srgbClr val="54D8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6" name="Google Shape;96;p1"/>
          <p:cNvSpPr/>
          <p:nvPr/>
        </p:nvSpPr>
        <p:spPr>
          <a:xfrm>
            <a:off x="5671566" y="2049985"/>
            <a:ext cx="1891284" cy="998815"/>
          </a:xfrm>
          <a:prstGeom prst="rect">
            <a:avLst/>
          </a:prstGeom>
          <a:solidFill>
            <a:srgbClr val="FF49BA"/>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7" name="Google Shape;97;p1"/>
          <p:cNvSpPr txBox="1"/>
          <p:nvPr/>
        </p:nvSpPr>
        <p:spPr>
          <a:xfrm>
            <a:off x="1" y="2186522"/>
            <a:ext cx="1903356"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b="1" i="0" u="none" strike="noStrike" cap="none">
                <a:solidFill>
                  <a:schemeClr val="lt1"/>
                </a:solidFill>
                <a:latin typeface="Tahoma"/>
                <a:ea typeface="Tahoma"/>
                <a:cs typeface="Tahoma"/>
                <a:sym typeface="Tahoma"/>
              </a:rPr>
              <a:t>School Improvement</a:t>
            </a:r>
            <a:endParaRPr/>
          </a:p>
        </p:txBody>
      </p:sp>
      <p:sp>
        <p:nvSpPr>
          <p:cNvPr id="98" name="Google Shape;98;p1"/>
          <p:cNvSpPr txBox="1"/>
          <p:nvPr/>
        </p:nvSpPr>
        <p:spPr>
          <a:xfrm>
            <a:off x="3810057" y="2143092"/>
            <a:ext cx="1861509" cy="107721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i="0" u="none" strike="noStrike" cap="none">
                <a:solidFill>
                  <a:schemeClr val="lt1"/>
                </a:solidFill>
                <a:latin typeface="Tahoma"/>
                <a:ea typeface="Tahoma"/>
                <a:cs typeface="Tahoma"/>
                <a:sym typeface="Tahoma"/>
              </a:rPr>
              <a:t>Business Development &amp; Partnerships</a:t>
            </a:r>
            <a:endParaRPr/>
          </a:p>
          <a:p>
            <a:pPr marL="0" marR="0" lvl="0" indent="0" algn="ctr" rtl="0">
              <a:spcBef>
                <a:spcPts val="0"/>
              </a:spcBef>
              <a:spcAft>
                <a:spcPts val="0"/>
              </a:spcAft>
              <a:buNone/>
            </a:pPr>
            <a:endParaRPr sz="1600" b="1" i="0" u="none" strike="noStrike" cap="none">
              <a:solidFill>
                <a:schemeClr val="lt1"/>
              </a:solidFill>
              <a:latin typeface="Tahoma"/>
              <a:ea typeface="Tahoma"/>
              <a:cs typeface="Tahoma"/>
              <a:sym typeface="Tahoma"/>
            </a:endParaRPr>
          </a:p>
        </p:txBody>
      </p:sp>
      <p:sp>
        <p:nvSpPr>
          <p:cNvPr id="99" name="Google Shape;99;p1"/>
          <p:cNvSpPr txBox="1"/>
          <p:nvPr/>
        </p:nvSpPr>
        <p:spPr>
          <a:xfrm>
            <a:off x="1858517" y="2188559"/>
            <a:ext cx="1938706"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1" i="0" u="none" strike="noStrike" cap="none">
                <a:solidFill>
                  <a:schemeClr val="lt1"/>
                </a:solidFill>
                <a:latin typeface="Tahoma"/>
                <a:ea typeface="Tahoma"/>
                <a:cs typeface="Tahoma"/>
                <a:sym typeface="Tahoma"/>
              </a:rPr>
              <a:t>People Development</a:t>
            </a:r>
            <a:endParaRPr/>
          </a:p>
        </p:txBody>
      </p:sp>
      <p:sp>
        <p:nvSpPr>
          <p:cNvPr id="100" name="Google Shape;100;p1"/>
          <p:cNvSpPr txBox="1"/>
          <p:nvPr/>
        </p:nvSpPr>
        <p:spPr>
          <a:xfrm>
            <a:off x="5853191" y="2224190"/>
            <a:ext cx="1560379"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b="1" i="0" u="none" strike="noStrike" cap="none">
                <a:solidFill>
                  <a:schemeClr val="lt1"/>
                </a:solidFill>
                <a:latin typeface="Tahoma"/>
                <a:ea typeface="Tahoma"/>
                <a:cs typeface="Tahoma"/>
                <a:sym typeface="Tahoma"/>
              </a:rPr>
              <a:t>Digital Strategy</a:t>
            </a:r>
            <a:endParaRPr/>
          </a:p>
        </p:txBody>
      </p:sp>
      <p:grpSp>
        <p:nvGrpSpPr>
          <p:cNvPr id="101" name="Google Shape;101;p1"/>
          <p:cNvGrpSpPr/>
          <p:nvPr/>
        </p:nvGrpSpPr>
        <p:grpSpPr>
          <a:xfrm>
            <a:off x="29496" y="43887"/>
            <a:ext cx="8107239" cy="2581276"/>
            <a:chOff x="988325" y="2464550"/>
            <a:chExt cx="9423747" cy="2997206"/>
          </a:xfrm>
        </p:grpSpPr>
        <p:sp>
          <p:nvSpPr>
            <p:cNvPr id="102" name="Google Shape;102;p1"/>
            <p:cNvSpPr/>
            <p:nvPr/>
          </p:nvSpPr>
          <p:spPr>
            <a:xfrm>
              <a:off x="988325" y="2464550"/>
              <a:ext cx="8722175" cy="2383100"/>
            </a:xfrm>
            <a:prstGeom prst="rect">
              <a:avLst/>
            </a:prstGeom>
            <a:noFill/>
            <a:ln>
              <a:noFill/>
            </a:ln>
          </p:spPr>
          <p:txBody>
            <a:bodyPr spcFirstLastPara="1" wrap="square" lIns="91425" tIns="91425" rIns="91425" bIns="91425" anchor="ctr" anchorCtr="0">
              <a:noAutofit/>
            </a:bodyPr>
            <a:lstStyle/>
            <a:p>
              <a:pPr marL="0" marR="0" lvl="0" indent="0" algn="l" rtl="0">
                <a:lnSpc>
                  <a:spcPct val="107000"/>
                </a:lnSpc>
                <a:spcBef>
                  <a:spcPts val="0"/>
                </a:spcBef>
                <a:spcAft>
                  <a:spcPts val="0"/>
                </a:spcAft>
                <a:buNone/>
              </a:pPr>
              <a:r>
                <a:rPr lang="en-US" sz="1100" b="0" i="0" u="none" strike="noStrike" cap="none">
                  <a:solidFill>
                    <a:schemeClr val="dk1"/>
                  </a:solidFill>
                  <a:latin typeface="Calibri"/>
                  <a:ea typeface="Calibri"/>
                  <a:cs typeface="Calibri"/>
                  <a:sym typeface="Calibri"/>
                </a:rPr>
                <a:t> </a:t>
              </a:r>
              <a:endParaRPr/>
            </a:p>
          </p:txBody>
        </p:sp>
        <p:grpSp>
          <p:nvGrpSpPr>
            <p:cNvPr id="103" name="Google Shape;103;p1"/>
            <p:cNvGrpSpPr/>
            <p:nvPr/>
          </p:nvGrpSpPr>
          <p:grpSpPr>
            <a:xfrm>
              <a:off x="988328" y="2464574"/>
              <a:ext cx="9423744" cy="2997182"/>
              <a:chOff x="988300" y="2464625"/>
              <a:chExt cx="9423744" cy="3309243"/>
            </a:xfrm>
          </p:grpSpPr>
          <p:sp>
            <p:nvSpPr>
              <p:cNvPr id="104" name="Google Shape;104;p1"/>
              <p:cNvSpPr/>
              <p:nvPr/>
            </p:nvSpPr>
            <p:spPr>
              <a:xfrm>
                <a:off x="988300" y="2464625"/>
                <a:ext cx="8715400" cy="2630750"/>
              </a:xfrm>
              <a:prstGeom prst="rect">
                <a:avLst/>
              </a:prstGeom>
              <a:noFill/>
              <a:ln>
                <a:noFill/>
              </a:ln>
            </p:spPr>
            <p:txBody>
              <a:bodyPr spcFirstLastPara="1" wrap="square" lIns="91425" tIns="91425" rIns="91425" bIns="91425" anchor="ctr" anchorCtr="0">
                <a:noAutofit/>
              </a:bodyPr>
              <a:lstStyle/>
              <a:p>
                <a:pPr marL="0" marR="0" lvl="0" indent="0" algn="l" rtl="0">
                  <a:lnSpc>
                    <a:spcPct val="107000"/>
                  </a:lnSpc>
                  <a:spcBef>
                    <a:spcPts val="0"/>
                  </a:spcBef>
                  <a:spcAft>
                    <a:spcPts val="0"/>
                  </a:spcAft>
                  <a:buNone/>
                </a:pPr>
                <a:r>
                  <a:rPr lang="en-US" sz="1100" b="0" i="0" u="none" strike="noStrike" cap="none">
                    <a:solidFill>
                      <a:schemeClr val="dk1"/>
                    </a:solidFill>
                    <a:latin typeface="Calibri"/>
                    <a:ea typeface="Calibri"/>
                    <a:cs typeface="Calibri"/>
                    <a:sym typeface="Calibri"/>
                  </a:rPr>
                  <a:t> </a:t>
                </a:r>
                <a:endParaRPr/>
              </a:p>
            </p:txBody>
          </p:sp>
          <p:grpSp>
            <p:nvGrpSpPr>
              <p:cNvPr id="105" name="Google Shape;105;p1"/>
              <p:cNvGrpSpPr/>
              <p:nvPr/>
            </p:nvGrpSpPr>
            <p:grpSpPr>
              <a:xfrm>
                <a:off x="988315" y="2464657"/>
                <a:ext cx="9423729" cy="3309211"/>
                <a:chOff x="988300" y="2464625"/>
                <a:chExt cx="9423729" cy="3309211"/>
              </a:xfrm>
            </p:grpSpPr>
            <p:sp>
              <p:nvSpPr>
                <p:cNvPr id="106" name="Google Shape;106;p1"/>
                <p:cNvSpPr/>
                <p:nvPr/>
              </p:nvSpPr>
              <p:spPr>
                <a:xfrm>
                  <a:off x="988300" y="2464625"/>
                  <a:ext cx="8715300" cy="2630700"/>
                </a:xfrm>
                <a:prstGeom prst="rect">
                  <a:avLst/>
                </a:prstGeom>
                <a:noFill/>
                <a:ln>
                  <a:noFill/>
                </a:ln>
              </p:spPr>
              <p:txBody>
                <a:bodyPr spcFirstLastPara="1" wrap="square" lIns="91425" tIns="91425" rIns="91425" bIns="91425" anchor="ctr" anchorCtr="0">
                  <a:noAutofit/>
                </a:bodyPr>
                <a:lstStyle/>
                <a:p>
                  <a:pPr marL="0" marR="0" lvl="0" indent="0" algn="l" rtl="0">
                    <a:lnSpc>
                      <a:spcPct val="107000"/>
                    </a:lnSpc>
                    <a:spcBef>
                      <a:spcPts val="0"/>
                    </a:spcBef>
                    <a:spcAft>
                      <a:spcPts val="0"/>
                    </a:spcAft>
                    <a:buNone/>
                  </a:pPr>
                  <a:r>
                    <a:rPr lang="en-US" sz="1100" b="0" i="0" u="none" strike="noStrike" cap="none">
                      <a:solidFill>
                        <a:schemeClr val="dk1"/>
                      </a:solidFill>
                      <a:latin typeface="Calibri"/>
                      <a:ea typeface="Calibri"/>
                      <a:cs typeface="Calibri"/>
                      <a:sym typeface="Calibri"/>
                    </a:rPr>
                    <a:t> </a:t>
                  </a:r>
                  <a:endParaRPr/>
                </a:p>
              </p:txBody>
            </p:sp>
            <p:grpSp>
              <p:nvGrpSpPr>
                <p:cNvPr id="107" name="Google Shape;107;p1"/>
                <p:cNvGrpSpPr/>
                <p:nvPr/>
              </p:nvGrpSpPr>
              <p:grpSpPr>
                <a:xfrm>
                  <a:off x="988316" y="2464706"/>
                  <a:ext cx="9423713" cy="3309130"/>
                  <a:chOff x="988300" y="2551575"/>
                  <a:chExt cx="9423713" cy="3090335"/>
                </a:xfrm>
              </p:grpSpPr>
              <p:sp>
                <p:nvSpPr>
                  <p:cNvPr id="108" name="Google Shape;108;p1"/>
                  <p:cNvSpPr/>
                  <p:nvPr/>
                </p:nvSpPr>
                <p:spPr>
                  <a:xfrm>
                    <a:off x="988300" y="2551575"/>
                    <a:ext cx="8715300" cy="2457000"/>
                  </a:xfrm>
                  <a:prstGeom prst="rect">
                    <a:avLst/>
                  </a:prstGeom>
                  <a:noFill/>
                  <a:ln>
                    <a:noFill/>
                  </a:ln>
                </p:spPr>
                <p:txBody>
                  <a:bodyPr spcFirstLastPara="1" wrap="square" lIns="91425" tIns="91425" rIns="91425" bIns="91425" anchor="ctr" anchorCtr="0">
                    <a:noAutofit/>
                  </a:bodyPr>
                  <a:lstStyle/>
                  <a:p>
                    <a:pPr marL="0" marR="0" lvl="0" indent="0" algn="l" rtl="0">
                      <a:lnSpc>
                        <a:spcPct val="107000"/>
                      </a:lnSpc>
                      <a:spcBef>
                        <a:spcPts val="0"/>
                      </a:spcBef>
                      <a:spcAft>
                        <a:spcPts val="0"/>
                      </a:spcAft>
                      <a:buNone/>
                    </a:pPr>
                    <a:r>
                      <a:rPr lang="en-US" sz="1100" b="0" i="0" u="none" strike="noStrike" cap="none">
                        <a:solidFill>
                          <a:schemeClr val="dk1"/>
                        </a:solidFill>
                        <a:latin typeface="Calibri"/>
                        <a:ea typeface="Calibri"/>
                        <a:cs typeface="Calibri"/>
                        <a:sym typeface="Calibri"/>
                      </a:rPr>
                      <a:t> </a:t>
                    </a:r>
                    <a:endParaRPr/>
                  </a:p>
                </p:txBody>
              </p:sp>
              <p:grpSp>
                <p:nvGrpSpPr>
                  <p:cNvPr id="109" name="Google Shape;109;p1"/>
                  <p:cNvGrpSpPr/>
                  <p:nvPr/>
                </p:nvGrpSpPr>
                <p:grpSpPr>
                  <a:xfrm>
                    <a:off x="988316" y="2551600"/>
                    <a:ext cx="9423697" cy="3090310"/>
                    <a:chOff x="988300" y="2551546"/>
                    <a:chExt cx="9423697" cy="3090310"/>
                  </a:xfrm>
                </p:grpSpPr>
                <p:sp>
                  <p:nvSpPr>
                    <p:cNvPr id="110" name="Google Shape;110;p1"/>
                    <p:cNvSpPr/>
                    <p:nvPr/>
                  </p:nvSpPr>
                  <p:spPr>
                    <a:xfrm>
                      <a:off x="988300" y="2551575"/>
                      <a:ext cx="8715300" cy="2457000"/>
                    </a:xfrm>
                    <a:prstGeom prst="rect">
                      <a:avLst/>
                    </a:prstGeom>
                    <a:noFill/>
                    <a:ln>
                      <a:noFill/>
                    </a:ln>
                  </p:spPr>
                  <p:txBody>
                    <a:bodyPr spcFirstLastPara="1" wrap="square" lIns="91425" tIns="91425" rIns="91425" bIns="91425" anchor="ctr" anchorCtr="0">
                      <a:noAutofit/>
                    </a:bodyPr>
                    <a:lstStyle/>
                    <a:p>
                      <a:pPr marL="0" marR="0" lvl="0" indent="0" algn="l" rtl="0">
                        <a:lnSpc>
                          <a:spcPct val="107000"/>
                        </a:lnSpc>
                        <a:spcBef>
                          <a:spcPts val="0"/>
                        </a:spcBef>
                        <a:spcAft>
                          <a:spcPts val="0"/>
                        </a:spcAft>
                        <a:buNone/>
                      </a:pPr>
                      <a:r>
                        <a:rPr lang="en-US" sz="1100" b="0" i="0" u="none" strike="noStrike" cap="none">
                          <a:solidFill>
                            <a:schemeClr val="dk1"/>
                          </a:solidFill>
                          <a:latin typeface="Calibri"/>
                          <a:ea typeface="Calibri"/>
                          <a:cs typeface="Calibri"/>
                          <a:sym typeface="Calibri"/>
                        </a:rPr>
                        <a:t> </a:t>
                      </a:r>
                      <a:endParaRPr/>
                    </a:p>
                  </p:txBody>
                </p:sp>
                <p:grpSp>
                  <p:nvGrpSpPr>
                    <p:cNvPr id="111" name="Google Shape;111;p1"/>
                    <p:cNvGrpSpPr/>
                    <p:nvPr/>
                  </p:nvGrpSpPr>
                  <p:grpSpPr>
                    <a:xfrm>
                      <a:off x="995013" y="2551546"/>
                      <a:ext cx="9416984" cy="3090310"/>
                      <a:chOff x="633394" y="-447674"/>
                      <a:chExt cx="6607482" cy="3091855"/>
                    </a:xfrm>
                  </p:grpSpPr>
                  <p:sp>
                    <p:nvSpPr>
                      <p:cNvPr id="112" name="Google Shape;112;p1"/>
                      <p:cNvSpPr/>
                      <p:nvPr/>
                    </p:nvSpPr>
                    <p:spPr>
                      <a:xfrm>
                        <a:off x="1125676" y="793481"/>
                        <a:ext cx="6115200" cy="1850700"/>
                      </a:xfrm>
                      <a:prstGeom prst="rect">
                        <a:avLst/>
                      </a:prstGeom>
                      <a:noFill/>
                      <a:ln>
                        <a:noFill/>
                      </a:ln>
                    </p:spPr>
                    <p:txBody>
                      <a:bodyPr spcFirstLastPara="1" wrap="square" lIns="91425" tIns="91425" rIns="91425" bIns="91425" anchor="ctr" anchorCtr="0">
                        <a:noAutofit/>
                      </a:bodyPr>
                      <a:lstStyle/>
                      <a:p>
                        <a:pPr marL="0" marR="0" lvl="0" indent="0" algn="l" rtl="0">
                          <a:lnSpc>
                            <a:spcPct val="107000"/>
                          </a:lnSpc>
                          <a:spcBef>
                            <a:spcPts val="0"/>
                          </a:spcBef>
                          <a:spcAft>
                            <a:spcPts val="0"/>
                          </a:spcAft>
                          <a:buNone/>
                        </a:pPr>
                        <a:r>
                          <a:rPr lang="en-US" sz="1100" b="0" i="0" u="none" strike="noStrike" cap="none">
                            <a:solidFill>
                              <a:schemeClr val="dk1"/>
                            </a:solidFill>
                            <a:latin typeface="Calibri"/>
                            <a:ea typeface="Calibri"/>
                            <a:cs typeface="Calibri"/>
                            <a:sym typeface="Calibri"/>
                          </a:rPr>
                          <a:t> </a:t>
                        </a:r>
                        <a:endParaRPr/>
                      </a:p>
                    </p:txBody>
                  </p:sp>
                  <p:sp>
                    <p:nvSpPr>
                      <p:cNvPr id="113" name="Google Shape;113;p1"/>
                      <p:cNvSpPr/>
                      <p:nvPr/>
                    </p:nvSpPr>
                    <p:spPr>
                      <a:xfrm>
                        <a:off x="633394" y="152974"/>
                        <a:ext cx="6115200" cy="1082100"/>
                      </a:xfrm>
                      <a:prstGeom prst="triangle">
                        <a:avLst>
                          <a:gd name="adj" fmla="val 50383"/>
                        </a:avLst>
                      </a:prstGeom>
                      <a:solidFill>
                        <a:srgbClr val="7030A0"/>
                      </a:solidFill>
                      <a:ln>
                        <a:noFill/>
                      </a:ln>
                    </p:spPr>
                    <p:txBody>
                      <a:bodyPr spcFirstLastPara="1" wrap="square" lIns="91425" tIns="91425" rIns="91425" bIns="91425" anchor="ctr" anchorCtr="0">
                        <a:noAutofit/>
                      </a:bodyPr>
                      <a:lstStyle/>
                      <a:p>
                        <a:pPr marL="0" marR="0" lvl="0" indent="0" algn="l" rtl="0">
                          <a:lnSpc>
                            <a:spcPct val="107000"/>
                          </a:lnSpc>
                          <a:spcBef>
                            <a:spcPts val="0"/>
                          </a:spcBef>
                          <a:spcAft>
                            <a:spcPts val="0"/>
                          </a:spcAft>
                          <a:buNone/>
                        </a:pPr>
                        <a:r>
                          <a:rPr lang="en-US" sz="1100" b="0" i="0" u="none" strike="noStrike" cap="none">
                            <a:solidFill>
                              <a:schemeClr val="dk1"/>
                            </a:solidFill>
                            <a:latin typeface="Calibri"/>
                            <a:ea typeface="Calibri"/>
                            <a:cs typeface="Calibri"/>
                            <a:sym typeface="Calibri"/>
                          </a:rPr>
                          <a:t> </a:t>
                        </a:r>
                        <a:endParaRPr/>
                      </a:p>
                    </p:txBody>
                  </p:sp>
                  <p:sp>
                    <p:nvSpPr>
                      <p:cNvPr id="114" name="Google Shape;114;p1"/>
                      <p:cNvSpPr/>
                      <p:nvPr/>
                    </p:nvSpPr>
                    <p:spPr>
                      <a:xfrm>
                        <a:off x="2933693" y="1398895"/>
                        <a:ext cx="1190700" cy="315600"/>
                      </a:xfrm>
                      <a:prstGeom prst="rect">
                        <a:avLst/>
                      </a:prstGeom>
                      <a:solidFill>
                        <a:srgbClr val="92D050"/>
                      </a:solidFill>
                      <a:ln>
                        <a:noFill/>
                      </a:ln>
                    </p:spPr>
                    <p:txBody>
                      <a:bodyPr spcFirstLastPara="1" wrap="square" lIns="91425" tIns="91425" rIns="91425" bIns="91425" anchor="ctr" anchorCtr="0">
                        <a:noAutofit/>
                      </a:bodyPr>
                      <a:lstStyle/>
                      <a:p>
                        <a:pPr marL="0" marR="0" lvl="0" indent="0" algn="ctr" rtl="0">
                          <a:lnSpc>
                            <a:spcPct val="107000"/>
                          </a:lnSpc>
                          <a:spcBef>
                            <a:spcPts val="0"/>
                          </a:spcBef>
                          <a:spcAft>
                            <a:spcPts val="0"/>
                          </a:spcAft>
                          <a:buNone/>
                        </a:pPr>
                        <a:r>
                          <a:rPr lang="en-US" sz="1000" b="1" i="0" u="none" strike="noStrike" cap="none">
                            <a:solidFill>
                              <a:srgbClr val="FFFFFF"/>
                            </a:solidFill>
                            <a:latin typeface="Tahoma"/>
                            <a:ea typeface="Tahoma"/>
                            <a:cs typeface="Tahoma"/>
                            <a:sym typeface="Tahoma"/>
                          </a:rPr>
                          <a:t>Inclusion</a:t>
                        </a:r>
                        <a:endParaRPr sz="1100" b="0" i="0" u="none" strike="noStrike" cap="none">
                          <a:solidFill>
                            <a:schemeClr val="dk1"/>
                          </a:solidFill>
                          <a:latin typeface="Tahoma"/>
                          <a:ea typeface="Tahoma"/>
                          <a:cs typeface="Tahoma"/>
                          <a:sym typeface="Tahoma"/>
                        </a:endParaRPr>
                      </a:p>
                    </p:txBody>
                  </p:sp>
                  <p:pic>
                    <p:nvPicPr>
                      <p:cNvPr id="115" name="Google Shape;115;p1" descr="https://lh3.googleusercontent.com/B2nzsslDw-XrqO_UV_nY_c_x8mn48uWYFnlSmhRtSt6HArtPnu1pZ0TtW1VKCcEkSR1hGcb5OL91ld-_IjCsFH16UVzjPhrYbsgc-goijOdvT9gPctUHQePTtqX9UaU68i7Hi_KG"/>
                      <p:cNvPicPr preferRelativeResize="0"/>
                      <p:nvPr/>
                    </p:nvPicPr>
                    <p:blipFill rotWithShape="1">
                      <a:blip r:embed="rId3">
                        <a:alphaModFix/>
                      </a:blip>
                      <a:srcRect/>
                      <a:stretch/>
                    </p:blipFill>
                    <p:spPr>
                      <a:xfrm>
                        <a:off x="2076451" y="-447674"/>
                        <a:ext cx="3228975" cy="600648"/>
                      </a:xfrm>
                      <a:prstGeom prst="rect">
                        <a:avLst/>
                      </a:prstGeom>
                      <a:noFill/>
                      <a:ln>
                        <a:noFill/>
                      </a:ln>
                    </p:spPr>
                  </p:pic>
                  <p:sp>
                    <p:nvSpPr>
                      <p:cNvPr id="116" name="Google Shape;116;p1"/>
                      <p:cNvSpPr/>
                      <p:nvPr/>
                    </p:nvSpPr>
                    <p:spPr>
                      <a:xfrm>
                        <a:off x="2431188" y="647614"/>
                        <a:ext cx="2514411" cy="577596"/>
                      </a:xfrm>
                      <a:prstGeom prst="rect">
                        <a:avLst/>
                      </a:prstGeom>
                      <a:solidFill>
                        <a:srgbClr val="7030A0"/>
                      </a:solidFill>
                      <a:ln>
                        <a:noFill/>
                      </a:ln>
                    </p:spPr>
                    <p:txBody>
                      <a:bodyPr spcFirstLastPara="1" wrap="square" lIns="91425" tIns="45700" rIns="91425" bIns="45700" anchor="t" anchorCtr="0">
                        <a:noAutofit/>
                      </a:bodyPr>
                      <a:lstStyle/>
                      <a:p>
                        <a:pPr marL="0" marR="0" lvl="0" indent="0" algn="ctr" rtl="0">
                          <a:lnSpc>
                            <a:spcPct val="107000"/>
                          </a:lnSpc>
                          <a:spcBef>
                            <a:spcPts val="0"/>
                          </a:spcBef>
                          <a:spcAft>
                            <a:spcPts val="800"/>
                          </a:spcAft>
                          <a:buNone/>
                        </a:pPr>
                        <a:r>
                          <a:rPr lang="en-US" sz="1000" b="0" i="0" u="none" strike="noStrike" cap="none">
                            <a:solidFill>
                              <a:srgbClr val="FFFFFF"/>
                            </a:solidFill>
                            <a:latin typeface="Tahoma"/>
                            <a:ea typeface="Tahoma"/>
                            <a:cs typeface="Tahoma"/>
                            <a:sym typeface="Tahoma"/>
                          </a:rPr>
                          <a:t>Celebrating individuality and working collaboratively to achieve educational excellence.</a:t>
                        </a:r>
                        <a:endParaRPr sz="1100" b="0" i="0" u="none" strike="noStrike" cap="none">
                          <a:solidFill>
                            <a:schemeClr val="dk1"/>
                          </a:solidFill>
                          <a:latin typeface="Calibri"/>
                          <a:ea typeface="Calibri"/>
                          <a:cs typeface="Calibri"/>
                          <a:sym typeface="Calibri"/>
                        </a:endParaRPr>
                      </a:p>
                    </p:txBody>
                  </p:sp>
                  <p:sp>
                    <p:nvSpPr>
                      <p:cNvPr id="117" name="Google Shape;117;p1"/>
                      <p:cNvSpPr/>
                      <p:nvPr/>
                    </p:nvSpPr>
                    <p:spPr>
                      <a:xfrm>
                        <a:off x="3276594" y="334930"/>
                        <a:ext cx="828600" cy="285299"/>
                      </a:xfrm>
                      <a:prstGeom prst="rect">
                        <a:avLst/>
                      </a:prstGeom>
                      <a:solidFill>
                        <a:srgbClr val="7030A0"/>
                      </a:solidFill>
                      <a:ln>
                        <a:noFill/>
                      </a:ln>
                    </p:spPr>
                    <p:txBody>
                      <a:bodyPr spcFirstLastPara="1" wrap="square" lIns="91425" tIns="45700" rIns="91425" bIns="45700" anchor="t" anchorCtr="0">
                        <a:noAutofit/>
                      </a:bodyPr>
                      <a:lstStyle/>
                      <a:p>
                        <a:pPr marL="0" marR="0" lvl="0" indent="0" algn="ctr" rtl="0">
                          <a:lnSpc>
                            <a:spcPct val="107000"/>
                          </a:lnSpc>
                          <a:spcBef>
                            <a:spcPts val="0"/>
                          </a:spcBef>
                          <a:spcAft>
                            <a:spcPts val="800"/>
                          </a:spcAft>
                          <a:buNone/>
                        </a:pPr>
                        <a:r>
                          <a:rPr lang="en-US" sz="1200" b="0" i="0" u="none" strike="noStrike" cap="none">
                            <a:solidFill>
                              <a:srgbClr val="FFFFFF"/>
                            </a:solidFill>
                            <a:latin typeface="Tahoma"/>
                            <a:ea typeface="Tahoma"/>
                            <a:cs typeface="Tahoma"/>
                            <a:sym typeface="Tahoma"/>
                          </a:rPr>
                          <a:t>VISION</a:t>
                        </a:r>
                        <a:endParaRPr sz="1100" b="0" i="0" u="none" strike="noStrike" cap="none">
                          <a:solidFill>
                            <a:schemeClr val="dk1"/>
                          </a:solidFill>
                          <a:latin typeface="Calibri"/>
                          <a:ea typeface="Calibri"/>
                          <a:cs typeface="Calibri"/>
                          <a:sym typeface="Calibri"/>
                        </a:endParaRPr>
                      </a:p>
                    </p:txBody>
                  </p:sp>
                  <p:sp>
                    <p:nvSpPr>
                      <p:cNvPr id="118" name="Google Shape;118;p1"/>
                      <p:cNvSpPr/>
                      <p:nvPr/>
                    </p:nvSpPr>
                    <p:spPr>
                      <a:xfrm>
                        <a:off x="666748" y="1400050"/>
                        <a:ext cx="1076400" cy="285300"/>
                      </a:xfrm>
                      <a:prstGeom prst="rect">
                        <a:avLst/>
                      </a:prstGeom>
                      <a:solidFill>
                        <a:srgbClr val="92D050"/>
                      </a:solidFill>
                      <a:ln>
                        <a:noFill/>
                      </a:ln>
                    </p:spPr>
                    <p:txBody>
                      <a:bodyPr spcFirstLastPara="1" wrap="square" lIns="91425" tIns="45700" rIns="91425" bIns="45700" anchor="t" anchorCtr="0">
                        <a:noAutofit/>
                      </a:bodyPr>
                      <a:lstStyle/>
                      <a:p>
                        <a:pPr marL="0" marR="0" lvl="0" indent="0" algn="ctr" rtl="0">
                          <a:lnSpc>
                            <a:spcPct val="107000"/>
                          </a:lnSpc>
                          <a:spcBef>
                            <a:spcPts val="0"/>
                          </a:spcBef>
                          <a:spcAft>
                            <a:spcPts val="0"/>
                          </a:spcAft>
                          <a:buNone/>
                        </a:pPr>
                        <a:r>
                          <a:rPr lang="en-US" sz="1000" b="1" i="0" u="none" strike="noStrike" cap="none">
                            <a:solidFill>
                              <a:srgbClr val="FFFFFF"/>
                            </a:solidFill>
                            <a:latin typeface="Tahoma"/>
                            <a:ea typeface="Tahoma"/>
                            <a:cs typeface="Tahoma"/>
                            <a:sym typeface="Tahoma"/>
                          </a:rPr>
                          <a:t>Collaboration</a:t>
                        </a:r>
                        <a:endParaRPr sz="1100" b="0" i="0" u="none" strike="noStrike" cap="none">
                          <a:solidFill>
                            <a:schemeClr val="dk1"/>
                          </a:solidFill>
                          <a:latin typeface="Calibri"/>
                          <a:ea typeface="Calibri"/>
                          <a:cs typeface="Calibri"/>
                          <a:sym typeface="Calibri"/>
                        </a:endParaRPr>
                      </a:p>
                      <a:p>
                        <a:pPr marL="0" marR="0" lvl="0" indent="0" algn="ctr" rtl="0">
                          <a:lnSpc>
                            <a:spcPct val="107000"/>
                          </a:lnSpc>
                          <a:spcBef>
                            <a:spcPts val="800"/>
                          </a:spcBef>
                          <a:spcAft>
                            <a:spcPts val="800"/>
                          </a:spcAft>
                          <a:buNone/>
                        </a:pPr>
                        <a:r>
                          <a:rPr lang="en-US" sz="1100" b="0" i="0" u="none" strike="noStrike" cap="none">
                            <a:solidFill>
                              <a:schemeClr val="dk1"/>
                            </a:solidFill>
                            <a:latin typeface="Calibri"/>
                            <a:ea typeface="Calibri"/>
                            <a:cs typeface="Calibri"/>
                            <a:sym typeface="Calibri"/>
                          </a:rPr>
                          <a:t> </a:t>
                        </a:r>
                        <a:endParaRPr/>
                      </a:p>
                    </p:txBody>
                  </p:sp>
                  <p:sp>
                    <p:nvSpPr>
                      <p:cNvPr id="119" name="Google Shape;119;p1"/>
                      <p:cNvSpPr/>
                      <p:nvPr/>
                    </p:nvSpPr>
                    <p:spPr>
                      <a:xfrm>
                        <a:off x="1828796" y="1403098"/>
                        <a:ext cx="971400" cy="305400"/>
                      </a:xfrm>
                      <a:prstGeom prst="rect">
                        <a:avLst/>
                      </a:prstGeom>
                      <a:solidFill>
                        <a:srgbClr val="92D050"/>
                      </a:solidFill>
                      <a:ln>
                        <a:noFill/>
                      </a:ln>
                    </p:spPr>
                    <p:txBody>
                      <a:bodyPr spcFirstLastPara="1" wrap="square" lIns="91425" tIns="45700" rIns="91425" bIns="45700" anchor="t" anchorCtr="0">
                        <a:noAutofit/>
                      </a:bodyPr>
                      <a:lstStyle/>
                      <a:p>
                        <a:pPr marL="0" marR="0" lvl="0" indent="0" algn="ctr" rtl="0">
                          <a:lnSpc>
                            <a:spcPct val="107000"/>
                          </a:lnSpc>
                          <a:spcBef>
                            <a:spcPts val="0"/>
                          </a:spcBef>
                          <a:spcAft>
                            <a:spcPts val="800"/>
                          </a:spcAft>
                          <a:buNone/>
                        </a:pPr>
                        <a:r>
                          <a:rPr lang="en-US" sz="1000" b="1" i="0" u="none" strike="noStrike" cap="none">
                            <a:solidFill>
                              <a:srgbClr val="FFFFFF"/>
                            </a:solidFill>
                            <a:latin typeface="Tahoma"/>
                            <a:ea typeface="Tahoma"/>
                            <a:cs typeface="Tahoma"/>
                            <a:sym typeface="Tahoma"/>
                          </a:rPr>
                          <a:t>Ambition</a:t>
                        </a:r>
                        <a:endParaRPr sz="1100" b="0" i="0" u="none" strike="noStrike" cap="none">
                          <a:solidFill>
                            <a:schemeClr val="dk1"/>
                          </a:solidFill>
                          <a:latin typeface="Calibri"/>
                          <a:ea typeface="Calibri"/>
                          <a:cs typeface="Calibri"/>
                          <a:sym typeface="Calibri"/>
                        </a:endParaRPr>
                      </a:p>
                    </p:txBody>
                  </p:sp>
                  <p:sp>
                    <p:nvSpPr>
                      <p:cNvPr id="120" name="Google Shape;120;p1"/>
                      <p:cNvSpPr/>
                      <p:nvPr/>
                    </p:nvSpPr>
                    <p:spPr>
                      <a:xfrm>
                        <a:off x="4210058" y="1409602"/>
                        <a:ext cx="1238100" cy="285300"/>
                      </a:xfrm>
                      <a:prstGeom prst="rect">
                        <a:avLst/>
                      </a:prstGeom>
                      <a:solidFill>
                        <a:srgbClr val="92D050"/>
                      </a:solidFill>
                      <a:ln>
                        <a:noFill/>
                      </a:ln>
                    </p:spPr>
                    <p:txBody>
                      <a:bodyPr spcFirstLastPara="1" wrap="square" lIns="91425" tIns="45700" rIns="91425" bIns="45700" anchor="t" anchorCtr="0">
                        <a:noAutofit/>
                      </a:bodyPr>
                      <a:lstStyle/>
                      <a:p>
                        <a:pPr marL="0" marR="0" lvl="0" indent="0" algn="ctr" rtl="0">
                          <a:lnSpc>
                            <a:spcPct val="107000"/>
                          </a:lnSpc>
                          <a:spcBef>
                            <a:spcPts val="0"/>
                          </a:spcBef>
                          <a:spcAft>
                            <a:spcPts val="800"/>
                          </a:spcAft>
                          <a:buNone/>
                        </a:pPr>
                        <a:r>
                          <a:rPr lang="en-US" sz="1000" b="1" i="0" u="none" strike="noStrike" cap="none">
                            <a:solidFill>
                              <a:srgbClr val="FFFFFF"/>
                            </a:solidFill>
                            <a:latin typeface="Tahoma"/>
                            <a:ea typeface="Tahoma"/>
                            <a:cs typeface="Tahoma"/>
                            <a:sym typeface="Tahoma"/>
                          </a:rPr>
                          <a:t>Innovation</a:t>
                        </a:r>
                        <a:endParaRPr sz="1100" b="0" i="0" u="none" strike="noStrike" cap="none">
                          <a:solidFill>
                            <a:schemeClr val="dk1"/>
                          </a:solidFill>
                          <a:latin typeface="Calibri"/>
                          <a:ea typeface="Calibri"/>
                          <a:cs typeface="Calibri"/>
                          <a:sym typeface="Calibri"/>
                        </a:endParaRPr>
                      </a:p>
                    </p:txBody>
                  </p:sp>
                  <p:sp>
                    <p:nvSpPr>
                      <p:cNvPr id="121" name="Google Shape;121;p1"/>
                      <p:cNvSpPr/>
                      <p:nvPr/>
                    </p:nvSpPr>
                    <p:spPr>
                      <a:xfrm>
                        <a:off x="5505456" y="1409597"/>
                        <a:ext cx="1190700" cy="315600"/>
                      </a:xfrm>
                      <a:prstGeom prst="rect">
                        <a:avLst/>
                      </a:prstGeom>
                      <a:solidFill>
                        <a:srgbClr val="92D050"/>
                      </a:solidFill>
                      <a:ln>
                        <a:noFill/>
                      </a:ln>
                    </p:spPr>
                    <p:txBody>
                      <a:bodyPr spcFirstLastPara="1" wrap="square" lIns="91425" tIns="45700" rIns="91425" bIns="45700" anchor="t" anchorCtr="0">
                        <a:noAutofit/>
                      </a:bodyPr>
                      <a:lstStyle/>
                      <a:p>
                        <a:pPr marL="0" marR="0" lvl="0" indent="0" algn="ctr" rtl="0">
                          <a:lnSpc>
                            <a:spcPct val="107000"/>
                          </a:lnSpc>
                          <a:spcBef>
                            <a:spcPts val="0"/>
                          </a:spcBef>
                          <a:spcAft>
                            <a:spcPts val="800"/>
                          </a:spcAft>
                          <a:buNone/>
                        </a:pPr>
                        <a:r>
                          <a:rPr lang="en-US" sz="1000" b="1" i="0" u="none" strike="noStrike" cap="none">
                            <a:solidFill>
                              <a:srgbClr val="FFFFFF"/>
                            </a:solidFill>
                            <a:latin typeface="Tahoma"/>
                            <a:ea typeface="Tahoma"/>
                            <a:cs typeface="Tahoma"/>
                            <a:sym typeface="Tahoma"/>
                          </a:rPr>
                          <a:t>Trust</a:t>
                        </a:r>
                        <a:endParaRPr sz="1100" b="0" i="0" u="none" strike="noStrike" cap="none">
                          <a:solidFill>
                            <a:schemeClr val="dk1"/>
                          </a:solidFill>
                          <a:latin typeface="Calibri"/>
                          <a:ea typeface="Calibri"/>
                          <a:cs typeface="Calibri"/>
                          <a:sym typeface="Calibri"/>
                        </a:endParaRPr>
                      </a:p>
                    </p:txBody>
                  </p:sp>
                </p:grpSp>
              </p:grpSp>
            </p:grpSp>
          </p:grpSp>
        </p:grpSp>
      </p:gr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642</Words>
  <Application>Microsoft Office PowerPoint</Application>
  <PresentationFormat>Custom</PresentationFormat>
  <Paragraphs>29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Tahoma</vt:lpstr>
      <vt:lpstr>Calibri</vt: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Victoria Eeles</cp:lastModifiedBy>
  <cp:revision>1</cp:revision>
  <dcterms:created xsi:type="dcterms:W3CDTF">2013-01-27T09:14:16Z</dcterms:created>
  <dcterms:modified xsi:type="dcterms:W3CDTF">2025-11-10T11:23:02Z</dcterms:modified>
</cp:coreProperties>
</file>