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johnson"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316" autoAdjust="0"/>
  </p:normalViewPr>
  <p:slideViewPr>
    <p:cSldViewPr>
      <p:cViewPr>
        <p:scale>
          <a:sx n="50" d="100"/>
          <a:sy n="50" d="100"/>
        </p:scale>
        <p:origin x="-1080" y="-5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2-04T12:50:44.769" idx="1">
    <p:pos x="-1203" y="275"/>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081F3-B8A7-4CA4-AABA-FA1C19A315ED}" type="datetimeFigureOut">
              <a:rPr lang="en-GB" smtClean="0"/>
              <a:t>04/03/2015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107068-F0C8-4C15-BF5E-5880BED3A0D3}" type="slidenum">
              <a:rPr lang="en-GB" smtClean="0"/>
              <a:t>‹#›</a:t>
            </a:fld>
            <a:endParaRPr lang="en-GB"/>
          </a:p>
        </p:txBody>
      </p:sp>
    </p:spTree>
    <p:extLst>
      <p:ext uri="{BB962C8B-B14F-4D97-AF65-F5344CB8AC3E}">
        <p14:creationId xmlns:p14="http://schemas.microsoft.com/office/powerpoint/2010/main" val="1949819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107068-F0C8-4C15-BF5E-5880BED3A0D3}" type="slidenum">
              <a:rPr lang="en-GB" smtClean="0"/>
              <a:t>1</a:t>
            </a:fld>
            <a:endParaRPr lang="en-GB"/>
          </a:p>
        </p:txBody>
      </p:sp>
    </p:spTree>
    <p:extLst>
      <p:ext uri="{BB962C8B-B14F-4D97-AF65-F5344CB8AC3E}">
        <p14:creationId xmlns:p14="http://schemas.microsoft.com/office/powerpoint/2010/main" val="42900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107068-F0C8-4C15-BF5E-5880BED3A0D3}" type="slidenum">
              <a:rPr lang="en-GB" smtClean="0"/>
              <a:t>2</a:t>
            </a:fld>
            <a:endParaRPr lang="en-GB"/>
          </a:p>
        </p:txBody>
      </p:sp>
    </p:spTree>
    <p:extLst>
      <p:ext uri="{BB962C8B-B14F-4D97-AF65-F5344CB8AC3E}">
        <p14:creationId xmlns:p14="http://schemas.microsoft.com/office/powerpoint/2010/main" val="1508968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90863A-6E78-46C5-9104-784AD64C2D1C}" type="datetimeFigureOut">
              <a:rPr lang="en-GB" smtClean="0"/>
              <a:t>04/03/2015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EE0D77-C133-4185-9F4B-87F50A1F461C}"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0863A-6E78-46C5-9104-784AD64C2D1C}" type="datetimeFigureOut">
              <a:rPr lang="en-GB" smtClean="0"/>
              <a:t>04/03/2015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EE0D77-C133-4185-9F4B-87F50A1F461C}"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90863A-6E78-46C5-9104-784AD64C2D1C}" type="datetimeFigureOut">
              <a:rPr lang="en-GB" smtClean="0"/>
              <a:t>04/03/2015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EE0D77-C133-4185-9F4B-87F50A1F461C}"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90863A-6E78-46C5-9104-784AD64C2D1C}" type="datetimeFigureOut">
              <a:rPr lang="en-GB" smtClean="0"/>
              <a:t>04/03/2015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EE0D77-C133-4185-9F4B-87F50A1F461C}"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90863A-6E78-46C5-9104-784AD64C2D1C}" type="datetimeFigureOut">
              <a:rPr lang="en-GB" smtClean="0"/>
              <a:t>04/03/2015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EE0D77-C133-4185-9F4B-87F50A1F461C}"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490863A-6E78-46C5-9104-784AD64C2D1C}" type="datetimeFigureOut">
              <a:rPr lang="en-GB" smtClean="0"/>
              <a:t>04/03/2015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EE0D77-C133-4185-9F4B-87F50A1F461C}"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90863A-6E78-46C5-9104-784AD64C2D1C}" type="datetimeFigureOut">
              <a:rPr lang="en-GB" smtClean="0"/>
              <a:t>04/03/2015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EE0D77-C133-4185-9F4B-87F50A1F461C}"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90863A-6E78-46C5-9104-784AD64C2D1C}" type="datetimeFigureOut">
              <a:rPr lang="en-GB" smtClean="0"/>
              <a:t>04/03/2015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EE0D77-C133-4185-9F4B-87F50A1F461C}"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0863A-6E78-46C5-9104-784AD64C2D1C}" type="datetimeFigureOut">
              <a:rPr lang="en-GB" smtClean="0"/>
              <a:t>04/03/2015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EE0D77-C133-4185-9F4B-87F50A1F461C}"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0863A-6E78-46C5-9104-784AD64C2D1C}" type="datetimeFigureOut">
              <a:rPr lang="en-GB" smtClean="0"/>
              <a:t>04/03/2015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EE0D77-C133-4185-9F4B-87F50A1F461C}"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0863A-6E78-46C5-9104-784AD64C2D1C}" type="datetimeFigureOut">
              <a:rPr lang="en-GB" smtClean="0"/>
              <a:t>04/03/2015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EE0D77-C133-4185-9F4B-87F50A1F461C}"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490863A-6E78-46C5-9104-784AD64C2D1C}" type="datetimeFigureOut">
              <a:rPr lang="en-GB" smtClean="0"/>
              <a:t>04/03/2015</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FEE0D77-C133-4185-9F4B-87F50A1F461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2636912"/>
            <a:ext cx="7920880" cy="2276873"/>
          </a:xfrm>
        </p:spPr>
        <p:txBody>
          <a:bodyPr>
            <a:prstTxWarp prst="textPlain">
              <a:avLst/>
            </a:prstTxWarp>
            <a:noAutofit/>
          </a:bodyPr>
          <a:lstStyle/>
          <a:p>
            <a:r>
              <a:rPr lang="en-GB"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cs typeface="Aharoni" pitchFamily="2" charset="-79"/>
              </a:rPr>
              <a:t>   </a:t>
            </a:r>
            <a:r>
              <a:rPr lang="en-GB" sz="7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Black" pitchFamily="34" charset="0"/>
                <a:cs typeface="Aharoni" pitchFamily="2" charset="-79"/>
              </a:rPr>
              <a:t>Safeguarding</a:t>
            </a:r>
            <a:endParaRPr lang="en-GB" sz="7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endParaRPr lang="en-GB"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cs typeface="Aharoni" pitchFamily="2" charset="-79"/>
            </a:endParaRPr>
          </a:p>
        </p:txBody>
      </p:sp>
      <p:sp>
        <p:nvSpPr>
          <p:cNvPr id="2" name="Title 1"/>
          <p:cNvSpPr>
            <a:spLocks noGrp="1"/>
          </p:cNvSpPr>
          <p:nvPr>
            <p:ph type="ctrTitle"/>
          </p:nvPr>
        </p:nvSpPr>
        <p:spPr>
          <a:xfrm flipH="1">
            <a:off x="33545504" y="980728"/>
            <a:ext cx="45719" cy="2475707"/>
          </a:xfrm>
        </p:spPr>
        <p:txBody>
          <a:bodyPr>
            <a:prstTxWarp prst="textFadeDown">
              <a:avLst/>
            </a:prstTxWarp>
            <a:noAutofit/>
          </a:bodyPr>
          <a:lstStyle/>
          <a:p>
            <a:endParaRPr lang="en-GB" sz="9600" dirty="0">
              <a:solidFill>
                <a:srgbClr val="FF0000"/>
              </a:solidFill>
              <a:latin typeface="Cambria"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7258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1594" y="-35843"/>
            <a:ext cx="21526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804" y="4365105"/>
            <a:ext cx="6624736"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468185793" y="1480842"/>
            <a:ext cx="45719" cy="4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0731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nodePh="1">
                                  <p:stCondLst>
                                    <p:cond delay="0"/>
                                  </p:stCondLst>
                                  <p:endCondLst>
                                    <p:cond evt="begin" delay="0">
                                      <p:tn val="5"/>
                                    </p:cond>
                                  </p:end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1000" fill="hold"/>
                                        <p:tgtEl>
                                          <p:spTgt spid="1028"/>
                                        </p:tgtEl>
                                        <p:attrNameLst>
                                          <p:attrName>ppt_w</p:attrName>
                                        </p:attrNameLst>
                                      </p:cBhvr>
                                      <p:tavLst>
                                        <p:tav tm="0">
                                          <p:val>
                                            <p:fltVal val="0"/>
                                          </p:val>
                                        </p:tav>
                                        <p:tav tm="100000">
                                          <p:val>
                                            <p:strVal val="#ppt_w"/>
                                          </p:val>
                                        </p:tav>
                                      </p:tavLst>
                                    </p:anim>
                                    <p:anim calcmode="lin" valueType="num">
                                      <p:cBhvr>
                                        <p:cTn id="12" dur="1000" fill="hold"/>
                                        <p:tgtEl>
                                          <p:spTgt spid="1028"/>
                                        </p:tgtEl>
                                        <p:attrNameLst>
                                          <p:attrName>ppt_h</p:attrName>
                                        </p:attrNameLst>
                                      </p:cBhvr>
                                      <p:tavLst>
                                        <p:tav tm="0">
                                          <p:val>
                                            <p:fltVal val="0"/>
                                          </p:val>
                                        </p:tav>
                                        <p:tav tm="100000">
                                          <p:val>
                                            <p:strVal val="#ppt_h"/>
                                          </p:val>
                                        </p:tav>
                                      </p:tavLst>
                                    </p:anim>
                                    <p:anim calcmode="lin" valueType="num">
                                      <p:cBhvr>
                                        <p:cTn id="13" dur="1000" fill="hold"/>
                                        <p:tgtEl>
                                          <p:spTgt spid="1028"/>
                                        </p:tgtEl>
                                        <p:attrNameLst>
                                          <p:attrName>style.rotation</p:attrName>
                                        </p:attrNameLst>
                                      </p:cBhvr>
                                      <p:tavLst>
                                        <p:tav tm="0">
                                          <p:val>
                                            <p:fltVal val="90"/>
                                          </p:val>
                                        </p:tav>
                                        <p:tav tm="100000">
                                          <p:val>
                                            <p:fltVal val="0"/>
                                          </p:val>
                                        </p:tav>
                                      </p:tavLst>
                                    </p:anim>
                                    <p:animEffect transition="in" filter="fade">
                                      <p:cBhvr>
                                        <p:cTn id="14" dur="10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79647"/>
            <a:ext cx="7560840" cy="1872208"/>
          </a:xfrm>
        </p:spPr>
        <p:txBody>
          <a:bodyPr>
            <a:normAutofit/>
          </a:bodyPr>
          <a:lstStyle/>
          <a:p>
            <a:pPr marL="0" indent="0" algn="ctr">
              <a:buNone/>
            </a:pPr>
            <a:r>
              <a:rPr lang="en-GB" sz="6600" dirty="0" smtClean="0">
                <a:solidFill>
                  <a:srgbClr val="FF66FF"/>
                </a:solidFill>
              </a:rPr>
              <a:t>Keeping safe</a:t>
            </a:r>
            <a:endParaRPr lang="en-GB" sz="6600" dirty="0">
              <a:solidFill>
                <a:srgbClr val="FF66FF"/>
              </a:solidFill>
            </a:endParaRPr>
          </a:p>
        </p:txBody>
      </p:sp>
      <p:sp>
        <p:nvSpPr>
          <p:cNvPr id="3" name="Content Placeholder 2"/>
          <p:cNvSpPr>
            <a:spLocks noGrp="1"/>
          </p:cNvSpPr>
          <p:nvPr>
            <p:ph sz="quarter" idx="13"/>
          </p:nvPr>
        </p:nvSpPr>
        <p:spPr>
          <a:xfrm>
            <a:off x="611560" y="908720"/>
            <a:ext cx="8064897" cy="1728192"/>
          </a:xfrm>
        </p:spPr>
        <p:txBody>
          <a:bodyPr/>
          <a:lstStyle/>
          <a:p>
            <a:pPr marL="0" indent="0">
              <a:buNone/>
            </a:pPr>
            <a:endParaRPr lang="en-GB" dirty="0" smtClean="0">
              <a:solidFill>
                <a:srgbClr val="FFFF00"/>
              </a:solidFill>
            </a:endParaRPr>
          </a:p>
          <a:p>
            <a:endParaRPr lang="en-GB" sz="2000" dirty="0"/>
          </a:p>
        </p:txBody>
      </p:sp>
      <p:sp>
        <p:nvSpPr>
          <p:cNvPr id="4" name="TextBox 3"/>
          <p:cNvSpPr txBox="1"/>
          <p:nvPr/>
        </p:nvSpPr>
        <p:spPr>
          <a:xfrm rot="7054213">
            <a:off x="10736500" y="-9321"/>
            <a:ext cx="53918"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smtClean="0">
                <a:latin typeface="Bauhaus 93" pitchFamily="82" charset="0"/>
              </a:rPr>
              <a:t>ufiur4</a:t>
            </a:r>
          </a:p>
        </p:txBody>
      </p:sp>
      <p:sp>
        <p:nvSpPr>
          <p:cNvPr id="6" name="TextBox 5"/>
          <p:cNvSpPr txBox="1"/>
          <p:nvPr/>
        </p:nvSpPr>
        <p:spPr>
          <a:xfrm>
            <a:off x="108674" y="2348880"/>
            <a:ext cx="8712968" cy="1754326"/>
          </a:xfrm>
          <a:prstGeom prst="rect">
            <a:avLst/>
          </a:prstGeom>
          <a:noFill/>
        </p:spPr>
        <p:txBody>
          <a:bodyPr wrap="square" rtlCol="0">
            <a:spAutoFit/>
          </a:bodyPr>
          <a:lstStyle/>
          <a:p>
            <a:r>
              <a:rPr lang="en-GB" sz="2800" dirty="0" smtClean="0"/>
              <a:t>Keeping safe is extremely important!</a:t>
            </a:r>
          </a:p>
          <a:p>
            <a:endParaRPr lang="en-GB" sz="2800" dirty="0"/>
          </a:p>
          <a:p>
            <a:r>
              <a:rPr lang="en-GB" sz="2800" dirty="0" smtClean="0"/>
              <a:t>How can you </a:t>
            </a:r>
            <a:r>
              <a:rPr lang="en-GB" sz="2800" dirty="0"/>
              <a:t>k</a:t>
            </a:r>
            <a:r>
              <a:rPr lang="en-GB" sz="2800" dirty="0" smtClean="0"/>
              <a:t>eep yourself safe? </a:t>
            </a:r>
          </a:p>
          <a:p>
            <a:endParaRPr lang="en-GB"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935124"/>
            <a:ext cx="2987824" cy="492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8399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randombar(horizontal)">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365104"/>
            <a:ext cx="6512511" cy="1143000"/>
          </a:xfrm>
        </p:spPr>
        <p:txBody>
          <a:bodyPr/>
          <a:lstStyle/>
          <a:p>
            <a:pPr marL="0" indent="0">
              <a:buNone/>
            </a:pPr>
            <a:endParaRPr lang="en-GB" dirty="0"/>
          </a:p>
        </p:txBody>
      </p:sp>
      <p:sp>
        <p:nvSpPr>
          <p:cNvPr id="3" name="Content Placeholder 2"/>
          <p:cNvSpPr>
            <a:spLocks noGrp="1"/>
          </p:cNvSpPr>
          <p:nvPr>
            <p:ph sz="quarter" idx="13"/>
          </p:nvPr>
        </p:nvSpPr>
        <p:spPr bwMode="white">
          <a:xfrm>
            <a:off x="0" y="0"/>
            <a:ext cx="9144000" cy="6858000"/>
          </a:xfrm>
        </p:spPr>
        <p:txBody>
          <a:bodyPr>
            <a:normAutofit/>
          </a:bodyPr>
          <a:lstStyle/>
          <a:p>
            <a:pPr marL="45720" indent="0" algn="ctr">
              <a:buNone/>
            </a:pPr>
            <a:r>
              <a:rPr lang="en-GB" sz="8000" u="sng" dirty="0" smtClean="0">
                <a:solidFill>
                  <a:schemeClr val="bg2">
                    <a:lumMod val="25000"/>
                  </a:schemeClr>
                </a:solidFill>
                <a:latin typeface="Cooper Black" pitchFamily="18" charset="0"/>
              </a:rPr>
              <a:t>O</a:t>
            </a:r>
            <a:r>
              <a:rPr lang="en-GB" sz="8000" dirty="0" smtClean="0">
                <a:solidFill>
                  <a:schemeClr val="bg2">
                    <a:lumMod val="25000"/>
                  </a:schemeClr>
                </a:solidFill>
                <a:latin typeface="Cooper Black" pitchFamily="18" charset="0"/>
              </a:rPr>
              <a:t>n</a:t>
            </a:r>
            <a:r>
              <a:rPr lang="en-GB" sz="8000" u="sng" dirty="0" smtClean="0">
                <a:solidFill>
                  <a:schemeClr val="bg2">
                    <a:lumMod val="25000"/>
                  </a:schemeClr>
                </a:solidFill>
                <a:latin typeface="Cooper Black" pitchFamily="18" charset="0"/>
              </a:rPr>
              <a:t> </a:t>
            </a:r>
            <a:r>
              <a:rPr lang="en-GB" sz="8000" dirty="0" smtClean="0">
                <a:solidFill>
                  <a:schemeClr val="bg2">
                    <a:lumMod val="25000"/>
                  </a:schemeClr>
                </a:solidFill>
                <a:latin typeface="Cooper Black" pitchFamily="18" charset="0"/>
              </a:rPr>
              <a:t>t</a:t>
            </a:r>
            <a:r>
              <a:rPr lang="en-GB" sz="8000" u="sng" dirty="0" smtClean="0">
                <a:solidFill>
                  <a:schemeClr val="bg2">
                    <a:lumMod val="25000"/>
                  </a:schemeClr>
                </a:solidFill>
                <a:latin typeface="Cooper Black" pitchFamily="18" charset="0"/>
              </a:rPr>
              <a:t>h</a:t>
            </a:r>
            <a:r>
              <a:rPr lang="en-GB" sz="8000" dirty="0" smtClean="0">
                <a:solidFill>
                  <a:schemeClr val="bg2">
                    <a:lumMod val="25000"/>
                  </a:schemeClr>
                </a:solidFill>
                <a:latin typeface="Cooper Black" pitchFamily="18" charset="0"/>
              </a:rPr>
              <a:t>e</a:t>
            </a:r>
            <a:r>
              <a:rPr lang="en-GB" sz="8000" u="sng" dirty="0" smtClean="0">
                <a:solidFill>
                  <a:schemeClr val="bg2">
                    <a:lumMod val="25000"/>
                  </a:schemeClr>
                </a:solidFill>
                <a:latin typeface="Cooper Black" pitchFamily="18" charset="0"/>
              </a:rPr>
              <a:t> </a:t>
            </a:r>
            <a:r>
              <a:rPr lang="en-GB" sz="8000" dirty="0" smtClean="0">
                <a:solidFill>
                  <a:schemeClr val="bg2">
                    <a:lumMod val="25000"/>
                  </a:schemeClr>
                </a:solidFill>
                <a:latin typeface="Cooper Black" pitchFamily="18" charset="0"/>
              </a:rPr>
              <a:t>r</a:t>
            </a:r>
            <a:r>
              <a:rPr lang="en-GB" sz="8000" u="sng" dirty="0" smtClean="0">
                <a:solidFill>
                  <a:schemeClr val="bg2">
                    <a:lumMod val="25000"/>
                  </a:schemeClr>
                </a:solidFill>
                <a:latin typeface="Cooper Black" pitchFamily="18" charset="0"/>
              </a:rPr>
              <a:t>o</a:t>
            </a:r>
            <a:r>
              <a:rPr lang="en-GB" sz="8000" dirty="0" smtClean="0">
                <a:solidFill>
                  <a:schemeClr val="bg2">
                    <a:lumMod val="25000"/>
                  </a:schemeClr>
                </a:solidFill>
                <a:latin typeface="Cooper Black" pitchFamily="18" charset="0"/>
              </a:rPr>
              <a:t>a</a:t>
            </a:r>
            <a:r>
              <a:rPr lang="en-GB" sz="8000" u="sng" dirty="0" smtClean="0">
                <a:solidFill>
                  <a:schemeClr val="bg2">
                    <a:lumMod val="25000"/>
                  </a:schemeClr>
                </a:solidFill>
                <a:latin typeface="Cooper Black" pitchFamily="18" charset="0"/>
              </a:rPr>
              <a:t>d</a:t>
            </a:r>
            <a:r>
              <a:rPr lang="en-GB" sz="8000" dirty="0" smtClean="0">
                <a:solidFill>
                  <a:schemeClr val="bg2">
                    <a:lumMod val="25000"/>
                  </a:schemeClr>
                </a:solidFill>
                <a:latin typeface="Cooper Black" pitchFamily="18" charset="0"/>
              </a:rPr>
              <a:t>s</a:t>
            </a:r>
            <a:r>
              <a:rPr lang="en-GB" sz="8000" u="sng" dirty="0" smtClean="0">
                <a:solidFill>
                  <a:schemeClr val="bg2">
                    <a:lumMod val="25000"/>
                  </a:schemeClr>
                </a:solidFill>
                <a:latin typeface="Cooper Black" pitchFamily="18" charset="0"/>
              </a:rPr>
              <a:t>!</a:t>
            </a:r>
          </a:p>
          <a:p>
            <a:pPr marL="45720" indent="0" algn="ctr">
              <a:buNone/>
            </a:pPr>
            <a:r>
              <a:rPr lang="en-GB" sz="4400" dirty="0">
                <a:latin typeface="Cooper Black" pitchFamily="18" charset="0"/>
              </a:rPr>
              <a:t>20% of all injuries happen on the school journey and increases for secondary school age </a:t>
            </a:r>
            <a:r>
              <a:rPr lang="en-GB" sz="4400" dirty="0" smtClean="0">
                <a:latin typeface="Cooper Black" pitchFamily="18" charset="0"/>
              </a:rPr>
              <a:t>children </a:t>
            </a:r>
            <a:endParaRPr lang="en-GB" sz="4400" dirty="0">
              <a:latin typeface="Cooper Black"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098036"/>
            <a:ext cx="7190279"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6301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5" y="188640"/>
            <a:ext cx="6192687" cy="1224136"/>
          </a:xfrm>
        </p:spPr>
        <p:txBody>
          <a:bodyPr/>
          <a:lstStyle/>
          <a:p>
            <a:pPr marL="0" indent="0" algn="ctr">
              <a:buNone/>
            </a:pPr>
            <a:r>
              <a:rPr lang="en-GB" dirty="0" smtClean="0">
                <a:solidFill>
                  <a:schemeClr val="accent3">
                    <a:lumMod val="75000"/>
                  </a:schemeClr>
                </a:solidFill>
              </a:rPr>
              <a:t>Green Cross </a:t>
            </a:r>
            <a:r>
              <a:rPr lang="en-GB" dirty="0">
                <a:solidFill>
                  <a:schemeClr val="accent3">
                    <a:lumMod val="75000"/>
                  </a:schemeClr>
                </a:solidFill>
              </a:rPr>
              <a:t>C</a:t>
            </a:r>
            <a:r>
              <a:rPr lang="en-GB" dirty="0" smtClean="0">
                <a:solidFill>
                  <a:schemeClr val="accent3">
                    <a:lumMod val="75000"/>
                  </a:schemeClr>
                </a:solidFill>
              </a:rPr>
              <a:t>ode !</a:t>
            </a:r>
            <a:endParaRPr lang="en-GB" dirty="0">
              <a:solidFill>
                <a:schemeClr val="accent3">
                  <a:lumMod val="75000"/>
                </a:schemeClr>
              </a:solidFill>
            </a:endParaRPr>
          </a:p>
        </p:txBody>
      </p:sp>
      <p:sp>
        <p:nvSpPr>
          <p:cNvPr id="3" name="Content Placeholder 2"/>
          <p:cNvSpPr>
            <a:spLocks noGrp="1"/>
          </p:cNvSpPr>
          <p:nvPr>
            <p:ph sz="quarter" idx="13"/>
          </p:nvPr>
        </p:nvSpPr>
        <p:spPr>
          <a:xfrm>
            <a:off x="0" y="836712"/>
            <a:ext cx="9144000" cy="8280920"/>
          </a:xfrm>
        </p:spPr>
        <p:txBody>
          <a:bodyPr>
            <a:normAutofit/>
          </a:bodyPr>
          <a:lstStyle/>
          <a:p>
            <a:pPr marL="45720" indent="0">
              <a:buNone/>
            </a:pPr>
            <a:r>
              <a:rPr lang="en-GB" sz="3600" dirty="0" smtClean="0"/>
              <a:t>To </a:t>
            </a:r>
            <a:r>
              <a:rPr lang="en-GB" sz="3600" dirty="0"/>
              <a:t>be safe on the road you need to use the Green Cross Code.</a:t>
            </a:r>
          </a:p>
          <a:p>
            <a:pPr marL="45720" indent="0">
              <a:buNone/>
            </a:pPr>
            <a:r>
              <a:rPr lang="en-GB" sz="3600" dirty="0" smtClean="0"/>
              <a:t>1.Think</a:t>
            </a:r>
            <a:endParaRPr lang="en-GB" sz="3600" dirty="0"/>
          </a:p>
          <a:p>
            <a:pPr marL="45720" indent="0">
              <a:buNone/>
            </a:pPr>
            <a:r>
              <a:rPr lang="en-GB" sz="3600" dirty="0"/>
              <a:t>2.Stop</a:t>
            </a:r>
          </a:p>
          <a:p>
            <a:pPr marL="45720" indent="0">
              <a:buNone/>
            </a:pPr>
            <a:r>
              <a:rPr lang="en-GB" sz="3600" dirty="0"/>
              <a:t>3.Look </a:t>
            </a:r>
          </a:p>
          <a:p>
            <a:pPr marL="45720" indent="0">
              <a:buNone/>
            </a:pPr>
            <a:r>
              <a:rPr lang="en-GB" sz="3600" dirty="0" smtClean="0"/>
              <a:t>4.Listen</a:t>
            </a:r>
            <a:endParaRPr lang="en-GB" sz="3600" dirty="0"/>
          </a:p>
          <a:p>
            <a:pPr marL="45720" indent="0">
              <a:buNone/>
            </a:pPr>
            <a:r>
              <a:rPr lang="en-GB" sz="3600" dirty="0"/>
              <a:t>5</a:t>
            </a:r>
            <a:r>
              <a:rPr lang="en-GB" sz="3600" dirty="0" smtClean="0"/>
              <a:t>.Wait</a:t>
            </a:r>
            <a:endParaRPr lang="en-GB" sz="3600" dirty="0"/>
          </a:p>
          <a:p>
            <a:pPr marL="45720" indent="0">
              <a:buNone/>
            </a:pPr>
            <a:r>
              <a:rPr lang="en-GB" sz="3600" dirty="0"/>
              <a:t>6</a:t>
            </a:r>
            <a:r>
              <a:rPr lang="en-GB" sz="3600" dirty="0" smtClean="0"/>
              <a:t>.Look </a:t>
            </a:r>
            <a:r>
              <a:rPr lang="en-GB" sz="3600" dirty="0"/>
              <a:t>and listen again</a:t>
            </a:r>
          </a:p>
          <a:p>
            <a:pPr marL="45720" indent="0">
              <a:buNone/>
            </a:pPr>
            <a:r>
              <a:rPr lang="en-GB" sz="3600" dirty="0"/>
              <a:t>7</a:t>
            </a:r>
            <a:r>
              <a:rPr lang="en-GB" sz="3600" dirty="0" smtClean="0"/>
              <a:t>.Arrive alive</a:t>
            </a:r>
            <a:endParaRPr lang="en-GB" sz="3600" dirty="0"/>
          </a:p>
          <a:p>
            <a:pPr marL="45720" indent="0">
              <a:buNone/>
            </a:pPr>
            <a:r>
              <a:rPr lang="en-GB" dirty="0"/>
              <a:t> </a:t>
            </a:r>
          </a:p>
          <a:p>
            <a:pPr marL="45720" indent="0">
              <a:buNone/>
            </a:pPr>
            <a:r>
              <a:rPr lang="en-GB" dirty="0"/>
              <a:t> </a:t>
            </a:r>
          </a:p>
          <a:p>
            <a:pPr marL="45720" indent="0">
              <a:buNone/>
            </a:pPr>
            <a:r>
              <a:rPr lang="en-GB" dirty="0"/>
              <a:t> </a:t>
            </a:r>
          </a:p>
          <a:p>
            <a:pPr marL="4572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249222"/>
            <a:ext cx="4003923" cy="426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24290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additive="base">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 calcmode="lin" valueType="num">
                                      <p:cBhvr additive="base">
                                        <p:cTn id="7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9144000" cy="5949280"/>
          </a:xfrm>
        </p:spPr>
        <p:txBody>
          <a:bodyPr/>
          <a:lstStyle/>
          <a:p>
            <a:pPr marL="0" indent="0" algn="ctr">
              <a:buNone/>
            </a:pPr>
            <a:r>
              <a:rPr lang="en-GB" sz="2800" dirty="0" smtClean="0">
                <a:solidFill>
                  <a:schemeClr val="tx1"/>
                </a:solidFill>
                <a:latin typeface="Arial Black" pitchFamily="34" charset="0"/>
              </a:rPr>
              <a:t>Dinner ladies keep you safe by keeping an eye on us and making sure we don’t hurt </a:t>
            </a:r>
            <a:br>
              <a:rPr lang="en-GB" sz="2800" dirty="0" smtClean="0">
                <a:solidFill>
                  <a:schemeClr val="tx1"/>
                </a:solidFill>
                <a:latin typeface="Arial Black" pitchFamily="34" charset="0"/>
              </a:rPr>
            </a:br>
            <a:r>
              <a:rPr lang="en-GB" sz="2800" dirty="0" smtClean="0">
                <a:solidFill>
                  <a:schemeClr val="tx1"/>
                </a:solidFill>
                <a:latin typeface="Arial Black" pitchFamily="34" charset="0"/>
              </a:rPr>
              <a:t>ourselves!                                             </a:t>
            </a:r>
            <a:br>
              <a:rPr lang="en-GB" sz="2800" dirty="0" smtClean="0">
                <a:solidFill>
                  <a:schemeClr val="tx1"/>
                </a:solidFill>
                <a:latin typeface="Arial Black" pitchFamily="34" charset="0"/>
              </a:rPr>
            </a:br>
            <a:r>
              <a:rPr lang="en-GB" sz="2800" dirty="0">
                <a:solidFill>
                  <a:schemeClr val="tx1"/>
                </a:solidFill>
                <a:latin typeface="Arial Black" pitchFamily="34" charset="0"/>
              </a:rPr>
              <a:t> </a:t>
            </a:r>
            <a:r>
              <a:rPr lang="en-GB" sz="2800" dirty="0" smtClean="0">
                <a:solidFill>
                  <a:schemeClr val="tx1"/>
                </a:solidFill>
                <a:latin typeface="Arial Black" pitchFamily="34" charset="0"/>
              </a:rPr>
              <a:t>                                                     </a:t>
            </a:r>
            <a:br>
              <a:rPr lang="en-GB" sz="2800" dirty="0" smtClean="0">
                <a:solidFill>
                  <a:schemeClr val="tx1"/>
                </a:solidFill>
                <a:latin typeface="Arial Black" pitchFamily="34" charset="0"/>
              </a:rPr>
            </a:br>
            <a:r>
              <a:rPr lang="en-GB" sz="2800" dirty="0">
                <a:solidFill>
                  <a:schemeClr val="tx1"/>
                </a:solidFill>
                <a:latin typeface="Arial Black" pitchFamily="34" charset="0"/>
              </a:rPr>
              <a:t> </a:t>
            </a:r>
            <a:r>
              <a:rPr lang="en-GB" sz="2800" dirty="0" smtClean="0">
                <a:solidFill>
                  <a:schemeClr val="tx1"/>
                </a:solidFill>
                <a:latin typeface="Arial Black" pitchFamily="34" charset="0"/>
              </a:rPr>
              <a:t>                                                       </a:t>
            </a:r>
            <a:br>
              <a:rPr lang="en-GB" sz="2800" dirty="0" smtClean="0">
                <a:solidFill>
                  <a:schemeClr val="tx1"/>
                </a:solidFill>
                <a:latin typeface="Arial Black" pitchFamily="34" charset="0"/>
              </a:rPr>
            </a:br>
            <a:endParaRPr lang="en-GB" sz="2800" dirty="0">
              <a:solidFill>
                <a:schemeClr val="tx1"/>
              </a:solidFill>
              <a:latin typeface="Arial Black" pitchFamily="34" charset="0"/>
            </a:endParaRPr>
          </a:p>
        </p:txBody>
      </p:sp>
      <p:sp>
        <p:nvSpPr>
          <p:cNvPr id="3" name="Content Placeholder 2"/>
          <p:cNvSpPr>
            <a:spLocks noGrp="1"/>
          </p:cNvSpPr>
          <p:nvPr>
            <p:ph sz="quarter" idx="13"/>
          </p:nvPr>
        </p:nvSpPr>
        <p:spPr>
          <a:xfrm>
            <a:off x="34249" y="0"/>
            <a:ext cx="5076056" cy="1124744"/>
          </a:xfrm>
        </p:spPr>
        <p:txBody>
          <a:bodyPr>
            <a:normAutofit/>
          </a:bodyPr>
          <a:lstStyle/>
          <a:p>
            <a:pPr marL="45720" indent="0" algn="ctr">
              <a:buNone/>
            </a:pPr>
            <a:r>
              <a:rPr lang="en-GB" sz="5400" u="sng" dirty="0" smtClean="0">
                <a:solidFill>
                  <a:srgbClr val="FF0000"/>
                </a:solidFill>
              </a:rPr>
              <a:t>Dinner ladies</a:t>
            </a:r>
            <a:endParaRPr lang="en-GB" sz="5400" u="sng" dirty="0">
              <a:solidFill>
                <a:srgbClr val="FF0000"/>
              </a:solidFill>
            </a:endParaRPr>
          </a:p>
        </p:txBody>
      </p:sp>
      <p:pic>
        <p:nvPicPr>
          <p:cNvPr id="2050" name="Picture 2" descr="E:\DCIM\103PHOTO\SAM_40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6069" y="2348880"/>
            <a:ext cx="4254124"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855692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2483768" y="0"/>
            <a:ext cx="4572000" cy="1058238"/>
          </a:xfrm>
        </p:spPr>
        <p:txBody>
          <a:bodyPr>
            <a:normAutofit fontScale="92500"/>
          </a:bodyPr>
          <a:lstStyle/>
          <a:p>
            <a:pPr marL="45720" indent="0" algn="ctr">
              <a:buNone/>
            </a:pPr>
            <a:r>
              <a:rPr lang="en-GB" sz="5400" u="sng" dirty="0" smtClean="0">
                <a:solidFill>
                  <a:srgbClr val="00B050"/>
                </a:solidFill>
              </a:rPr>
              <a:t>Around School</a:t>
            </a:r>
            <a:endParaRPr lang="en-GB" sz="5400" u="sng" dirty="0">
              <a:solidFill>
                <a:srgbClr val="00B050"/>
              </a:solidFill>
            </a:endParaRPr>
          </a:p>
        </p:txBody>
      </p:sp>
      <p:sp>
        <p:nvSpPr>
          <p:cNvPr id="2" name="Title 1"/>
          <p:cNvSpPr>
            <a:spLocks noGrp="1"/>
          </p:cNvSpPr>
          <p:nvPr>
            <p:ph type="title"/>
          </p:nvPr>
        </p:nvSpPr>
        <p:spPr>
          <a:xfrm>
            <a:off x="19050" y="789112"/>
            <a:ext cx="9144000" cy="6093296"/>
          </a:xfrm>
        </p:spPr>
        <p:style>
          <a:lnRef idx="3">
            <a:schemeClr val="lt1"/>
          </a:lnRef>
          <a:fillRef idx="1">
            <a:schemeClr val="accent2"/>
          </a:fillRef>
          <a:effectRef idx="1">
            <a:schemeClr val="accent2"/>
          </a:effectRef>
          <a:fontRef idx="minor">
            <a:schemeClr val="lt1"/>
          </a:fontRef>
        </p:style>
        <p:txBody>
          <a:bodyPr/>
          <a:lstStyle/>
          <a:p>
            <a:pPr marL="0" indent="0" algn="ctr">
              <a:buNone/>
            </a:pPr>
            <a:r>
              <a:rPr lang="en-GB" dirty="0" smtClean="0">
                <a:latin typeface="Aharoni" pitchFamily="2" charset="-79"/>
                <a:cs typeface="Aharoni" pitchFamily="2" charset="-79"/>
              </a:rPr>
              <a:t>The </a:t>
            </a:r>
            <a:r>
              <a:rPr lang="en-GB" i="1" dirty="0" smtClean="0">
                <a:latin typeface="Aharoni" pitchFamily="2" charset="-79"/>
                <a:cs typeface="Aharoni" pitchFamily="2" charset="-79"/>
              </a:rPr>
              <a:t>g</a:t>
            </a:r>
            <a:r>
              <a:rPr lang="en-GB" dirty="0" smtClean="0">
                <a:latin typeface="Aharoni" pitchFamily="2" charset="-79"/>
                <a:cs typeface="Aharoni" pitchFamily="2" charset="-79"/>
              </a:rPr>
              <a:t>reen butt</a:t>
            </a:r>
            <a:r>
              <a:rPr lang="en-GB" dirty="0" smtClean="0">
                <a:solidFill>
                  <a:srgbClr val="00B050"/>
                </a:solidFill>
                <a:latin typeface="Aharoni" pitchFamily="2" charset="-79"/>
                <a:cs typeface="Aharoni" pitchFamily="2" charset="-79"/>
              </a:rPr>
              <a:t>o</a:t>
            </a:r>
            <a:r>
              <a:rPr lang="en-GB" dirty="0" smtClean="0">
                <a:latin typeface="Aharoni" pitchFamily="2" charset="-79"/>
                <a:cs typeface="Aharoni" pitchFamily="2" charset="-79"/>
              </a:rPr>
              <a:t>n</a:t>
            </a:r>
            <a:br>
              <a:rPr lang="en-GB" dirty="0" smtClean="0">
                <a:latin typeface="Aharoni" pitchFamily="2" charset="-79"/>
                <a:cs typeface="Aharoni" pitchFamily="2" charset="-79"/>
              </a:rPr>
            </a:br>
            <a:r>
              <a:rPr lang="en-GB" sz="3200" dirty="0" smtClean="0">
                <a:latin typeface="Aharoni" pitchFamily="2" charset="-79"/>
                <a:cs typeface="Aharoni" pitchFamily="2" charset="-79"/>
              </a:rPr>
              <a:t>Children must n</a:t>
            </a:r>
            <a:r>
              <a:rPr lang="en-GB" sz="3200" dirty="0" smtClean="0">
                <a:solidFill>
                  <a:srgbClr val="00B050"/>
                </a:solidFill>
                <a:latin typeface="Aharoni" pitchFamily="2" charset="-79"/>
                <a:cs typeface="Aharoni" pitchFamily="2" charset="-79"/>
              </a:rPr>
              <a:t>o</a:t>
            </a:r>
            <a:r>
              <a:rPr lang="en-GB" sz="3200" dirty="0" smtClean="0">
                <a:latin typeface="Aharoni" pitchFamily="2" charset="-79"/>
                <a:cs typeface="Aharoni" pitchFamily="2" charset="-79"/>
              </a:rPr>
              <a:t>t press the green butt</a:t>
            </a:r>
            <a:r>
              <a:rPr lang="en-GB" sz="3200" dirty="0" smtClean="0">
                <a:solidFill>
                  <a:srgbClr val="00B050"/>
                </a:solidFill>
                <a:latin typeface="Aharoni" pitchFamily="2" charset="-79"/>
                <a:cs typeface="Aharoni" pitchFamily="2" charset="-79"/>
              </a:rPr>
              <a:t>o</a:t>
            </a:r>
            <a:r>
              <a:rPr lang="en-GB" sz="3200" dirty="0" smtClean="0">
                <a:latin typeface="Aharoni" pitchFamily="2" charset="-79"/>
                <a:cs typeface="Aharoni" pitchFamily="2" charset="-79"/>
              </a:rPr>
              <a:t>n they might n</a:t>
            </a:r>
            <a:r>
              <a:rPr lang="en-GB" sz="3200" dirty="0" smtClean="0">
                <a:solidFill>
                  <a:schemeClr val="accent3">
                    <a:lumMod val="75000"/>
                  </a:schemeClr>
                </a:solidFill>
                <a:latin typeface="Aharoni" pitchFamily="2" charset="-79"/>
                <a:cs typeface="Aharoni" pitchFamily="2" charset="-79"/>
              </a:rPr>
              <a:t>o</a:t>
            </a:r>
            <a:r>
              <a:rPr lang="en-GB" sz="3200" dirty="0" smtClean="0">
                <a:latin typeface="Aharoni" pitchFamily="2" charset="-79"/>
                <a:cs typeface="Aharoni" pitchFamily="2" charset="-79"/>
              </a:rPr>
              <a:t>t be very nice</a:t>
            </a:r>
            <a:r>
              <a:rPr lang="en-GB" sz="3200" dirty="0" smtClean="0">
                <a:solidFill>
                  <a:schemeClr val="accent3">
                    <a:lumMod val="75000"/>
                  </a:schemeClr>
                </a:solidFill>
                <a:latin typeface="Aharoni" pitchFamily="2" charset="-79"/>
                <a:cs typeface="Aharoni" pitchFamily="2" charset="-79"/>
              </a:rPr>
              <a:t>.</a:t>
            </a:r>
            <a:r>
              <a:rPr lang="en-GB" sz="3200" dirty="0" smtClean="0">
                <a:latin typeface="Aharoni" pitchFamily="2" charset="-79"/>
                <a:cs typeface="Aharoni" pitchFamily="2" charset="-79"/>
              </a:rPr>
              <a:t/>
            </a:r>
            <a:br>
              <a:rPr lang="en-GB" sz="3200" dirty="0" smtClean="0">
                <a:latin typeface="Aharoni" pitchFamily="2" charset="-79"/>
                <a:cs typeface="Aharoni" pitchFamily="2" charset="-79"/>
              </a:rPr>
            </a:br>
            <a:r>
              <a:rPr lang="en-GB" sz="2800" dirty="0">
                <a:latin typeface="Aharoni" pitchFamily="2" charset="-79"/>
                <a:cs typeface="Aharoni" pitchFamily="2" charset="-79"/>
              </a:rPr>
              <a:t/>
            </a:r>
            <a:br>
              <a:rPr lang="en-GB" sz="2800" dirty="0">
                <a:latin typeface="Aharoni" pitchFamily="2" charset="-79"/>
                <a:cs typeface="Aharoni" pitchFamily="2" charset="-79"/>
              </a:rPr>
            </a:br>
            <a:r>
              <a:rPr lang="en-GB" sz="4800" dirty="0" smtClean="0">
                <a:solidFill>
                  <a:srgbClr val="FF0000"/>
                </a:solidFill>
                <a:latin typeface="Aharoni" pitchFamily="2" charset="-79"/>
                <a:cs typeface="Aharoni" pitchFamily="2" charset="-79"/>
              </a:rPr>
              <a:t>Fire exits</a:t>
            </a:r>
            <a:br>
              <a:rPr lang="en-GB" sz="4800" dirty="0" smtClean="0">
                <a:solidFill>
                  <a:srgbClr val="FF0000"/>
                </a:solidFill>
                <a:latin typeface="Aharoni" pitchFamily="2" charset="-79"/>
                <a:cs typeface="Aharoni" pitchFamily="2" charset="-79"/>
              </a:rPr>
            </a:br>
            <a:r>
              <a:rPr lang="en-GB" sz="3200" dirty="0">
                <a:solidFill>
                  <a:schemeClr val="tx2"/>
                </a:solidFill>
                <a:latin typeface="Aharoni" pitchFamily="2" charset="-79"/>
                <a:cs typeface="Aharoni" pitchFamily="2" charset="-79"/>
              </a:rPr>
              <a:t> A</a:t>
            </a:r>
            <a:r>
              <a:rPr lang="en-GB" sz="3200" dirty="0" smtClean="0">
                <a:solidFill>
                  <a:schemeClr val="tx2"/>
                </a:solidFill>
                <a:latin typeface="Aharoni" pitchFamily="2" charset="-79"/>
                <a:cs typeface="Aharoni" pitchFamily="2" charset="-79"/>
              </a:rPr>
              <a:t>round </a:t>
            </a:r>
            <a:r>
              <a:rPr lang="en-GB" sz="3200" dirty="0">
                <a:solidFill>
                  <a:schemeClr val="tx2"/>
                </a:solidFill>
                <a:latin typeface="Aharoni" pitchFamily="2" charset="-79"/>
                <a:cs typeface="Aharoni" pitchFamily="2" charset="-79"/>
              </a:rPr>
              <a:t>s</a:t>
            </a:r>
            <a:r>
              <a:rPr lang="en-GB" sz="3200" dirty="0" smtClean="0">
                <a:solidFill>
                  <a:schemeClr val="tx2"/>
                </a:solidFill>
                <a:latin typeface="Aharoni" pitchFamily="2" charset="-79"/>
                <a:cs typeface="Aharoni" pitchFamily="2" charset="-79"/>
              </a:rPr>
              <a:t>chool there are fire exits and signs to show the way if there is a fire alarm</a:t>
            </a:r>
            <a:r>
              <a:rPr lang="en-GB" sz="3200" dirty="0" smtClean="0">
                <a:solidFill>
                  <a:schemeClr val="accent6">
                    <a:lumMod val="60000"/>
                    <a:lumOff val="40000"/>
                  </a:schemeClr>
                </a:solidFill>
                <a:latin typeface="Aharoni" pitchFamily="2" charset="-79"/>
                <a:cs typeface="Aharoni" pitchFamily="2" charset="-79"/>
              </a:rPr>
              <a:t>.</a:t>
            </a:r>
            <a:r>
              <a:rPr lang="en-GB" sz="4800" dirty="0" smtClean="0">
                <a:solidFill>
                  <a:schemeClr val="accent5"/>
                </a:solidFill>
                <a:latin typeface="Aharoni" pitchFamily="2" charset="-79"/>
                <a:cs typeface="Aharoni" pitchFamily="2" charset="-79"/>
              </a:rPr>
              <a:t/>
            </a:r>
            <a:br>
              <a:rPr lang="en-GB" sz="4800" dirty="0" smtClean="0">
                <a:solidFill>
                  <a:schemeClr val="accent5"/>
                </a:solidFill>
                <a:latin typeface="Aharoni" pitchFamily="2" charset="-79"/>
                <a:cs typeface="Aharoni" pitchFamily="2" charset="-79"/>
              </a:rPr>
            </a:br>
            <a:endParaRPr lang="en-GB" sz="4800" b="0" dirty="0">
              <a:solidFill>
                <a:schemeClr val="accent5"/>
              </a:solidFill>
              <a:latin typeface="Aharoni" pitchFamily="2" charset="-79"/>
              <a:cs typeface="Aharoni" pitchFamily="2" charset="-79"/>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326100"/>
            <a:ext cx="2095280" cy="75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538" y="2289102"/>
            <a:ext cx="1584176" cy="83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063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wheel(1)">
                                      <p:cBhvr>
                                        <p:cTn id="22" dur="20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955708"/>
            <a:ext cx="5401428" cy="1422123"/>
          </a:xfrm>
        </p:spPr>
        <p:txBody>
          <a:bodyPr/>
          <a:lstStyle/>
          <a:p>
            <a:pPr marL="0" indent="0" algn="ctr">
              <a:buNone/>
            </a:pPr>
            <a:r>
              <a:rPr lang="en-GB" sz="2800" dirty="0">
                <a:effectLst/>
              </a:rPr>
              <a:t> </a:t>
            </a:r>
            <a:r>
              <a:rPr lang="en-GB" sz="2400" dirty="0" smtClean="0">
                <a:effectLst/>
              </a:rPr>
              <a:t>Be </a:t>
            </a:r>
            <a:r>
              <a:rPr lang="en-GB" sz="2400" dirty="0">
                <a:effectLst/>
              </a:rPr>
              <a:t>careful when sharing personal information online. Only use websites you trust. Personal information includes:</a:t>
            </a:r>
            <a:br>
              <a:rPr lang="en-GB" sz="2400" dirty="0">
                <a:effectLst/>
              </a:rPr>
            </a:br>
            <a:r>
              <a:rPr lang="en-GB" sz="2400" dirty="0" smtClean="0">
                <a:effectLst/>
              </a:rPr>
              <a:t>Full </a:t>
            </a:r>
            <a:r>
              <a:rPr lang="en-GB" sz="2400" dirty="0">
                <a:effectLst/>
              </a:rPr>
              <a:t>N</a:t>
            </a:r>
            <a:r>
              <a:rPr lang="en-GB" sz="2400" dirty="0" smtClean="0">
                <a:effectLst/>
              </a:rPr>
              <a:t>ame</a:t>
            </a:r>
            <a:r>
              <a:rPr lang="en-GB" sz="2400" dirty="0">
                <a:effectLst/>
              </a:rPr>
              <a:t/>
            </a:r>
            <a:br>
              <a:rPr lang="en-GB" sz="2400" dirty="0">
                <a:effectLst/>
              </a:rPr>
            </a:br>
            <a:r>
              <a:rPr lang="en-GB" sz="2400" dirty="0" smtClean="0">
                <a:effectLst/>
              </a:rPr>
              <a:t>Date </a:t>
            </a:r>
            <a:r>
              <a:rPr lang="en-GB" sz="2400" dirty="0">
                <a:effectLst/>
              </a:rPr>
              <a:t>of </a:t>
            </a:r>
            <a:r>
              <a:rPr lang="en-GB" sz="2400" dirty="0" smtClean="0">
                <a:effectLst/>
              </a:rPr>
              <a:t>birth</a:t>
            </a:r>
            <a:r>
              <a:rPr lang="en-GB" sz="2400" dirty="0">
                <a:effectLst/>
              </a:rPr>
              <a:t/>
            </a:r>
            <a:br>
              <a:rPr lang="en-GB" sz="2400" dirty="0">
                <a:effectLst/>
              </a:rPr>
            </a:br>
            <a:r>
              <a:rPr lang="en-GB" sz="2400" dirty="0" smtClean="0">
                <a:effectLst/>
              </a:rPr>
              <a:t>Address</a:t>
            </a:r>
            <a:r>
              <a:rPr lang="en-GB" sz="2800" dirty="0">
                <a:effectLst/>
              </a:rPr>
              <a:t/>
            </a:r>
            <a:br>
              <a:rPr lang="en-GB" sz="2800" dirty="0">
                <a:effectLst/>
              </a:rPr>
            </a:br>
            <a:endParaRPr lang="en-GB" sz="2800" dirty="0"/>
          </a:p>
        </p:txBody>
      </p:sp>
      <p:sp>
        <p:nvSpPr>
          <p:cNvPr id="3" name="Content Placeholder 2"/>
          <p:cNvSpPr>
            <a:spLocks noGrp="1"/>
          </p:cNvSpPr>
          <p:nvPr>
            <p:ph sz="quarter" idx="13"/>
          </p:nvPr>
        </p:nvSpPr>
        <p:spPr>
          <a:xfrm>
            <a:off x="0" y="249662"/>
            <a:ext cx="9144000" cy="4365104"/>
          </a:xfrm>
        </p:spPr>
        <p:txBody>
          <a:bodyPr>
            <a:normAutofit/>
          </a:bodyPr>
          <a:lstStyle/>
          <a:p>
            <a:pPr marL="45720" indent="0" algn="ctr">
              <a:buNone/>
            </a:pPr>
            <a:r>
              <a:rPr lang="en-GB" sz="5400" u="sng" dirty="0" smtClean="0">
                <a:solidFill>
                  <a:srgbClr val="00B0F0"/>
                </a:solidFill>
              </a:rPr>
              <a:t>E-safety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524" y="5295738"/>
            <a:ext cx="2520280" cy="1505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908720"/>
            <a:ext cx="9144000" cy="3046988"/>
          </a:xfrm>
          <a:prstGeom prst="rect">
            <a:avLst/>
          </a:prstGeom>
        </p:spPr>
        <p:txBody>
          <a:bodyPr wrap="square">
            <a:spAutoFit/>
          </a:bodyPr>
          <a:lstStyle/>
          <a:p>
            <a:r>
              <a:rPr lang="en-GB" sz="2400" dirty="0"/>
              <a:t>•    Always ask permission before using the Internet.</a:t>
            </a:r>
          </a:p>
          <a:p>
            <a:r>
              <a:rPr lang="en-GB" sz="2400" dirty="0"/>
              <a:t>•    Only send e-mails to your friends.</a:t>
            </a:r>
          </a:p>
          <a:p>
            <a:r>
              <a:rPr lang="en-GB" sz="2400" dirty="0"/>
              <a:t>•    Only go to Internet sites that you know are safe.</a:t>
            </a:r>
          </a:p>
          <a:p>
            <a:r>
              <a:rPr lang="en-GB" sz="2400" dirty="0"/>
              <a:t>•    </a:t>
            </a:r>
            <a:r>
              <a:rPr lang="en-GB" sz="2400" dirty="0" smtClean="0"/>
              <a:t>Be careful </a:t>
            </a:r>
            <a:r>
              <a:rPr lang="en-GB" sz="2400" dirty="0"/>
              <a:t>what you type into a search engine.</a:t>
            </a:r>
          </a:p>
          <a:p>
            <a:r>
              <a:rPr lang="en-GB" sz="2400" dirty="0"/>
              <a:t>•    Never </a:t>
            </a:r>
            <a:r>
              <a:rPr lang="en-GB" sz="2400" dirty="0" smtClean="0"/>
              <a:t> tell </a:t>
            </a:r>
            <a:r>
              <a:rPr lang="en-GB" sz="2400" dirty="0"/>
              <a:t>anyone your name, address or telephone number over the Internet.</a:t>
            </a:r>
          </a:p>
          <a:p>
            <a:r>
              <a:rPr lang="en-GB" sz="2400" dirty="0"/>
              <a:t>•    Always tell your parents or teacher if you are upset by something you see on the Internet.</a:t>
            </a:r>
          </a:p>
        </p:txBody>
      </p:sp>
    </p:spTree>
    <p:extLst>
      <p:ext uri="{BB962C8B-B14F-4D97-AF65-F5344CB8AC3E}">
        <p14:creationId xmlns:p14="http://schemas.microsoft.com/office/powerpoint/2010/main" val="2895864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24744"/>
            <a:ext cx="9144000" cy="5733256"/>
          </a:xfrm>
        </p:spPr>
        <p:txBody>
          <a:bodyPr/>
          <a:lstStyle/>
          <a:p>
            <a:pPr marL="0" indent="0" algn="l">
              <a:buNone/>
            </a:pPr>
            <a:r>
              <a:rPr lang="en-GB" sz="3200" dirty="0" smtClean="0"/>
              <a:t>On our school safeguarding  display in the  entrance hall there is lots of information about safeguarding and how to keep safe! </a:t>
            </a:r>
            <a:br>
              <a:rPr lang="en-GB" sz="3200" dirty="0" smtClean="0"/>
            </a:br>
            <a:r>
              <a:rPr lang="en-GB" sz="3200" dirty="0"/>
              <a:t/>
            </a:r>
            <a:br>
              <a:rPr lang="en-GB" sz="3200" dirty="0"/>
            </a:br>
            <a:endParaRPr lang="en-GB" sz="3200" dirty="0"/>
          </a:p>
        </p:txBody>
      </p:sp>
      <p:sp>
        <p:nvSpPr>
          <p:cNvPr id="3" name="Content Placeholder 2"/>
          <p:cNvSpPr>
            <a:spLocks noGrp="1"/>
          </p:cNvSpPr>
          <p:nvPr>
            <p:ph sz="quarter" idx="13"/>
          </p:nvPr>
        </p:nvSpPr>
        <p:spPr>
          <a:xfrm>
            <a:off x="2123728" y="103870"/>
            <a:ext cx="4680520" cy="1052736"/>
          </a:xfrm>
        </p:spPr>
        <p:txBody>
          <a:bodyPr>
            <a:normAutofit/>
          </a:bodyPr>
          <a:lstStyle/>
          <a:p>
            <a:pPr marL="45720" indent="0">
              <a:buNone/>
            </a:pPr>
            <a:r>
              <a:rPr lang="en-GB" sz="4800" u="sng" dirty="0">
                <a:solidFill>
                  <a:srgbClr val="FF66FF"/>
                </a:solidFill>
              </a:rPr>
              <a:t>D</a:t>
            </a:r>
            <a:r>
              <a:rPr lang="en-GB" sz="4800" u="sng" dirty="0" smtClean="0">
                <a:solidFill>
                  <a:srgbClr val="FF0000"/>
                </a:solidFill>
              </a:rPr>
              <a:t>i</a:t>
            </a:r>
            <a:r>
              <a:rPr lang="en-GB" sz="4800" u="sng" dirty="0" smtClean="0">
                <a:solidFill>
                  <a:schemeClr val="accent2">
                    <a:lumMod val="75000"/>
                  </a:schemeClr>
                </a:solidFill>
              </a:rPr>
              <a:t>s</a:t>
            </a:r>
            <a:r>
              <a:rPr lang="en-GB" sz="4800" u="sng" dirty="0" smtClean="0">
                <a:solidFill>
                  <a:srgbClr val="7030A0"/>
                </a:solidFill>
              </a:rPr>
              <a:t>p</a:t>
            </a:r>
            <a:r>
              <a:rPr lang="en-GB" sz="4800" u="sng" dirty="0" smtClean="0">
                <a:solidFill>
                  <a:schemeClr val="accent3">
                    <a:lumMod val="75000"/>
                  </a:schemeClr>
                </a:solidFill>
              </a:rPr>
              <a:t>l</a:t>
            </a:r>
            <a:r>
              <a:rPr lang="en-GB" sz="4800" u="sng" dirty="0" smtClean="0">
                <a:solidFill>
                  <a:srgbClr val="FF66FF"/>
                </a:solidFill>
              </a:rPr>
              <a:t>a</a:t>
            </a:r>
            <a:r>
              <a:rPr lang="en-GB" sz="4800" u="sng" dirty="0" smtClean="0">
                <a:solidFill>
                  <a:srgbClr val="FF0000"/>
                </a:solidFill>
              </a:rPr>
              <a:t>y</a:t>
            </a:r>
            <a:r>
              <a:rPr lang="en-GB" sz="4800" u="sng" dirty="0" smtClean="0">
                <a:solidFill>
                  <a:schemeClr val="accent2">
                    <a:lumMod val="75000"/>
                  </a:schemeClr>
                </a:solidFill>
              </a:rPr>
              <a:t>/</a:t>
            </a:r>
            <a:r>
              <a:rPr lang="en-GB" sz="4800" u="sng" dirty="0" smtClean="0">
                <a:solidFill>
                  <a:srgbClr val="7030A0"/>
                </a:solidFill>
              </a:rPr>
              <a:t>w</a:t>
            </a:r>
            <a:r>
              <a:rPr lang="en-GB" sz="4800" u="sng" dirty="0" smtClean="0">
                <a:solidFill>
                  <a:schemeClr val="accent3"/>
                </a:solidFill>
              </a:rPr>
              <a:t>e</a:t>
            </a:r>
            <a:r>
              <a:rPr lang="en-GB" sz="4800" u="sng" dirty="0" smtClean="0">
                <a:solidFill>
                  <a:srgbClr val="FF66FF"/>
                </a:solidFill>
              </a:rPr>
              <a:t>b</a:t>
            </a:r>
            <a:r>
              <a:rPr lang="en-GB" sz="4800" u="sng" dirty="0" smtClean="0">
                <a:solidFill>
                  <a:srgbClr val="FF0000"/>
                </a:solidFill>
              </a:rPr>
              <a:t>s</a:t>
            </a:r>
            <a:r>
              <a:rPr lang="en-GB" sz="4800" u="sng" dirty="0" smtClean="0">
                <a:solidFill>
                  <a:srgbClr val="00B0F0"/>
                </a:solidFill>
              </a:rPr>
              <a:t>i</a:t>
            </a:r>
            <a:r>
              <a:rPr lang="en-GB" sz="4800" u="sng" dirty="0" smtClean="0">
                <a:solidFill>
                  <a:srgbClr val="7030A0"/>
                </a:solidFill>
              </a:rPr>
              <a:t>t</a:t>
            </a:r>
            <a:r>
              <a:rPr lang="en-GB" sz="4800" u="sng" dirty="0" smtClean="0">
                <a:solidFill>
                  <a:schemeClr val="accent3"/>
                </a:solidFill>
              </a:rPr>
              <a:t>e</a:t>
            </a:r>
            <a:endParaRPr lang="en-GB" sz="4800" u="sng" dirty="0">
              <a:solidFill>
                <a:schemeClr val="accent3"/>
              </a:solidFill>
            </a:endParaRPr>
          </a:p>
        </p:txBody>
      </p:sp>
      <p:pic>
        <p:nvPicPr>
          <p:cNvPr id="1026" name="Picture 2" descr="http://www.scholargreen.cheshire.sch.uk/uploads/78/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56176"/>
            <a:ext cx="3312368" cy="9361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347481" y="3427721"/>
            <a:ext cx="3868296" cy="290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71210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heel(1)">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372168"/>
            <a:ext cx="7200799" cy="1145064"/>
          </a:xfrm>
        </p:spPr>
        <p:txBody>
          <a:bodyPr/>
          <a:lstStyle/>
          <a:p>
            <a:pPr marL="0" indent="0">
              <a:buNone/>
            </a:pPr>
            <a:r>
              <a:rPr lang="en-GB" dirty="0" smtClean="0"/>
              <a:t>Thank you for listening</a:t>
            </a:r>
            <a:r>
              <a:rPr lang="en-GB" dirty="0" smtClean="0"/>
              <a:t>!</a:t>
            </a:r>
            <a:br>
              <a:rPr lang="en-GB" dirty="0" smtClean="0"/>
            </a:br>
            <a:r>
              <a:rPr lang="en-GB" dirty="0" smtClean="0"/>
              <a:t>Hope you enjoyed our assembly !</a:t>
            </a:r>
            <a:endParaRPr lang="en-GB" dirty="0"/>
          </a:p>
        </p:txBody>
      </p:sp>
      <p:sp>
        <p:nvSpPr>
          <p:cNvPr id="3" name="Content Placeholder 2"/>
          <p:cNvSpPr>
            <a:spLocks noGrp="1"/>
          </p:cNvSpPr>
          <p:nvPr>
            <p:ph sz="quarter" idx="13"/>
          </p:nvPr>
        </p:nvSpPr>
        <p:spPr>
          <a:xfrm>
            <a:off x="1143000" y="731520"/>
            <a:ext cx="7173416" cy="3474720"/>
          </a:xfrm>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20688"/>
            <a:ext cx="712879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004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368</TotalTime>
  <Words>220</Words>
  <Application>Microsoft Office PowerPoint</Application>
  <PresentationFormat>On-screen Show (4:3)</PresentationFormat>
  <Paragraphs>37</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Slipstream</vt:lpstr>
      <vt:lpstr>PowerPoint Presentation</vt:lpstr>
      <vt:lpstr>Keeping safe</vt:lpstr>
      <vt:lpstr>PowerPoint Presentation</vt:lpstr>
      <vt:lpstr>Green Cross Code !</vt:lpstr>
      <vt:lpstr>Dinner ladies keep you safe by keeping an eye on us and making sure we don’t hurt  ourselves!                                                                                                                                                              </vt:lpstr>
      <vt:lpstr>The green button Children must not press the green button they might not be very nice.  Fire exits  Around school there are fire exits and signs to show the way if there is a fire alarm. </vt:lpstr>
      <vt:lpstr> Be careful when sharing personal information online. Only use websites you trust. Personal information includes: Full Name Date of birth Address </vt:lpstr>
      <vt:lpstr>On our school safeguarding  display in the  entrance hall there is lots of information about safeguarding and how to keep safe!   </vt:lpstr>
      <vt:lpstr>Thank you for listening! Hope you enjoyed our assembly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garding</dc:title>
  <dc:creator>sjohnson</dc:creator>
  <cp:lastModifiedBy>Julia Cliffe</cp:lastModifiedBy>
  <cp:revision>44</cp:revision>
  <dcterms:created xsi:type="dcterms:W3CDTF">2015-02-03T12:26:08Z</dcterms:created>
  <dcterms:modified xsi:type="dcterms:W3CDTF">2015-03-04T13:19:16Z</dcterms:modified>
</cp:coreProperties>
</file>