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56" r:id="rId5"/>
    <p:sldId id="326" r:id="rId6"/>
    <p:sldId id="303" r:id="rId7"/>
    <p:sldId id="286" r:id="rId8"/>
    <p:sldId id="300" r:id="rId9"/>
    <p:sldId id="321" r:id="rId10"/>
    <p:sldId id="327" r:id="rId11"/>
    <p:sldId id="319" r:id="rId12"/>
    <p:sldId id="301" r:id="rId13"/>
    <p:sldId id="330" r:id="rId14"/>
    <p:sldId id="310" r:id="rId15"/>
    <p:sldId id="257" r:id="rId16"/>
    <p:sldId id="261" r:id="rId17"/>
    <p:sldId id="262" r:id="rId18"/>
    <p:sldId id="266" r:id="rId19"/>
    <p:sldId id="263" r:id="rId20"/>
    <p:sldId id="267" r:id="rId21"/>
    <p:sldId id="268" r:id="rId22"/>
    <p:sldId id="299" r:id="rId23"/>
    <p:sldId id="276" r:id="rId24"/>
    <p:sldId id="271" r:id="rId25"/>
    <p:sldId id="328" r:id="rId26"/>
    <p:sldId id="324" r:id="rId27"/>
    <p:sldId id="274" r:id="rId28"/>
    <p:sldId id="275" r:id="rId29"/>
    <p:sldId id="329" r:id="rId30"/>
    <p:sldId id="277" r:id="rId31"/>
    <p:sldId id="290" r:id="rId32"/>
    <p:sldId id="302" r:id="rId33"/>
    <p:sldId id="279" r:id="rId34"/>
    <p:sldId id="316" r:id="rId3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879" autoAdjust="0"/>
  </p:normalViewPr>
  <p:slideViewPr>
    <p:cSldViewPr snapToGrid="0">
      <p:cViewPr varScale="1">
        <p:scale>
          <a:sx n="66" d="100"/>
          <a:sy n="66" d="100"/>
        </p:scale>
        <p:origin x="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5AE42-7DC1-8140-9B13-146984FDEF22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75F72-8950-AF4F-9381-1D26FB547EA1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28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222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7866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1311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See next slides to explain reading strands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411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See next slides to explain reading strands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5935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Link to methods shown at Parents’</a:t>
            </a:r>
            <a:r>
              <a:rPr lang="en-GB" baseline="0" dirty="0"/>
              <a:t> meeting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797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E39B5-8614-4FD5-82D4-FFDBC3EE65C1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5074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A26D6E84-B5BE-5F3E-8B3F-1A46C7F307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10" y="0"/>
            <a:ext cx="8392026" cy="6858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0A7E03F-5776-960D-3CA6-7CE62AC96693}"/>
              </a:ext>
            </a:extLst>
          </p:cNvPr>
          <p:cNvSpPr/>
          <p:nvPr userDrawn="1"/>
        </p:nvSpPr>
        <p:spPr>
          <a:xfrm>
            <a:off x="3300284" y="654912"/>
            <a:ext cx="5591432" cy="55914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7464AF-3FD6-6193-CC95-A941ECE17B9D}"/>
              </a:ext>
            </a:extLst>
          </p:cNvPr>
          <p:cNvCxnSpPr>
            <a:cxnSpLocks/>
          </p:cNvCxnSpPr>
          <p:nvPr userDrawn="1"/>
        </p:nvCxnSpPr>
        <p:spPr>
          <a:xfrm>
            <a:off x="4359876" y="4300155"/>
            <a:ext cx="347224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E5214731-3110-8D76-56DF-6335371041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61" y="4157464"/>
            <a:ext cx="972078" cy="285381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16369FF-9501-1944-3E3F-46CBFD515D8D}"/>
              </a:ext>
            </a:extLst>
          </p:cNvPr>
          <p:cNvSpPr/>
          <p:nvPr userDrawn="1"/>
        </p:nvSpPr>
        <p:spPr>
          <a:xfrm>
            <a:off x="3447535" y="807312"/>
            <a:ext cx="5296930" cy="529693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picture containing ceramic ware, porcelain&#10;&#10;Description automatically generated">
            <a:extLst>
              <a:ext uri="{FF2B5EF4-FFF2-40B4-BE49-F238E27FC236}">
                <a16:creationId xmlns:a16="http://schemas.microsoft.com/office/drawing/2014/main" id="{AB1576B0-66ED-3F92-2AF8-4EF965E4E3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338" y="4814449"/>
            <a:ext cx="1668775" cy="16214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576603-B88C-9F7F-98A5-E94BD2C23E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777" y="1164252"/>
            <a:ext cx="818801" cy="845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660904"/>
            <a:ext cx="6693408" cy="1088136"/>
          </a:xfrm>
        </p:spPr>
        <p:txBody>
          <a:bodyPr anchor="b">
            <a:noAutofit/>
          </a:bodyPr>
          <a:lstStyle>
            <a:lvl1pPr algn="ctr"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2267712"/>
            <a:ext cx="2999232" cy="4389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&#10;&#10;Description automatically generated">
            <a:extLst>
              <a:ext uri="{FF2B5EF4-FFF2-40B4-BE49-F238E27FC236}">
                <a16:creationId xmlns:a16="http://schemas.microsoft.com/office/drawing/2014/main" id="{ABAD6905-AD97-1EAF-A4A3-D0BB13B12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BCB4CA-03FB-81F4-F8A2-FA9C0DBDEB11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138EDBF7-FA56-2BF9-ECFA-6C39FEE8F8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9852" flipH="1">
            <a:off x="1760954" y="2048834"/>
            <a:ext cx="1230524" cy="2287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0" y="978408"/>
            <a:ext cx="374904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83880" y="2194560"/>
            <a:ext cx="3749040" cy="430682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Clr>
                <a:srgbClr val="73292A"/>
              </a:buClr>
              <a:buNone/>
              <a:defRPr sz="2400"/>
            </a:lvl1pPr>
            <a:lvl2pPr marL="228600">
              <a:buClr>
                <a:srgbClr val="73292A"/>
              </a:buClr>
              <a:defRPr sz="2000"/>
            </a:lvl2pPr>
            <a:lvl3pPr marL="685800">
              <a:buClr>
                <a:srgbClr val="73292A"/>
              </a:buClr>
              <a:defRPr sz="1800"/>
            </a:lvl3pPr>
            <a:lvl4pPr marL="1143000">
              <a:buClr>
                <a:srgbClr val="73292A"/>
              </a:buClr>
              <a:defRPr sz="1600"/>
            </a:lvl4pPr>
            <a:lvl5pPr marL="1600200">
              <a:buClr>
                <a:srgbClr val="73292A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0FE36A83-31CF-DF76-5708-55ED9FB707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5BF6365E-74A9-6D7B-5F20-7C29F2901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5296" y="1426464"/>
            <a:ext cx="3922776" cy="424281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0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B4DE27-1913-8274-9943-46641EA0DAB7}"/>
              </a:ext>
            </a:extLst>
          </p:cNvPr>
          <p:cNvSpPr/>
          <p:nvPr userDrawn="1"/>
        </p:nvSpPr>
        <p:spPr>
          <a:xfrm>
            <a:off x="1174276" y="-756"/>
            <a:ext cx="9843449" cy="5690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01AB4A-AE17-BFA4-697C-75EC6407E147}"/>
              </a:ext>
            </a:extLst>
          </p:cNvPr>
          <p:cNvSpPr/>
          <p:nvPr userDrawn="1"/>
        </p:nvSpPr>
        <p:spPr>
          <a:xfrm>
            <a:off x="1604189" y="-13446"/>
            <a:ext cx="8983623" cy="5257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1C7F01FE-99A8-35BD-05A1-6D93A2578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33" y="5110810"/>
            <a:ext cx="1207554" cy="3545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6660DF-FD7A-4340-E854-B4680A6B88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2474" y="-1953000"/>
            <a:ext cx="1485900" cy="537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1389888"/>
            <a:ext cx="8695944" cy="1325880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3516" y="2651760"/>
            <a:ext cx="7744968" cy="269748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ctr">
              <a:lnSpc>
                <a:spcPct val="100000"/>
              </a:lnSpc>
              <a:defRPr sz="18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F05D25C-B703-1868-603E-D468EF44D7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8FDB2CC-A975-BC07-042A-228D387E51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6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ADFA29-47E3-2E16-12B7-D8031DC04C0D}"/>
              </a:ext>
            </a:extLst>
          </p:cNvPr>
          <p:cNvSpPr/>
          <p:nvPr userDrawn="1"/>
        </p:nvSpPr>
        <p:spPr>
          <a:xfrm>
            <a:off x="0" y="3377183"/>
            <a:ext cx="12192000" cy="2326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lose up of a plant&#10;&#10;Description automatically generated with low confidence">
            <a:extLst>
              <a:ext uri="{FF2B5EF4-FFF2-40B4-BE49-F238E27FC236}">
                <a16:creationId xmlns:a16="http://schemas.microsoft.com/office/drawing/2014/main" id="{D373DB44-C887-96AC-D32D-B7656F28F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7322" y="3187511"/>
            <a:ext cx="1422400" cy="5283200"/>
          </a:xfrm>
          <a:prstGeom prst="rect">
            <a:avLst/>
          </a:prstGeom>
        </p:spPr>
      </p:pic>
      <p:pic>
        <p:nvPicPr>
          <p:cNvPr id="9" name="Picture 8" descr="A picture containing bedclothes, fabric&#10;&#10;Description automatically generated">
            <a:extLst>
              <a:ext uri="{FF2B5EF4-FFF2-40B4-BE49-F238E27FC236}">
                <a16:creationId xmlns:a16="http://schemas.microsoft.com/office/drawing/2014/main" id="{6A080FF9-A96B-AA38-428D-5F2CF533D0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00022" y="287485"/>
            <a:ext cx="1485900" cy="53721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5150280-02E2-686D-A130-65EBDA15EF13}"/>
              </a:ext>
            </a:extLst>
          </p:cNvPr>
          <p:cNvSpPr/>
          <p:nvPr userDrawn="1"/>
        </p:nvSpPr>
        <p:spPr>
          <a:xfrm>
            <a:off x="232651" y="3633264"/>
            <a:ext cx="11740896" cy="17897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5" name="Picture 14" descr="A picture containing ceramic ware, porcelain&#10;&#10;Description automatically generated">
            <a:extLst>
              <a:ext uri="{FF2B5EF4-FFF2-40B4-BE49-F238E27FC236}">
                <a16:creationId xmlns:a16="http://schemas.microsoft.com/office/drawing/2014/main" id="{3DD4D68C-6665-333E-98E8-785116A05A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193">
            <a:off x="6957396" y="5090392"/>
            <a:ext cx="856832" cy="832525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27E0939A-D971-0D79-9B6D-834913C959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9" y="3252854"/>
            <a:ext cx="1206427" cy="6213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153668" y="3977640"/>
            <a:ext cx="9884664" cy="73152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153668" y="4700016"/>
            <a:ext cx="9884664" cy="4572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0832"/>
          </a:xfrm>
        </p:spPr>
        <p:txBody>
          <a:bodyPr/>
          <a:lstStyle>
            <a:lvl1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72000"/>
          </a:xfrm>
        </p:spPr>
        <p:txBody>
          <a:bodyPr/>
          <a:lstStyle>
            <a:lvl1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0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F45E1C-47F6-0AF9-7468-BA613D681E1D}"/>
              </a:ext>
            </a:extLst>
          </p:cNvPr>
          <p:cNvSpPr/>
          <p:nvPr userDrawn="1"/>
        </p:nvSpPr>
        <p:spPr>
          <a:xfrm>
            <a:off x="0" y="1533950"/>
            <a:ext cx="12192000" cy="379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fabric&#10;&#10;Description automatically generated">
            <a:extLst>
              <a:ext uri="{FF2B5EF4-FFF2-40B4-BE49-F238E27FC236}">
                <a16:creationId xmlns:a16="http://schemas.microsoft.com/office/drawing/2014/main" id="{AB9E0D8B-7031-366D-884B-EB3FABD78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56236" y="-1772981"/>
            <a:ext cx="2147050" cy="603966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859314F-DCEF-A5A7-C5D9-F0D39AAC9FFA}"/>
              </a:ext>
            </a:extLst>
          </p:cNvPr>
          <p:cNvSpPr/>
          <p:nvPr userDrawn="1"/>
        </p:nvSpPr>
        <p:spPr>
          <a:xfrm>
            <a:off x="225552" y="1796143"/>
            <a:ext cx="11740896" cy="326571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DAAE5EB8-5B6B-6FA6-E6E7-D2F58FDFB4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07543" y="-287017"/>
            <a:ext cx="1051334" cy="3866771"/>
          </a:xfrm>
          <a:prstGeom prst="rect">
            <a:avLst/>
          </a:prstGeom>
        </p:spPr>
      </p:pic>
      <p:pic>
        <p:nvPicPr>
          <p:cNvPr id="19" name="Picture 18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BB1368FF-AA1B-4423-30B1-BE082E6F19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22" y="4923380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6" y="2404872"/>
            <a:ext cx="8705088" cy="2002536"/>
          </a:xfrm>
        </p:spPr>
        <p:txBody>
          <a:bodyPr anchor="t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3454" y="3964517"/>
            <a:ext cx="8705089" cy="4572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F5E2B84E-B4F2-ED93-8084-ECFC3B9C38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49667" y="3189069"/>
            <a:ext cx="945473" cy="1936750"/>
          </a:xfrm>
        </p:spPr>
        <p:txBody>
          <a:bodyPr>
            <a:noAutofit/>
          </a:bodyPr>
          <a:lstStyle>
            <a:lvl1pPr marL="0" indent="0">
              <a:buNone/>
              <a:defRPr sz="14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FDD82133-EB75-7E07-A9CE-730CB7F6CD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184" y="2136567"/>
            <a:ext cx="941832" cy="1936750"/>
          </a:xfrm>
        </p:spPr>
        <p:txBody>
          <a:bodyPr>
            <a:noAutofit/>
          </a:bodyPr>
          <a:lstStyle>
            <a:lvl1pPr marL="0" indent="0">
              <a:buNone/>
              <a:defRPr sz="14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17870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375868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6173" y="3946525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8309" y="4306415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828270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63663" y="3926721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65799" y="4286611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80672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16065" y="3946525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18201" y="4306415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733074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66331" y="3946525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68467" y="4306415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8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81364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6424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6424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17">
            <a:extLst>
              <a:ext uri="{FF2B5EF4-FFF2-40B4-BE49-F238E27FC236}">
                <a16:creationId xmlns:a16="http://schemas.microsoft.com/office/drawing/2014/main" id="{B23EF08B-7D0C-7D96-413D-71C22E3F74D0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681364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A6866782-6675-4F37-E5D2-68CB0191C1A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06424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9F53AB27-DDFA-AA5D-8253-546C9BBA9CE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6424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226754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39312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39312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7">
            <a:extLst>
              <a:ext uri="{FF2B5EF4-FFF2-40B4-BE49-F238E27FC236}">
                <a16:creationId xmlns:a16="http://schemas.microsoft.com/office/drawing/2014/main" id="{DD9CE7E9-3BC2-0321-457B-61D363708B38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226754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70DD1941-A469-A457-B987-E0E2C300A8A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39312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6B84B7D-A7EC-6FE1-9925-F78AF0DE230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39312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772144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72200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2200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7">
            <a:extLst>
              <a:ext uri="{FF2B5EF4-FFF2-40B4-BE49-F238E27FC236}">
                <a16:creationId xmlns:a16="http://schemas.microsoft.com/office/drawing/2014/main" id="{AA1AC2FE-336D-4E7F-2C86-6A8C29BA8F9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772144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FA370BF1-09EC-DBE1-5118-8A92A0F90B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72200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5089D72C-E865-F5D3-CB1E-050AEF6844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72200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317533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05088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05088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17">
            <a:extLst>
              <a:ext uri="{FF2B5EF4-FFF2-40B4-BE49-F238E27FC236}">
                <a16:creationId xmlns:a16="http://schemas.microsoft.com/office/drawing/2014/main" id="{4F7ECA98-24CD-8CC5-A3EC-BFF5E9B11748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9317533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Text Placeholder 19">
            <a:extLst>
              <a:ext uri="{FF2B5EF4-FFF2-40B4-BE49-F238E27FC236}">
                <a16:creationId xmlns:a16="http://schemas.microsoft.com/office/drawing/2014/main" id="{46CBECF2-D93E-3DF9-064C-CB4A3262B69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05088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71E06E16-A083-B853-8155-7FF97AD1DE8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705088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B05881-FB11-43E8-CCDD-8C12CDB4FE47}"/>
              </a:ext>
            </a:extLst>
          </p:cNvPr>
          <p:cNvSpPr/>
          <p:nvPr userDrawn="1"/>
        </p:nvSpPr>
        <p:spPr>
          <a:xfrm>
            <a:off x="838199" y="196052"/>
            <a:ext cx="10515601" cy="1686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fabric&#10;&#10;Description automatically generated">
            <a:extLst>
              <a:ext uri="{FF2B5EF4-FFF2-40B4-BE49-F238E27FC236}">
                <a16:creationId xmlns:a16="http://schemas.microsoft.com/office/drawing/2014/main" id="{A4941BBB-13FC-2ACE-1A50-C0F465531B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4950" y="-64113"/>
            <a:ext cx="1562100" cy="4394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BE9E36-E9D5-3FA6-EE22-A6E5CE13C462}"/>
              </a:ext>
            </a:extLst>
          </p:cNvPr>
          <p:cNvSpPr/>
          <p:nvPr userDrawn="1"/>
        </p:nvSpPr>
        <p:spPr>
          <a:xfrm>
            <a:off x="995423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479E4054-0885-457B-35B3-A9B26ED936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9421" y="459092"/>
            <a:ext cx="749300" cy="2755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632"/>
            <a:ext cx="10515600" cy="1133856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90088"/>
            <a:ext cx="10515600" cy="3474720"/>
          </a:xfrm>
        </p:spPr>
        <p:txBody>
          <a:bodyPr/>
          <a:lstStyle>
            <a:lvl1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6C79F3B-6B68-BA3C-6CBE-C26E339E45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D503431-982D-5D35-88BF-09474F76D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04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68407D-A1C4-B842-0C34-B2DE8AD312D3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1AE7FB-DFC0-DCDA-47AD-6ED81A6427FA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7A4DFCBA-879E-D6C9-9F81-B4F922542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562BF3-1BFC-6948-02E0-8A1C121C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58D7F8-0920-52BA-580D-0724912287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611EB-89A4-4C55-4032-4D0C418398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6963F99-41C3-5ED4-AAD8-B904145CC7E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5360" y="2615184"/>
            <a:ext cx="10241280" cy="3319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803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2F7EB7A-F5B6-E308-68EE-3065E2B039A6}"/>
              </a:ext>
            </a:extLst>
          </p:cNvPr>
          <p:cNvSpPr/>
          <p:nvPr userDrawn="1"/>
        </p:nvSpPr>
        <p:spPr>
          <a:xfrm>
            <a:off x="0" y="0"/>
            <a:ext cx="4873752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6" name="Picture 35" descr="A close-up of a tree&#10;&#10;Description automatically generated with medium confidence">
            <a:extLst>
              <a:ext uri="{FF2B5EF4-FFF2-40B4-BE49-F238E27FC236}">
                <a16:creationId xmlns:a16="http://schemas.microsoft.com/office/drawing/2014/main" id="{FED57607-56F6-9FD5-F0A8-DE0BCFE896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6459" flipH="1">
            <a:off x="2282032" y="1589693"/>
            <a:ext cx="970220" cy="2236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072" y="978408"/>
            <a:ext cx="4974336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EF26CDF-94D4-BA22-7D14-8D3289040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1072" y="2322576"/>
            <a:ext cx="5065776" cy="448056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0017BF0C-B2B7-932F-A9AE-5BFAE4AB5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9612" y="2770632"/>
            <a:ext cx="5065776" cy="1554480"/>
          </a:xfrm>
        </p:spPr>
        <p:txBody>
          <a:bodyPr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DEAB8B47-DF86-7C9F-F027-2D4D22B2E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9612" y="4361688"/>
            <a:ext cx="5065776" cy="448056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9612" y="4791456"/>
            <a:ext cx="5065776" cy="1408176"/>
          </a:xfrm>
        </p:spPr>
        <p:txBody>
          <a:bodyPr>
            <a:normAutofit/>
          </a:bodyPr>
          <a:lstStyle>
            <a:lvl1pPr>
              <a:buClr>
                <a:srgbClr val="73292A"/>
              </a:buClr>
              <a:defRPr sz="1600"/>
            </a:lvl1pPr>
            <a:lvl2pPr>
              <a:buClr>
                <a:srgbClr val="73292A"/>
              </a:buClr>
              <a:defRPr sz="1400"/>
            </a:lvl2pPr>
            <a:lvl3pPr>
              <a:buClr>
                <a:srgbClr val="73292A"/>
              </a:buClr>
              <a:defRPr sz="1200"/>
            </a:lvl3pPr>
            <a:lvl4pPr>
              <a:buClr>
                <a:srgbClr val="73292A"/>
              </a:buClr>
              <a:defRPr sz="1100"/>
            </a:lvl4pPr>
            <a:lvl5pPr>
              <a:buClr>
                <a:srgbClr val="73292A"/>
              </a:buCl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8" name="Picture 37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5B08C513-7071-2499-7E9D-CFD5A027C0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083" y="2260473"/>
            <a:ext cx="1245309" cy="2314810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BD46E6E9-39FE-B605-0786-F7F7E656F9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344" y="1426464"/>
            <a:ext cx="3922776" cy="424281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0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8546F5-5752-9595-980A-9978EC65B179}"/>
              </a:ext>
            </a:extLst>
          </p:cNvPr>
          <p:cNvSpPr/>
          <p:nvPr userDrawn="1"/>
        </p:nvSpPr>
        <p:spPr>
          <a:xfrm>
            <a:off x="491679" y="319214"/>
            <a:ext cx="11208641" cy="5857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8B1DFD-B7E9-D65B-0A47-8D442617B0D0}"/>
              </a:ext>
            </a:extLst>
          </p:cNvPr>
          <p:cNvCxnSpPr>
            <a:cxnSpLocks/>
          </p:cNvCxnSpPr>
          <p:nvPr userDrawn="1"/>
        </p:nvCxnSpPr>
        <p:spPr>
          <a:xfrm>
            <a:off x="837235" y="1767119"/>
            <a:ext cx="1051656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4190CCC3-E5E8-9E96-318B-F3F62E232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658" y="1631192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4712" y="2161563"/>
            <a:ext cx="3200400" cy="42779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4712" y="2629116"/>
            <a:ext cx="3200400" cy="3320861"/>
          </a:xfrm>
        </p:spPr>
        <p:txBody>
          <a:bodyPr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8848" y="2161563"/>
            <a:ext cx="3200400" cy="42779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8848" y="2629116"/>
            <a:ext cx="3200400" cy="3320861"/>
          </a:xfrm>
        </p:spPr>
        <p:txBody>
          <a:bodyPr>
            <a:normAutofit/>
          </a:bodyPr>
          <a:lstStyle>
            <a:lvl1pPr>
              <a:buClr>
                <a:srgbClr val="73292A"/>
              </a:buClr>
              <a:defRPr sz="1600"/>
            </a:lvl1pPr>
            <a:lvl2pPr>
              <a:buClr>
                <a:srgbClr val="73292A"/>
              </a:buClr>
              <a:defRPr sz="1400"/>
            </a:lvl2pPr>
            <a:lvl3pPr>
              <a:buClr>
                <a:srgbClr val="73292A"/>
              </a:buClr>
              <a:defRPr sz="1200"/>
            </a:lvl3pPr>
            <a:lvl4pPr>
              <a:buClr>
                <a:srgbClr val="73292A"/>
              </a:buClr>
              <a:defRPr sz="1100"/>
            </a:lvl4pPr>
            <a:lvl5pPr>
              <a:buClr>
                <a:srgbClr val="73292A"/>
              </a:buCl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270D939-D128-D431-82CE-9C15D5A7A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09560" y="2161563"/>
            <a:ext cx="3200400" cy="42779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4AAE69C6-BB37-BC70-8424-BC928D19C9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09560" y="2629116"/>
            <a:ext cx="3200400" cy="3320861"/>
          </a:xfrm>
        </p:spPr>
        <p:txBody>
          <a:bodyPr>
            <a:normAutofit/>
          </a:bodyPr>
          <a:lstStyle>
            <a:lvl1pPr>
              <a:buClr>
                <a:srgbClr val="73292A"/>
              </a:buClr>
              <a:defRPr sz="1600"/>
            </a:lvl1pPr>
            <a:lvl2pPr>
              <a:buClr>
                <a:srgbClr val="73292A"/>
              </a:buClr>
              <a:defRPr sz="1400"/>
            </a:lvl2pPr>
            <a:lvl3pPr>
              <a:buClr>
                <a:srgbClr val="73292A"/>
              </a:buClr>
              <a:defRPr sz="1200"/>
            </a:lvl3pPr>
            <a:lvl4pPr>
              <a:buClr>
                <a:srgbClr val="73292A"/>
              </a:buClr>
              <a:defRPr sz="1100"/>
            </a:lvl4pPr>
            <a:lvl5pPr>
              <a:buClr>
                <a:srgbClr val="73292A"/>
              </a:buCl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08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fabric&#10;&#10;Description automatically generated">
            <a:extLst>
              <a:ext uri="{FF2B5EF4-FFF2-40B4-BE49-F238E27FC236}">
                <a16:creationId xmlns:a16="http://schemas.microsoft.com/office/drawing/2014/main" id="{E0606CB6-3E28-F128-51B5-3786D7404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4BBC1B-7DD9-DA00-15CC-B446DA472005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C88A03B2-8C41-A023-CB90-5F79A1F01A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pic>
        <p:nvPicPr>
          <p:cNvPr id="10" name="Picture 9" descr="A close-up of a flower&#10;&#10;Description automatically generated with low confidence">
            <a:extLst>
              <a:ext uri="{FF2B5EF4-FFF2-40B4-BE49-F238E27FC236}">
                <a16:creationId xmlns:a16="http://schemas.microsoft.com/office/drawing/2014/main" id="{9EA6110C-517A-C447-DB03-9A264F112F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09" y="1695833"/>
            <a:ext cx="1155700" cy="4318000"/>
          </a:xfrm>
          <a:prstGeom prst="rect">
            <a:avLst/>
          </a:prstGeom>
        </p:spPr>
      </p:pic>
      <p:pic>
        <p:nvPicPr>
          <p:cNvPr id="12" name="Picture 11" descr="A close-up of a flower&#10;&#10;Description automatically generated with low confidence">
            <a:extLst>
              <a:ext uri="{FF2B5EF4-FFF2-40B4-BE49-F238E27FC236}">
                <a16:creationId xmlns:a16="http://schemas.microsoft.com/office/drawing/2014/main" id="{DC4249CD-2B45-A435-5B21-CFA7042138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49" y="381916"/>
            <a:ext cx="1155700" cy="431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A7568A0-F819-551E-4780-20A651246990}"/>
              </a:ext>
            </a:extLst>
          </p:cNvPr>
          <p:cNvSpPr/>
          <p:nvPr userDrawn="1"/>
        </p:nvSpPr>
        <p:spPr>
          <a:xfrm>
            <a:off x="1024128" y="2162946"/>
            <a:ext cx="3794760" cy="2536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11D903-56F9-B09B-0443-A76786804823}"/>
              </a:ext>
            </a:extLst>
          </p:cNvPr>
          <p:cNvSpPr/>
          <p:nvPr userDrawn="1"/>
        </p:nvSpPr>
        <p:spPr>
          <a:xfrm>
            <a:off x="1131655" y="2264499"/>
            <a:ext cx="3585549" cy="23354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D91551-9B41-0ACF-0BE6-9D174E69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184" y="2889504"/>
            <a:ext cx="2852928" cy="108813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45D3FB1-678F-0A9A-CCB6-435CE57DA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312" y="2011680"/>
            <a:ext cx="2999232" cy="2843784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l">
              <a:lnSpc>
                <a:spcPct val="150000"/>
              </a:lnSpc>
              <a:defRPr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82466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362110-9E75-C1E6-F3D3-769A27CB658B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E61109-4A99-6337-9E7D-6AE0370E2A33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13B4663F-72DF-CD37-DE9D-C35DFB37E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8BE494-2D3C-A618-4422-6EA94969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28461"/>
            <a:ext cx="5181600" cy="35485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28461"/>
            <a:ext cx="5181600" cy="35485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9B248-9F11-0A11-E6AF-776D371E14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EFD48A-F270-E4EE-7C35-F4304F3DDF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7DEB86-4C56-EB31-FEEE-EC8AA99FB456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19EDA-96E7-C255-DFF9-F36A187EBACD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FAD938FE-3B63-4832-B610-64346C069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B38128B-385C-B928-A4A8-BD98929D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80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9" r:id="rId3"/>
    <p:sldLayoutId id="2147483651" r:id="rId4"/>
    <p:sldLayoutId id="2147483650" r:id="rId5"/>
    <p:sldLayoutId id="2147483663" r:id="rId6"/>
    <p:sldLayoutId id="2147483665" r:id="rId7"/>
    <p:sldLayoutId id="2147483660" r:id="rId8"/>
    <p:sldLayoutId id="2147483661" r:id="rId9"/>
    <p:sldLayoutId id="2147483662" r:id="rId10"/>
    <p:sldLayoutId id="2147483666" r:id="rId11"/>
    <p:sldLayoutId id="2147483653" r:id="rId12"/>
    <p:sldLayoutId id="2147483664" r:id="rId13"/>
    <p:sldLayoutId id="2147483667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3292A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hyperlink" Target="mailto:lworthington@scholargreen.cheshire.sch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6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microsoft.com/office/2007/relationships/media" Target="../media/media16.m4a"/><Relationship Id="rId7" Type="http://schemas.openxmlformats.org/officeDocument/2006/relationships/image" Target="../media/image26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16.m4a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9.png"/><Relationship Id="rId12" Type="http://schemas.openxmlformats.org/officeDocument/2006/relationships/image" Target="../media/image16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hyperlink" Target="http://www.thereaderteacher.com/" TargetMode="External"/><Relationship Id="rId11" Type="http://schemas.openxmlformats.org/officeDocument/2006/relationships/image" Target="../media/image33.png"/><Relationship Id="rId5" Type="http://schemas.openxmlformats.org/officeDocument/2006/relationships/hyperlink" Target="https://www.booksfortopics.com/booklists/recommended-reads/year-5/" TargetMode="External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marks.co.uk/english-games/7-11-years/spelling-and-grammar" TargetMode="External"/><Relationship Id="rId2" Type="http://schemas.openxmlformats.org/officeDocument/2006/relationships/hyperlink" Target="https://www.spellzone.com/games/index.cfm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topmarks.co.uk/Interactive.aspx?cat=47" TargetMode="External"/><Relationship Id="rId4" Type="http://schemas.openxmlformats.org/officeDocument/2006/relationships/hyperlink" Target="http://www.bbc.co.uk/education/levels/zbr9wmn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6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23.m4a"/><Relationship Id="rId7" Type="http://schemas.openxmlformats.org/officeDocument/2006/relationships/image" Target="../media/image35.gif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23.m4a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6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marks.co.uk/maths-games/7-11-years/problem-solving" TargetMode="External"/><Relationship Id="rId2" Type="http://schemas.openxmlformats.org/officeDocument/2006/relationships/hyperlink" Target="https://ttrockstars.com/login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bbc.co.uk/education/levels/zbr9wmn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16.pn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16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16.png"/><Relationship Id="rId4" Type="http://schemas.openxmlformats.org/officeDocument/2006/relationships/hyperlink" Target="mailto:lworthington@scholargreen.cheshire.sch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3562" y="3212976"/>
            <a:ext cx="9464871" cy="1872208"/>
          </a:xfrm>
        </p:spPr>
        <p:txBody>
          <a:bodyPr>
            <a:noAutofit/>
          </a:bodyPr>
          <a:lstStyle/>
          <a:p>
            <a:pPr marL="182880"/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 Miss Worthington</a:t>
            </a: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  <a:hlinkClick r:id="rId4"/>
              </a:rPr>
              <a:t>lworthington@scholargreen.cheshire.sch.uk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3774" y="2708921"/>
            <a:ext cx="8604448" cy="1260629"/>
          </a:xfrm>
        </p:spPr>
        <p:txBody>
          <a:bodyPr>
            <a:noAutofit/>
          </a:bodyPr>
          <a:lstStyle/>
          <a:p>
            <a:pPr algn="ctr"/>
            <a:r>
              <a:rPr lang="en-GB" sz="4400" b="1" u="sng" dirty="0">
                <a:solidFill>
                  <a:schemeClr val="tx1"/>
                </a:solidFill>
              </a:rPr>
              <a:t>Year 5</a:t>
            </a:r>
          </a:p>
        </p:txBody>
      </p:sp>
      <p:pic>
        <p:nvPicPr>
          <p:cNvPr id="1026" name="Picture 2" descr="Welcome Sign with flowers frame decorate on green background. Top View of  Welcome Sign with flowers … | Plant background, Green leaf background,  Colorful flower pot">
            <a:extLst>
              <a:ext uri="{FF2B5EF4-FFF2-40B4-BE49-F238E27FC236}">
                <a16:creationId xmlns:a16="http://schemas.microsoft.com/office/drawing/2014/main" id="{EA6F4858-0ADA-448E-B92F-D2124B96B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013" y="1126631"/>
            <a:ext cx="2107973" cy="140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22C7B90-4193-4534-BD4F-1AD5CD1EE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5371" y="15232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5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8F595-BC20-4A06-A598-01C1663FF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" y="726232"/>
            <a:ext cx="10782300" cy="5680371"/>
          </a:xfrm>
        </p:spPr>
        <p:txBody>
          <a:bodyPr numCol="2">
            <a:noAutofit/>
          </a:bodyPr>
          <a:lstStyle/>
          <a:p>
            <a:pPr marL="68580" indent="0" algn="ctr">
              <a:buNone/>
            </a:pPr>
            <a:r>
              <a:rPr lang="en-US" sz="3600" b="1" u="sng" dirty="0"/>
              <a:t>The following subjects are taught to the children:</a:t>
            </a:r>
          </a:p>
          <a:p>
            <a:pPr marL="68580" indent="0" algn="ctr">
              <a:buNone/>
            </a:pPr>
            <a:endParaRPr lang="en-US" sz="2800" b="1" u="sng" dirty="0"/>
          </a:p>
          <a:p>
            <a:pPr marL="68580" indent="0" algn="ctr">
              <a:buNone/>
            </a:pPr>
            <a:r>
              <a:rPr lang="en-US" sz="2800" dirty="0"/>
              <a:t>English (Daily)</a:t>
            </a:r>
          </a:p>
          <a:p>
            <a:pPr marL="68580" indent="0" algn="ctr">
              <a:buNone/>
            </a:pPr>
            <a:r>
              <a:rPr lang="en-US" sz="2800" dirty="0"/>
              <a:t>Maths (Daily)</a:t>
            </a:r>
          </a:p>
          <a:p>
            <a:pPr marL="68580" indent="0" algn="ctr">
              <a:buNone/>
            </a:pPr>
            <a:r>
              <a:rPr lang="en-US" sz="2800" dirty="0"/>
              <a:t>Spelling / Phonics (Daily)</a:t>
            </a:r>
          </a:p>
          <a:p>
            <a:pPr marL="68580" indent="0" algn="ctr">
              <a:buNone/>
            </a:pPr>
            <a:r>
              <a:rPr lang="en-US" sz="2800" dirty="0"/>
              <a:t>Science (Weekly)</a:t>
            </a:r>
          </a:p>
          <a:p>
            <a:pPr marL="68580" indent="0" algn="ctr">
              <a:buNone/>
            </a:pPr>
            <a:r>
              <a:rPr lang="en-US" sz="2800" dirty="0"/>
              <a:t>RE (Weekly)</a:t>
            </a:r>
          </a:p>
          <a:p>
            <a:pPr marL="68580" indent="0" algn="ctr">
              <a:buNone/>
            </a:pPr>
            <a:r>
              <a:rPr lang="en-US" sz="2800" dirty="0"/>
              <a:t>PHSE (Personal, Health, Social and Economic Education) (Weekly)</a:t>
            </a:r>
          </a:p>
          <a:p>
            <a:pPr marL="68580" indent="0" algn="ctr">
              <a:buNone/>
            </a:pPr>
            <a:endParaRPr lang="en-US" sz="2800" dirty="0"/>
          </a:p>
          <a:p>
            <a:pPr marL="68580" indent="0" algn="ctr">
              <a:buNone/>
            </a:pPr>
            <a:r>
              <a:rPr lang="en-US" sz="2800" dirty="0"/>
              <a:t>PE (Twice a week) </a:t>
            </a:r>
          </a:p>
          <a:p>
            <a:pPr marL="68580" indent="0" algn="ctr">
              <a:buNone/>
            </a:pPr>
            <a:r>
              <a:rPr lang="en-US" sz="2800" dirty="0"/>
              <a:t>History </a:t>
            </a:r>
          </a:p>
          <a:p>
            <a:pPr marL="68580" indent="0" algn="ctr">
              <a:buNone/>
            </a:pPr>
            <a:r>
              <a:rPr lang="en-US" sz="2800" dirty="0"/>
              <a:t>Geography </a:t>
            </a:r>
          </a:p>
          <a:p>
            <a:pPr marL="68580" indent="0" algn="ctr">
              <a:buNone/>
            </a:pPr>
            <a:r>
              <a:rPr lang="en-US" sz="2800" dirty="0"/>
              <a:t>Art</a:t>
            </a:r>
          </a:p>
          <a:p>
            <a:pPr marL="68580" indent="0" algn="ctr">
              <a:buNone/>
            </a:pPr>
            <a:r>
              <a:rPr lang="en-US" sz="2800" dirty="0"/>
              <a:t>DT</a:t>
            </a:r>
          </a:p>
          <a:p>
            <a:pPr marL="68580" indent="0" algn="ctr">
              <a:buNone/>
            </a:pPr>
            <a:r>
              <a:rPr lang="en-US" sz="2800" dirty="0"/>
              <a:t>Computing </a:t>
            </a:r>
          </a:p>
          <a:p>
            <a:pPr marL="68580" indent="0" algn="ctr">
              <a:buNone/>
            </a:pPr>
            <a:r>
              <a:rPr lang="en-US" sz="2800" dirty="0"/>
              <a:t>Music </a:t>
            </a:r>
          </a:p>
          <a:p>
            <a:pPr marL="68580" indent="0" algn="ctr">
              <a:buNone/>
            </a:pPr>
            <a:r>
              <a:rPr lang="en-US" sz="2800" dirty="0"/>
              <a:t>French (MFL)  </a:t>
            </a:r>
          </a:p>
          <a:p>
            <a:pPr marL="68580" indent="0" algn="ctr">
              <a:buNone/>
            </a:pPr>
            <a:r>
              <a:rPr lang="en-US" sz="2800" dirty="0"/>
              <a:t>Forest School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65659D1-2026-462E-AE90-132A6F6272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77550" y="5681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9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11"/>
    </mc:Choice>
    <mc:Fallback xmlns="">
      <p:transition spd="slow" advTm="21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46D1-367D-4985-9819-BB0D2F75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453" y="116221"/>
            <a:ext cx="5723577" cy="1008113"/>
          </a:xfrm>
        </p:spPr>
        <p:txBody>
          <a:bodyPr/>
          <a:lstStyle/>
          <a:p>
            <a:pPr algn="ctr"/>
            <a:r>
              <a:rPr lang="en-US" dirty="0"/>
              <a:t>Curriculum Overview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8F595-BC20-4A06-A598-01C1663FF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38" y="1029317"/>
            <a:ext cx="8830292" cy="527923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b="1" u="sng" dirty="0"/>
              <a:t>Additionally, children also receive:</a:t>
            </a:r>
          </a:p>
          <a:p>
            <a:pPr marL="68580" indent="0">
              <a:buNone/>
            </a:pPr>
            <a:r>
              <a:rPr lang="en-US" dirty="0"/>
              <a:t>Fluency lessons to teach reading skills</a:t>
            </a:r>
          </a:p>
          <a:p>
            <a:pPr marL="68580" indent="0">
              <a:buNone/>
            </a:pPr>
            <a:r>
              <a:rPr lang="en-US" dirty="0"/>
              <a:t>Weekly vocabulary lessons </a:t>
            </a:r>
          </a:p>
          <a:p>
            <a:pPr marL="68580" indent="0">
              <a:buNone/>
            </a:pPr>
            <a:r>
              <a:rPr lang="en-US" dirty="0"/>
              <a:t>Handwriting sessions</a:t>
            </a:r>
          </a:p>
          <a:p>
            <a:pPr marL="68580" indent="0">
              <a:buNone/>
            </a:pPr>
            <a:r>
              <a:rPr lang="en-US" dirty="0"/>
              <a:t>Weekly reasoning and problem-solving lessons</a:t>
            </a:r>
          </a:p>
          <a:p>
            <a:pPr marL="68580" indent="0">
              <a:buNone/>
            </a:pPr>
            <a:r>
              <a:rPr lang="en-US" dirty="0"/>
              <a:t>TTRS </a:t>
            </a:r>
            <a:r>
              <a:rPr lang="en-US" dirty="0" err="1"/>
              <a:t>practise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871B6-0511-46FD-918C-EB136FC304C1}"/>
              </a:ext>
            </a:extLst>
          </p:cNvPr>
          <p:cNvSpPr txBox="1"/>
          <p:nvPr/>
        </p:nvSpPr>
        <p:spPr>
          <a:xfrm>
            <a:off x="658791" y="4119127"/>
            <a:ext cx="4864357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Century Gothic" panose="020B0502020202020204" pitchFamily="34" charset="0"/>
                <a:cs typeface="Cavolini" panose="03000502040302020204" pitchFamily="66" charset="0"/>
              </a:rPr>
              <a:t>Every lesson has: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  <a:cs typeface="Cavolini" panose="03000502040302020204" pitchFamily="66" charset="0"/>
              </a:rPr>
              <a:t>the knowledge, skills and vocabulary to be covered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  <a:cs typeface="Cavolini" panose="03000502040302020204" pitchFamily="66" charset="0"/>
              </a:rPr>
              <a:t>prior learning through ‘Flash Back 4s’ to help with sticky knowledge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  <a:cs typeface="Cavolini" panose="03000502040302020204" pitchFamily="66" charset="0"/>
              </a:rPr>
              <a:t>an enquiry question, theme</a:t>
            </a:r>
            <a:r>
              <a:rPr lang="en-GB" dirty="0">
                <a:latin typeface="Century Gothic" panose="020B0502020202020204" pitchFamily="34" charset="0"/>
                <a:cs typeface="Cavolini" panose="03000502040302020204" pitchFamily="66" charset="0"/>
              </a:rPr>
              <a:t> or significant individual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  <a:cs typeface="Cavolini" panose="03000502040302020204" pitchFamily="66" charset="0"/>
              </a:rPr>
              <a:t>future learning and end-point expectation</a:t>
            </a:r>
            <a:endParaRPr lang="en-US" dirty="0">
              <a:latin typeface="Century Gothic" panose="020B0502020202020204" pitchFamily="34" charset="0"/>
              <a:cs typeface="Cavolini" panose="0300050204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BFD875-96BA-4D82-85B5-F06105152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302" y="3419478"/>
            <a:ext cx="4802069" cy="3284972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9E22A37-0BE0-4AD3-A97B-9132FBA945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55650" y="10293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5"/>
    </mc:Choice>
    <mc:Fallback xmlns="">
      <p:transition spd="slow" advTm="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46D1-367D-4985-9819-BB0D2F75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544" y="188640"/>
            <a:ext cx="8208912" cy="648072"/>
          </a:xfrm>
        </p:spPr>
        <p:txBody>
          <a:bodyPr>
            <a:normAutofit/>
          </a:bodyPr>
          <a:lstStyle/>
          <a:p>
            <a:pPr algn="ctr"/>
            <a:r>
              <a:rPr lang="en-US" sz="3600" u="sng" dirty="0">
                <a:solidFill>
                  <a:schemeClr val="tx1"/>
                </a:solidFill>
              </a:rPr>
              <a:t>Curriculum Overview</a:t>
            </a:r>
            <a:endParaRPr lang="en-GB" sz="3600" u="sng" dirty="0">
              <a:solidFill>
                <a:schemeClr val="tx1"/>
              </a:solidFill>
            </a:endParaRP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B1B081F-0B76-4446-ABBB-4372D09288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8344" y="227112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6B13E8-E787-420E-8724-8D957E6D5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229" y="836712"/>
            <a:ext cx="10159999" cy="627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5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F851D30-C107-4460-9425-B80BF692EA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600" y="1214056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8C9005-58B7-4DD2-928C-37B274745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2308"/>
            <a:ext cx="10740571" cy="683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5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EC803-9BC5-4B9C-8FB4-35EEFD1D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6093D-4764-430E-88A4-38D6CFE12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AAA9C-10BA-4569-B93B-815A9C5738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B90FA0-C96F-4D73-A274-6FDA8F250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71" y="2423886"/>
            <a:ext cx="11797315" cy="200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47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D5E48-39A6-4501-8654-AE03CC8CC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4690"/>
            <a:ext cx="10515600" cy="562430"/>
          </a:xfrm>
        </p:spPr>
        <p:txBody>
          <a:bodyPr>
            <a:normAutofit/>
          </a:bodyPr>
          <a:lstStyle/>
          <a:p>
            <a:r>
              <a:rPr lang="en-US" sz="2400" u="sng" dirty="0"/>
              <a:t>Timetable Example </a:t>
            </a:r>
            <a:endParaRPr lang="en-GB" sz="24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4E3FE-D038-4977-91D5-CB29D7DD3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EAC30F-FD8D-43C4-B210-751D004371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F4805-EC43-422D-82FF-99FA2CEE51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BD507B-D022-49FB-9C49-02E451D63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614" y="388172"/>
            <a:ext cx="10308771" cy="6469828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C705971-C047-4948-BB16-B732300100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542" y="7148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0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4ECE90-3467-162D-B427-095246D14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449" y="602329"/>
            <a:ext cx="3629025" cy="5786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B2CE7F-24FA-3090-46E4-FD6370826776}"/>
              </a:ext>
            </a:extLst>
          </p:cNvPr>
          <p:cNvSpPr txBox="1"/>
          <p:nvPr/>
        </p:nvSpPr>
        <p:spPr>
          <a:xfrm>
            <a:off x="569275" y="1790276"/>
            <a:ext cx="11045371" cy="3712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GB" sz="3200" dirty="0">
              <a:solidFill>
                <a:schemeClr val="accent2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chemeClr val="accent2"/>
                </a:solidFill>
                <a:latin typeface="+mj-lt"/>
              </a:rPr>
              <a:t>We will continue to have the Junior Jam team on a Thursdays</a:t>
            </a:r>
          </a:p>
          <a:p>
            <a:pPr algn="ctr">
              <a:lnSpc>
                <a:spcPct val="150000"/>
              </a:lnSpc>
            </a:pPr>
            <a:endParaRPr lang="en-GB" sz="3200" dirty="0">
              <a:solidFill>
                <a:schemeClr val="accent2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chemeClr val="accent2"/>
                </a:solidFill>
                <a:latin typeface="+mj-lt"/>
              </a:rPr>
              <a:t>They will be teaching Computing and Music and Mrs Stevenson will be teaching French (MFL).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654B83C-8641-45E6-8F53-3D2B3C33E2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5257" y="745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6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96E9D5-A546-4E8D-B6AD-4BF8C4FEC22C}"/>
              </a:ext>
            </a:extLst>
          </p:cNvPr>
          <p:cNvSpPr txBox="1"/>
          <p:nvPr/>
        </p:nvSpPr>
        <p:spPr>
          <a:xfrm>
            <a:off x="7918353" y="0"/>
            <a:ext cx="5689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Dates for the diary </a:t>
            </a:r>
            <a:endParaRPr lang="en-GB" sz="2000" b="1" u="sng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EC16CA-37CB-4CEF-B427-87F5DE056F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512033"/>
              </p:ext>
            </p:extLst>
          </p:nvPr>
        </p:nvGraphicFramePr>
        <p:xfrm>
          <a:off x="228600" y="352456"/>
          <a:ext cx="10077450" cy="6153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8070">
                  <a:extLst>
                    <a:ext uri="{9D8B030D-6E8A-4147-A177-3AD203B41FA5}">
                      <a16:colId xmlns:a16="http://schemas.microsoft.com/office/drawing/2014/main" val="3820941725"/>
                    </a:ext>
                  </a:extLst>
                </a:gridCol>
                <a:gridCol w="8339380">
                  <a:extLst>
                    <a:ext uri="{9D8B030D-6E8A-4147-A177-3AD203B41FA5}">
                      <a16:colId xmlns:a16="http://schemas.microsoft.com/office/drawing/2014/main" val="612582192"/>
                    </a:ext>
                  </a:extLst>
                </a:gridCol>
              </a:tblGrid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Date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Event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2682995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01.09.26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INSET DAY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2983742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02.09.26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SCHOOL OPENS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2520788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08.09.26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Bikeability - Year 4 &amp; Year 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4371455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23.09.26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Nursery N2 Parent Meeting Day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8915505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24.09.26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Parent Meeting Day – ADVANCE NOTICE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5988396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24.09.26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Nursery N1 Parent Meeting Day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8217718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25.09.26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Macmillan Coffee Morning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6150505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29.09.26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2 Nantwich Educational Visit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8869176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02.10.26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Fluenz Nasal Spray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488036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09.10.26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Mental Health Awareness Yellow Day (Wear yellow to school)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1312617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12.10.26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Individual and Family Photos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7725842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13.10.26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3 &amp; 4 Production – 1pm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2276010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14.10.26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3 &amp; 4 Production – 1pm &amp; 6pm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1993157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15.10.26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Crucial Crewe- Safeguarding Council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506579"/>
                  </a:ext>
                </a:extLst>
              </a:tr>
              <a:tr h="3845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23.10.26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Year 6 Celebration Assembly 9am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635169"/>
                  </a:ext>
                </a:extLst>
              </a:tr>
            </a:tbl>
          </a:graphicData>
        </a:graphic>
      </p:graphicFrame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D79DE0-378C-48F1-AE33-AED23ED760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96600" y="2152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2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96E9D5-A546-4E8D-B6AD-4BF8C4FEC22C}"/>
              </a:ext>
            </a:extLst>
          </p:cNvPr>
          <p:cNvSpPr txBox="1"/>
          <p:nvPr/>
        </p:nvSpPr>
        <p:spPr>
          <a:xfrm>
            <a:off x="7716078" y="-32974"/>
            <a:ext cx="5989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Dates for the diary </a:t>
            </a:r>
            <a:endParaRPr lang="en-GB" sz="2000" b="1" u="sng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F124BF-740E-4E8A-8518-4FB8921C5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012977"/>
              </p:ext>
            </p:extLst>
          </p:nvPr>
        </p:nvGraphicFramePr>
        <p:xfrm>
          <a:off x="151573" y="55880"/>
          <a:ext cx="8648700" cy="674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1651">
                  <a:extLst>
                    <a:ext uri="{9D8B030D-6E8A-4147-A177-3AD203B41FA5}">
                      <a16:colId xmlns:a16="http://schemas.microsoft.com/office/drawing/2014/main" val="4125673377"/>
                    </a:ext>
                  </a:extLst>
                </a:gridCol>
                <a:gridCol w="7157049">
                  <a:extLst>
                    <a:ext uri="{9D8B030D-6E8A-4147-A177-3AD203B41FA5}">
                      <a16:colId xmlns:a16="http://schemas.microsoft.com/office/drawing/2014/main" val="2106588841"/>
                    </a:ext>
                  </a:extLst>
                </a:gridCol>
              </a:tblGrid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02.11.26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INSET DAY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6979294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03.11.26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SCHOOL OPENS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1826026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06.11.26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3 &amp; 4 Whitworth Trip TBC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0867422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09.11.26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1-5 Assessment Week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6761936"/>
                  </a:ext>
                </a:extLst>
              </a:tr>
              <a:tr h="725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09.11.26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Anti-Bullying Week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EYFS Nursery Rhyme Week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4099820"/>
                  </a:ext>
                </a:extLst>
              </a:tr>
              <a:tr h="725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11.11.26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Armistice Day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Odd Sock Day- Pupils can wear Odd Socks to school on this day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6031713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20.11.26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Children in Need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0242031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23.11.26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6 Assessment Week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853266"/>
                  </a:ext>
                </a:extLst>
              </a:tr>
              <a:tr h="5734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30.11.26- 02.12.26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6 Robinwood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844538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08.12.26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1 &amp; Year 2 Production 1pm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5303412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09.12.26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Year 1 &amp; Year 2 Production 1pm &amp; 6pm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0977099"/>
                  </a:ext>
                </a:extLst>
              </a:tr>
              <a:tr h="725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14.12.26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PTA Panto</a:t>
                      </a:r>
                      <a:endParaRPr lang="en-GB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Church Carol Service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4825982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16.12.26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EYFS Production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7602444"/>
                  </a:ext>
                </a:extLst>
              </a:tr>
              <a:tr h="281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17.12.26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Christmas Dinner &amp; Christmas Jumper Day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0133202"/>
                  </a:ext>
                </a:extLst>
              </a:tr>
              <a:tr h="725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18.12.26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Year 5 Celebration Assembly</a:t>
                      </a: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END OF TERM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989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480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54157-869F-9BBE-CFCF-717129CA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1389888"/>
            <a:ext cx="8695944" cy="1325880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AC05D-560D-1665-8879-549C0B4ED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9339" y="1539113"/>
            <a:ext cx="9053322" cy="550621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3600" u="sng" dirty="0">
                <a:solidFill>
                  <a:schemeClr val="tx1"/>
                </a:solidFill>
                <a:latin typeface="+mj-lt"/>
              </a:rPr>
              <a:t>YEAR 5 ASSESSMENTS</a:t>
            </a:r>
            <a:br>
              <a:rPr lang="en-GB" sz="2800" u="sng" dirty="0">
                <a:solidFill>
                  <a:schemeClr val="tx1"/>
                </a:solidFill>
                <a:latin typeface="+mj-lt"/>
              </a:rPr>
            </a:br>
            <a:r>
              <a:rPr lang="en-GB" sz="2800" u="sng" dirty="0">
                <a:solidFill>
                  <a:schemeClr val="tx1"/>
                </a:solidFill>
                <a:latin typeface="+mj-lt"/>
              </a:rPr>
              <a:t>  </a:t>
            </a:r>
            <a:br>
              <a:rPr lang="en-GB" sz="2800" u="sng" dirty="0">
                <a:solidFill>
                  <a:schemeClr val="tx1"/>
                </a:solidFill>
                <a:latin typeface="+mj-lt"/>
              </a:rPr>
            </a:br>
            <a:r>
              <a:rPr lang="en-GB" sz="2800" dirty="0">
                <a:solidFill>
                  <a:schemeClr val="tx1"/>
                </a:solidFill>
                <a:latin typeface="+mj-lt"/>
              </a:rPr>
              <a:t>Throughout the year, we will have three assessment weeks and the data gained from the assessments will gauge where support will be needed with children. </a:t>
            </a:r>
          </a:p>
          <a:p>
            <a:pPr marL="0" indent="0" algn="ctr">
              <a:lnSpc>
                <a:spcPct val="100000"/>
              </a:lnSpc>
              <a:buNone/>
            </a:pPr>
            <a:br>
              <a:rPr lang="en-GB" sz="2800" dirty="0">
                <a:solidFill>
                  <a:schemeClr val="tx1"/>
                </a:solidFill>
                <a:latin typeface="+mj-lt"/>
              </a:rPr>
            </a:br>
            <a:r>
              <a:rPr lang="en-GB" sz="2800" dirty="0">
                <a:solidFill>
                  <a:schemeClr val="tx1"/>
                </a:solidFill>
                <a:latin typeface="+mj-lt"/>
              </a:rPr>
              <a:t>Towards the end of the year, SATs tests will be taken to give a scaled score and to see what children may need extra support next year. </a:t>
            </a:r>
            <a:br>
              <a:rPr lang="en-GB" sz="2800" dirty="0">
                <a:solidFill>
                  <a:schemeClr val="tx1"/>
                </a:solidFill>
                <a:latin typeface="+mj-lt"/>
              </a:rPr>
            </a:br>
            <a:br>
              <a:rPr lang="en-US" sz="2800" dirty="0">
                <a:solidFill>
                  <a:schemeClr val="tx1"/>
                </a:solidFill>
                <a:latin typeface="+mj-lt"/>
                <a:cs typeface="Cavolini" panose="03000502040302020204" pitchFamily="66" charset="0"/>
              </a:rPr>
            </a:br>
            <a:br>
              <a:rPr lang="en-US" sz="2800" dirty="0">
                <a:solidFill>
                  <a:schemeClr val="tx1"/>
                </a:solidFill>
                <a:latin typeface="+mj-lt"/>
                <a:cs typeface="Cavolini" panose="03000502040302020204" pitchFamily="66" charset="0"/>
              </a:rPr>
            </a:br>
            <a:endParaRPr lang="en-US" sz="2800" dirty="0">
              <a:solidFill>
                <a:schemeClr val="accent3"/>
              </a:solidFill>
              <a:latin typeface="+mj-lt"/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F088D1-E89A-FD55-EB44-4941177453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26A48-6EF8-D4D0-2C6E-1F96935EA5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43647A-460E-44ED-860E-E1360D2D42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7308" y="665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0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274" y="228239"/>
            <a:ext cx="8229600" cy="1066800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tx1"/>
                </a:solidFill>
              </a:rPr>
              <a:t>English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202" y="1569053"/>
            <a:ext cx="8229600" cy="4729712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/>
              <a:t>English is taught every day.</a:t>
            </a:r>
          </a:p>
          <a:p>
            <a:pPr marL="109728" indent="0">
              <a:buNone/>
            </a:pPr>
            <a:endParaRPr lang="en-GB" sz="2800" dirty="0"/>
          </a:p>
          <a:p>
            <a:pPr marL="68580" indent="0">
              <a:buNone/>
            </a:pPr>
            <a:r>
              <a:rPr lang="en-GB" sz="2800" dirty="0"/>
              <a:t>Includes 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/>
              <a:t> Writing – Transcription and Composition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/>
              <a:t> Vocabulary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/>
              <a:t> </a:t>
            </a:r>
            <a:r>
              <a:rPr lang="en-GB" sz="2800" dirty="0" err="1"/>
              <a:t>SPaG</a:t>
            </a:r>
            <a:r>
              <a:rPr lang="en-GB" sz="2800" dirty="0"/>
              <a:t> (Spelling, Punctuation and Grammar)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/>
              <a:t> Reading – Word Reading, Comprehension and Fluency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/>
              <a:t> Spoken Language / Oracy </a:t>
            </a:r>
          </a:p>
        </p:txBody>
      </p:sp>
      <p:pic>
        <p:nvPicPr>
          <p:cNvPr id="12290" name="Picture 2" descr="C:\Users\asmith\AppData\Local\Microsoft\Windows\Temporary Internet Files\Content.IE5\YSWXBXWW\books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470" y="353707"/>
            <a:ext cx="2810048" cy="243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A694D91-7F9E-4031-9E54-B4EE5BD889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560" y="5099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6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847" y="33265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solidFill>
                  <a:schemeClr val="tx1"/>
                </a:solidFill>
              </a:rPr>
              <a:t>Writing/sequence </a:t>
            </a:r>
            <a:br>
              <a:rPr lang="en-GB" u="sng" dirty="0">
                <a:solidFill>
                  <a:schemeClr val="tx1"/>
                </a:solidFill>
              </a:rPr>
            </a:br>
            <a:r>
              <a:rPr lang="en-GB" u="sng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10" y="866056"/>
            <a:ext cx="10340128" cy="6185352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latin typeface="+mj-lt"/>
              </a:rPr>
              <a:t>Writing is assessed continually through all subject areas. Skills are taught in English and applied in Science, History, Geography, RE, PSHE etc.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sz="2400" dirty="0">
                <a:latin typeface="+mj-lt"/>
              </a:rPr>
              <a:t>Children are always aware of the reason for writing and the audience. 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latin typeface="+mj-lt"/>
              </a:rPr>
              <a:t>Read and evaluate a WAGOLL / pick out key features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latin typeface="+mj-lt"/>
              </a:rPr>
              <a:t>Plan, draft using jotter books, write, improve and up-level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latin typeface="+mj-lt"/>
              </a:rPr>
              <a:t>We encourage the children to use adventurous vocabulary in their writing. 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+mj-lt"/>
              </a:rPr>
              <a:t>Children should be able to self-check and improve their writing by reading it back to themselves, ensuring it is clear and cohesive and identifying ways to make it even better.</a:t>
            </a: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2400" dirty="0">
                <a:latin typeface="+mj-lt"/>
              </a:rPr>
              <a:t>Children are encouraged to use dictionaries and thesauruses during lessons. </a:t>
            </a:r>
          </a:p>
          <a:p>
            <a:pPr>
              <a:lnSpc>
                <a:spcPct val="150000"/>
              </a:lnSpc>
            </a:pPr>
            <a:endParaRPr lang="en-GB" sz="2400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en-GB" sz="2400" dirty="0">
              <a:latin typeface="+mj-lt"/>
            </a:endParaRPr>
          </a:p>
        </p:txBody>
      </p:sp>
      <p:pic>
        <p:nvPicPr>
          <p:cNvPr id="1026" name="Picture 2" descr="C:\Users\asmith\AppData\Local\Microsoft\Windows\Temporary Internet Files\Content.IE5\J2BKIU6V\writing_clipart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761" y="1932856"/>
            <a:ext cx="1911343" cy="185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5A1735-BFB8-4AE1-B4B0-658106743F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6921" y="4850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9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77" y="47667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solidFill>
                  <a:schemeClr val="tx1"/>
                </a:solidFill>
              </a:rPr>
              <a:t>What does Age Related Expectation Mean?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629" y="1960938"/>
            <a:ext cx="8686800" cy="47297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Accurate punctuation – MUST have capital letters. </a:t>
            </a:r>
          </a:p>
          <a:p>
            <a:pPr>
              <a:lnSpc>
                <a:spcPct val="150000"/>
              </a:lnSpc>
            </a:pPr>
            <a:r>
              <a:rPr lang="en-GB" dirty="0"/>
              <a:t>Accurate sentence structure</a:t>
            </a:r>
          </a:p>
          <a:p>
            <a:pPr>
              <a:lnSpc>
                <a:spcPct val="150000"/>
              </a:lnSpc>
            </a:pPr>
            <a:r>
              <a:rPr lang="en-GB" dirty="0"/>
              <a:t>Adventurous vocabulary. </a:t>
            </a:r>
          </a:p>
          <a:p>
            <a:pPr>
              <a:lnSpc>
                <a:spcPct val="150000"/>
              </a:lnSpc>
            </a:pPr>
            <a:r>
              <a:rPr lang="en-GB" dirty="0"/>
              <a:t>Be able to self check and correct own errors.</a:t>
            </a:r>
          </a:p>
          <a:p>
            <a:pPr>
              <a:lnSpc>
                <a:spcPct val="150000"/>
              </a:lnSpc>
            </a:pPr>
            <a:r>
              <a:rPr lang="en-GB" dirty="0"/>
              <a:t>Suitable for purpose and audience. </a:t>
            </a:r>
          </a:p>
          <a:p>
            <a:pPr>
              <a:lnSpc>
                <a:spcPct val="150000"/>
              </a:lnSpc>
            </a:pPr>
            <a:r>
              <a:rPr lang="en-GB" dirty="0"/>
              <a:t>Drawing all punctuation marks correctly.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5BB5F-D7E9-47B2-B954-7666C5BE1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7086" y="2161737"/>
            <a:ext cx="2335019" cy="312872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E5649E7-CCF7-4163-965E-4A377624C7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11543" y="5987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332656"/>
            <a:ext cx="8229600" cy="792088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tx1"/>
                </a:solidFill>
              </a:rPr>
              <a:t>Spelling Groups “phonics”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99" y="1412776"/>
            <a:ext cx="11146971" cy="51125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Children are grouped according to their spelling ability and can be with children of different ages. </a:t>
            </a:r>
          </a:p>
          <a:p>
            <a:pPr>
              <a:lnSpc>
                <a:spcPct val="150000"/>
              </a:lnSpc>
            </a:pPr>
            <a:r>
              <a:rPr lang="en-GB" dirty="0"/>
              <a:t>Working on specific spellings patterns and completing a range of activities based on that spelling pattern. </a:t>
            </a:r>
          </a:p>
          <a:p>
            <a:pPr>
              <a:lnSpc>
                <a:spcPct val="150000"/>
              </a:lnSpc>
            </a:pPr>
            <a:r>
              <a:rPr lang="en-GB" dirty="0"/>
              <a:t>Some children are being accelerated and some are plugging gaps. </a:t>
            </a:r>
          </a:p>
          <a:p>
            <a:pPr>
              <a:lnSpc>
                <a:spcPct val="150000"/>
              </a:lnSpc>
            </a:pPr>
            <a:r>
              <a:rPr lang="en-GB" dirty="0"/>
              <a:t>Most children will work on Year 5 spelling list words as part of their Early Morning Task.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FF27CF-71C7-4DE4-B7E4-1792C4233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91544" y="423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9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404664"/>
            <a:ext cx="8229600" cy="720080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tx1"/>
                </a:solidFill>
              </a:rPr>
              <a:t>How to help at home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344" y="1700430"/>
            <a:ext cx="11625942" cy="4896544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GB" sz="3200" dirty="0"/>
              <a:t>Practising dictionary skills – getting familiar with how to use it.</a:t>
            </a:r>
          </a:p>
          <a:p>
            <a:pPr>
              <a:lnSpc>
                <a:spcPct val="160000"/>
              </a:lnSpc>
            </a:pPr>
            <a:r>
              <a:rPr lang="en-GB" sz="3200" dirty="0"/>
              <a:t>Practising spellings off the Year 5 spelling list and ensuring children are confident with the meaning of the words and can use them accurately. </a:t>
            </a:r>
          </a:p>
          <a:p>
            <a:pPr>
              <a:lnSpc>
                <a:spcPct val="160000"/>
              </a:lnSpc>
            </a:pPr>
            <a:r>
              <a:rPr lang="en-GB" sz="3200" dirty="0"/>
              <a:t>Reading a wide range of genres including stories. </a:t>
            </a:r>
          </a:p>
          <a:p>
            <a:pPr>
              <a:lnSpc>
                <a:spcPct val="160000"/>
              </a:lnSpc>
            </a:pPr>
            <a:r>
              <a:rPr lang="en-GB" sz="3200" dirty="0"/>
              <a:t>Writing if children want to – even things like football reports.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EF52F8-1117-4545-91E3-3FD5F383E7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8343" y="5151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196222"/>
            <a:ext cx="7024744" cy="694708"/>
          </a:xfrm>
        </p:spPr>
        <p:txBody>
          <a:bodyPr>
            <a:normAutofit/>
          </a:bodyPr>
          <a:lstStyle/>
          <a:p>
            <a:r>
              <a:rPr lang="en-GB" sz="3200" u="sng" dirty="0">
                <a:solidFill>
                  <a:schemeClr val="tx1"/>
                </a:solidFill>
              </a:rPr>
              <a:t>Reading Treat </a:t>
            </a:r>
          </a:p>
        </p:txBody>
      </p:sp>
      <p:pic>
        <p:nvPicPr>
          <p:cNvPr id="4" name="Picture 2" descr="C:\Users\asmith\AppData\Local\Microsoft\Windows\Temporary Internet Files\Content.IE5\RU22D259\readin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88" y="214166"/>
            <a:ext cx="1418099" cy="135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Accelerated Reader">
            <a:extLst>
              <a:ext uri="{FF2B5EF4-FFF2-40B4-BE49-F238E27FC236}">
                <a16:creationId xmlns:a16="http://schemas.microsoft.com/office/drawing/2014/main" id="{7AF6C7D1-F7C6-49F6-913A-1F0424024C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03"/>
          <a:stretch/>
        </p:blipFill>
        <p:spPr bwMode="auto">
          <a:xfrm>
            <a:off x="8898604" y="5289408"/>
            <a:ext cx="3007983" cy="135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6CB60CC-1E84-407B-A9FF-4E2E85E668CE}"/>
              </a:ext>
            </a:extLst>
          </p:cNvPr>
          <p:cNvSpPr txBox="1">
            <a:spLocks/>
          </p:cNvSpPr>
          <p:nvPr/>
        </p:nvSpPr>
        <p:spPr>
          <a:xfrm>
            <a:off x="377372" y="2589998"/>
            <a:ext cx="10290630" cy="37059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</a:rPr>
              <a:t>Linked to AR point targets.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</a:rPr>
              <a:t>AR point targets will be stuck into your child’ reading diary at the beginning of each half term.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</a:rPr>
              <a:t>Children will need to achieve their reading point target to receive their reading treat.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</a:rPr>
              <a:t>Still aim to read at home at least 4 times a week for 20 minutes.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tx1"/>
                </a:solidFill>
              </a:rPr>
              <a:t>Reading diaries will still be checked by myself on a Monday morning.</a:t>
            </a:r>
          </a:p>
          <a:p>
            <a:pPr marL="68580" indent="0">
              <a:lnSpc>
                <a:spcPct val="150000"/>
              </a:lnSpc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FA6FCF-BC80-453F-ADE8-C752AA973F9B}"/>
              </a:ext>
            </a:extLst>
          </p:cNvPr>
          <p:cNvSpPr txBox="1"/>
          <p:nvPr/>
        </p:nvSpPr>
        <p:spPr>
          <a:xfrm>
            <a:off x="566057" y="890930"/>
            <a:ext cx="83574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u="sng" dirty="0">
                <a:solidFill>
                  <a:srgbClr val="000000"/>
                </a:solidFill>
                <a:highlight>
                  <a:srgbClr val="FFFF00"/>
                </a:highlight>
              </a:rPr>
              <a:t>Average for Year 5    5.0 - 6.0</a:t>
            </a:r>
          </a:p>
          <a:p>
            <a:endParaRPr lang="en-GB" sz="2400" u="sng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r>
              <a:rPr lang="en-US" sz="2400" u="sng" dirty="0">
                <a:cs typeface="Cavolini" panose="03000502040302020204" pitchFamily="66" charset="0"/>
              </a:rPr>
              <a:t>The first number is the year group, the decimal is the months.</a:t>
            </a:r>
          </a:p>
          <a:p>
            <a:endParaRPr lang="en-GB" sz="2400" dirty="0">
              <a:highlight>
                <a:srgbClr val="FFFF00"/>
              </a:highlight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0DAE2F-7E88-413E-A17A-CFDDA3514D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99465" y="2832857"/>
            <a:ext cx="596143" cy="59614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BF6614A-94B1-4B59-AD41-456DAC7E6B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18663" y="7871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46939"/>
            <a:ext cx="6739858" cy="1066800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tx1"/>
                </a:solidFill>
              </a:rPr>
              <a:t>How to help at home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34" y="1191267"/>
            <a:ext cx="7395709" cy="558920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Make sure children are reading 4 times a week – they can read to themselves and record themselves. </a:t>
            </a:r>
          </a:p>
          <a:p>
            <a:pPr>
              <a:lnSpc>
                <a:spcPct val="150000"/>
              </a:lnSpc>
            </a:pPr>
            <a:r>
              <a:rPr lang="en-GB" dirty="0"/>
              <a:t>Enjoy reading share stories together – they are not too old to be read to. </a:t>
            </a:r>
          </a:p>
          <a:p>
            <a:pPr>
              <a:lnSpc>
                <a:spcPct val="150000"/>
              </a:lnSpc>
            </a:pPr>
            <a:r>
              <a:rPr lang="en-GB" dirty="0"/>
              <a:t>Read a range of texts, as reading impacts upon writing and lots of other topics </a:t>
            </a:r>
            <a:r>
              <a:rPr lang="en-GB" dirty="0" err="1"/>
              <a:t>e.g</a:t>
            </a:r>
            <a:r>
              <a:rPr lang="en-GB" dirty="0"/>
              <a:t> the understanding of a maths question.</a:t>
            </a:r>
          </a:p>
          <a:p>
            <a:pPr>
              <a:lnSpc>
                <a:spcPct val="150000"/>
              </a:lnSpc>
            </a:pPr>
            <a:r>
              <a:rPr lang="en-GB" dirty="0"/>
              <a:t>Look up new / unknown vocabulary together.</a:t>
            </a:r>
          </a:p>
          <a:p>
            <a:pPr>
              <a:lnSpc>
                <a:spcPct val="150000"/>
              </a:lnSpc>
            </a:pPr>
            <a:r>
              <a:rPr lang="en-GB" dirty="0"/>
              <a:t>Ask questions when you do read together – see questions. </a:t>
            </a:r>
          </a:p>
        </p:txBody>
      </p:sp>
      <p:pic>
        <p:nvPicPr>
          <p:cNvPr id="4098" name="Picture 2" descr="C:\Users\asmith\AppData\Local\Microsoft\Windows\Temporary Internet Files\Content.IE5\RU22D259\readin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4" y="77529"/>
            <a:ext cx="1134822" cy="108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8CC475-1B48-4DA1-84CD-225A7A62B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6566" y="0"/>
            <a:ext cx="4731224" cy="68580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22BCD6-04EC-439F-92FA-4A9F3D6A50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895" y="-192270"/>
            <a:ext cx="7024744" cy="1143000"/>
          </a:xfrm>
        </p:spPr>
        <p:txBody>
          <a:bodyPr>
            <a:normAutofit/>
          </a:bodyPr>
          <a:lstStyle/>
          <a:p>
            <a:r>
              <a:rPr lang="en-GB" u="sng" dirty="0"/>
              <a:t>Recommended Quality Texts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C4133-F89B-49F7-B72B-D6D3CC794E1B}"/>
              </a:ext>
            </a:extLst>
          </p:cNvPr>
          <p:cNvSpPr txBox="1"/>
          <p:nvPr/>
        </p:nvSpPr>
        <p:spPr>
          <a:xfrm>
            <a:off x="1250752" y="950730"/>
            <a:ext cx="8407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https://www.booksfortopics.com/booklists/recommended-reads/year-5/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 						</a:t>
            </a:r>
            <a:r>
              <a:rPr lang="en-US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www.thereaderteacher.com/</a:t>
            </a:r>
            <a:endParaRPr lang="en-US" dirty="0">
              <a:solidFill>
                <a:schemeClr val="accent1"/>
              </a:solidFill>
            </a:endParaRP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CCBB7C-22F7-4898-8FB2-6C05007995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4427" y="1753875"/>
            <a:ext cx="3161591" cy="2267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FD8D3F-E095-450A-B9DB-FCB87D1743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2402" y="1764100"/>
            <a:ext cx="5201783" cy="22678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FB4D98-0F28-446A-A3EA-C57C4DA0EB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3065" y="4388997"/>
            <a:ext cx="6764324" cy="22678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2DF856-5447-4E30-960C-56984A0AF4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7389" y="4388997"/>
            <a:ext cx="3244761" cy="22541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9B69C2-261C-4581-83DF-3266C8708BE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1763" b="68808"/>
          <a:stretch/>
        </p:blipFill>
        <p:spPr>
          <a:xfrm>
            <a:off x="9829769" y="1753875"/>
            <a:ext cx="1633480" cy="227803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2F40049-25EE-4533-819D-22676381BD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47350" y="3411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1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33265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solidFill>
                  <a:schemeClr val="tx1"/>
                </a:solidFill>
              </a:rPr>
              <a:t>Useful Websites to support English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2060848"/>
            <a:ext cx="8424936" cy="4464496"/>
          </a:xfrm>
        </p:spPr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https://www.spellzone.com/games/index.cfm</a:t>
            </a:r>
            <a:r>
              <a:rPr lang="en-GB" dirty="0"/>
              <a:t> </a:t>
            </a:r>
          </a:p>
          <a:p>
            <a:pPr marL="109728" indent="0">
              <a:buNone/>
            </a:pPr>
            <a:endParaRPr lang="en-GB" dirty="0"/>
          </a:p>
          <a:p>
            <a:r>
              <a:rPr lang="en-GB" dirty="0">
                <a:hlinkClick r:id="rId3"/>
              </a:rPr>
              <a:t>http://www.topmarks.co.uk/english-games/7-11-years/spelling-and-grammar</a:t>
            </a:r>
            <a:endParaRPr lang="en-GB" dirty="0"/>
          </a:p>
          <a:p>
            <a:pPr marL="109728" indent="0">
              <a:buNone/>
            </a:pPr>
            <a:endParaRPr lang="en-GB" dirty="0"/>
          </a:p>
          <a:p>
            <a:r>
              <a:rPr lang="en-GB" dirty="0">
                <a:hlinkClick r:id="rId4"/>
              </a:rPr>
              <a:t>http://www.bbc.co.uk/education/levels/zbr9wmn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>
                <a:hlinkClick r:id="rId5"/>
              </a:rPr>
              <a:t>http://www.topmarks.co.uk/Interactive.aspx?cat=47</a:t>
            </a:r>
            <a:r>
              <a:rPr lang="en-GB" dirty="0"/>
              <a:t> </a:t>
            </a:r>
          </a:p>
          <a:p>
            <a:pPr marL="6858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886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80526"/>
            <a:ext cx="8229600" cy="1066800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tx1"/>
                </a:solidFill>
              </a:rPr>
              <a:t>Mathematics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2547212"/>
            <a:ext cx="8943887" cy="51258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Daily counting usually times tables</a:t>
            </a:r>
          </a:p>
          <a:p>
            <a:pPr>
              <a:lnSpc>
                <a:spcPct val="150000"/>
              </a:lnSpc>
            </a:pPr>
            <a:r>
              <a:rPr lang="en-GB" dirty="0"/>
              <a:t>Always starts with 0</a:t>
            </a:r>
          </a:p>
          <a:p>
            <a:pPr>
              <a:lnSpc>
                <a:spcPct val="150000"/>
              </a:lnSpc>
            </a:pPr>
            <a:r>
              <a:rPr lang="en-GB" dirty="0"/>
              <a:t>Daily Practice </a:t>
            </a:r>
          </a:p>
          <a:p>
            <a:pPr>
              <a:lnSpc>
                <a:spcPct val="150000"/>
              </a:lnSpc>
            </a:pPr>
            <a:r>
              <a:rPr lang="en-GB" dirty="0"/>
              <a:t>Mastery Curriculum – fluency, reasoning and problem solving.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93C709B-1716-4E06-9FF9-BE082CDF3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77714" y="9687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8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09AF911-FA5C-4827-8C9E-D848A7ACB74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41115" y="120448"/>
            <a:ext cx="10620375" cy="1304925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At Scholar Green all classes </a:t>
            </a:r>
            <a:r>
              <a:rPr lang="en-GB" sz="4000" dirty="0">
                <a:solidFill>
                  <a:schemeClr val="accent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teach maths </a:t>
            </a:r>
            <a:r>
              <a:rPr lang="en-GB" sz="40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based on the concrete, visual and abstract approach.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0497C7-5F19-404A-93F2-CF1D9E8ED5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71"/>
          <a:stretch/>
        </p:blipFill>
        <p:spPr bwMode="auto">
          <a:xfrm>
            <a:off x="5680039" y="1866105"/>
            <a:ext cx="6218502" cy="312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FEBC50-0F56-4B2C-A8AC-849D6149498B}"/>
              </a:ext>
            </a:extLst>
          </p:cNvPr>
          <p:cNvSpPr txBox="1"/>
          <p:nvPr/>
        </p:nvSpPr>
        <p:spPr>
          <a:xfrm>
            <a:off x="361108" y="1564243"/>
            <a:ext cx="4607731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6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1. Pupils are first introduced to an idea or skill by acting it out with real objects (a hands-on approach). </a:t>
            </a:r>
          </a:p>
          <a:p>
            <a:pPr algn="l"/>
            <a:r>
              <a:rPr lang="en-GB" sz="26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2. Pupils then are moved onto the visual stage, where pupils are encouraged to relate the concrete understanding to pictorial representations. </a:t>
            </a:r>
          </a:p>
          <a:p>
            <a:pPr algn="l"/>
            <a:r>
              <a:rPr lang="en-GB" sz="26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3. The final abstract stage is a chance for pupils to represent problems by mathematical notion. </a:t>
            </a:r>
            <a:endParaRPr lang="en-GB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12D8CC-C3D7-89AA-8211-26DFF05F8DED}"/>
              </a:ext>
            </a:extLst>
          </p:cNvPr>
          <p:cNvSpPr txBox="1"/>
          <p:nvPr/>
        </p:nvSpPr>
        <p:spPr>
          <a:xfrm>
            <a:off x="5984839" y="5562591"/>
            <a:ext cx="6317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The three stages feature in each year group.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27CD34-488C-47D9-A90D-E0FEC88293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1515" y="5398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275BBC-141E-437D-A932-7DADA67C34F2}"/>
              </a:ext>
            </a:extLst>
          </p:cNvPr>
          <p:cNvSpPr txBox="1"/>
          <p:nvPr/>
        </p:nvSpPr>
        <p:spPr>
          <a:xfrm>
            <a:off x="2086184" y="105146"/>
            <a:ext cx="11456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chemeClr val="accent2"/>
                </a:solidFill>
              </a:rPr>
              <a:t>Key maths skills and vocabulary in Year 5</a:t>
            </a:r>
            <a:endParaRPr lang="en-GB" sz="3200" b="1" u="sng" dirty="0">
              <a:solidFill>
                <a:schemeClr val="accent2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E57EC14-1B4E-4628-8858-5711C6EAE9C0}"/>
              </a:ext>
            </a:extLst>
          </p:cNvPr>
          <p:cNvGraphicFramePr>
            <a:graphicFrameLocks noGrp="1"/>
          </p:cNvGraphicFramePr>
          <p:nvPr/>
        </p:nvGraphicFramePr>
        <p:xfrm>
          <a:off x="496047" y="820271"/>
          <a:ext cx="11199906" cy="5261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9953">
                  <a:extLst>
                    <a:ext uri="{9D8B030D-6E8A-4147-A177-3AD203B41FA5}">
                      <a16:colId xmlns:a16="http://schemas.microsoft.com/office/drawing/2014/main" val="3165038434"/>
                    </a:ext>
                  </a:extLst>
                </a:gridCol>
                <a:gridCol w="5599953">
                  <a:extLst>
                    <a:ext uri="{9D8B030D-6E8A-4147-A177-3AD203B41FA5}">
                      <a16:colId xmlns:a16="http://schemas.microsoft.com/office/drawing/2014/main" val="408615362"/>
                    </a:ext>
                  </a:extLst>
                </a:gridCol>
              </a:tblGrid>
              <a:tr h="2630843">
                <a:tc>
                  <a:txBody>
                    <a:bodyPr/>
                    <a:lstStyle/>
                    <a:p>
                      <a:r>
                        <a:rPr lang="en-US" sz="1600" u="sng" dirty="0">
                          <a:solidFill>
                            <a:schemeClr val="tx1"/>
                          </a:solidFill>
                        </a:rPr>
                        <a:t>Addition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 numbers with more than 4 digits: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+, add, more, addition, increase, plus, make, sum, total, altogether,  double, near double, one more…, two more… ten, more…, 100 more…greater, more, units, ones, tens, count, count (up) to count on (from, to) how many…?tens boundary , hundreds boundary, inverse, units boundary, tenths boundary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u="sng" dirty="0">
                          <a:solidFill>
                            <a:schemeClr val="tx1"/>
                          </a:solidFill>
                        </a:rPr>
                        <a:t>Subtraction</a:t>
                      </a:r>
                    </a:p>
                    <a:p>
                      <a:r>
                        <a:rPr lang="en-GB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Subtract numbers with more than 4 digits:</a:t>
                      </a:r>
                    </a:p>
                    <a:p>
                      <a:endParaRPr lang="en-GB" sz="16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600" b="0" i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subtract, subtraction, take (away), minus, decrease, leave, how many are left/left over?  difference between , half, halve , how many, more/ fewer is... than...? , how much more/less is...? , equals, sign, is the same as , tens boundary, hundreds boundary , units boundary, tenths boundary, inverse, rounding to estimate and check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058508"/>
                  </a:ext>
                </a:extLst>
              </a:tr>
              <a:tr h="2630843">
                <a:tc>
                  <a:txBody>
                    <a:bodyPr/>
                    <a:lstStyle/>
                    <a:p>
                      <a:r>
                        <a:rPr lang="en-US" sz="1600" b="1" u="sng" dirty="0">
                          <a:solidFill>
                            <a:schemeClr val="tx1"/>
                          </a:solidFill>
                        </a:rPr>
                        <a:t>Multiplication</a:t>
                      </a:r>
                    </a:p>
                    <a:p>
                      <a:r>
                        <a:rPr lang="en-GB" sz="16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Multiply numbers up to 4 digits by a one- or two-digit number:</a:t>
                      </a:r>
                    </a:p>
                    <a:p>
                      <a:endParaRPr lang="en-GB" sz="1600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600" i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lots of, groups of, times, multiplication, multiply, multiplied by , multiple of, product , once, twice, three times, four times, five times… ten times , times as (big, long, wide, and so on) , repeated addition , array, row, column</a:t>
                      </a:r>
                    </a:p>
                    <a:p>
                      <a:endParaRPr lang="en-GB" sz="1600" b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u="sng" dirty="0">
                          <a:solidFill>
                            <a:schemeClr val="tx1"/>
                          </a:solidFill>
                        </a:rPr>
                        <a:t>Division</a:t>
                      </a:r>
                    </a:p>
                    <a:p>
                      <a:r>
                        <a:rPr lang="en-GB" sz="16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Divide at least 4 digits by single-digit numbers:</a:t>
                      </a:r>
                    </a:p>
                    <a:p>
                      <a:endParaRPr lang="en-GB" sz="16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600" i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double, halve , share, share equally , one each, two each, three each… , group in pairs, threes… tens , equal groups of , divide, division, divided by, divided into, divisible by , remainder , factor, quotient , inverse</a:t>
                      </a:r>
                    </a:p>
                    <a:p>
                      <a:endParaRPr lang="en-GB" sz="1600" b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780112"/>
                  </a:ext>
                </a:extLst>
              </a:tr>
            </a:tbl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C2DDC11-D3F5-466A-95BF-DD9AC178F0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14847" y="6218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6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22530"/>
            <a:ext cx="8229600" cy="1066800"/>
          </a:xfrm>
        </p:spPr>
        <p:txBody>
          <a:bodyPr/>
          <a:lstStyle/>
          <a:p>
            <a:pPr algn="ctr"/>
            <a:r>
              <a:rPr lang="en-GB" u="sng" dirty="0"/>
              <a:t>Multiplication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6470" y="1309902"/>
            <a:ext cx="8229600" cy="4325112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sz="4000" dirty="0">
                <a:solidFill>
                  <a:schemeClr val="accent2"/>
                </a:solidFill>
              </a:rPr>
              <a:t>3 x 6 = 18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4000" dirty="0">
                <a:solidFill>
                  <a:schemeClr val="accent2"/>
                </a:solidFill>
              </a:rPr>
              <a:t>3 x 60 = 180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4000" dirty="0">
                <a:solidFill>
                  <a:schemeClr val="accent2"/>
                </a:solidFill>
              </a:rPr>
              <a:t>3 x 600 = 1800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4000" dirty="0">
                <a:solidFill>
                  <a:schemeClr val="accent2"/>
                </a:solidFill>
              </a:rPr>
              <a:t>0.3 x 6 = 1.8</a:t>
            </a:r>
          </a:p>
        </p:txBody>
      </p:sp>
      <p:pic>
        <p:nvPicPr>
          <p:cNvPr id="10242" name="Picture 2" descr="C:\Users\asmith\AppData\Local\Microsoft\Windows\Temporary Internet Files\Content.IE5\RU22D259\Auw9TEuy8kNuGSh2lp8wVmBUsas[1]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5" y="1657349"/>
            <a:ext cx="3067050" cy="354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1609FA-BC8A-4F4A-845D-139D4A8F6E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05530" y="5884997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7180194-959D-463F-BC1F-2D4F4367BC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4870" y="4599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6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95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9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0"/>
            <a:ext cx="8229600" cy="1066800"/>
          </a:xfrm>
        </p:spPr>
        <p:txBody>
          <a:bodyPr/>
          <a:lstStyle/>
          <a:p>
            <a:r>
              <a:rPr lang="en-GB" u="sng" dirty="0">
                <a:solidFill>
                  <a:schemeClr val="tx1"/>
                </a:solidFill>
              </a:rPr>
              <a:t>How to help at home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379" y="1788457"/>
            <a:ext cx="10637241" cy="48017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Times Table Rock Stars - Times tables are essential – children MUST know them all without having to work them all out. </a:t>
            </a:r>
          </a:p>
          <a:p>
            <a:pPr>
              <a:lnSpc>
                <a:spcPct val="150000"/>
              </a:lnSpc>
            </a:pPr>
            <a:r>
              <a:rPr lang="en-GB" dirty="0"/>
              <a:t>Number bonds to 10 and 100 and application </a:t>
            </a:r>
          </a:p>
          <a:p>
            <a:pPr>
              <a:lnSpc>
                <a:spcPct val="150000"/>
              </a:lnSpc>
            </a:pPr>
            <a:r>
              <a:rPr lang="en-GB" dirty="0"/>
              <a:t>Telling the time and reading timetables .</a:t>
            </a:r>
          </a:p>
          <a:p>
            <a:pPr>
              <a:lnSpc>
                <a:spcPct val="150000"/>
              </a:lnSpc>
            </a:pPr>
            <a:r>
              <a:rPr lang="en-GB" dirty="0"/>
              <a:t>Real life maths – weighing for baking / money.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E64A8A7-A347-489F-816C-B259738DA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1829" y="76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7492" y="453871"/>
            <a:ext cx="7024744" cy="1143000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accent2"/>
                </a:solidFill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4" y="1974243"/>
            <a:ext cx="8849499" cy="5013249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Set on a Thursday</a:t>
            </a:r>
          </a:p>
          <a:p>
            <a:r>
              <a:rPr lang="en-GB" sz="2800" dirty="0">
                <a:solidFill>
                  <a:schemeClr val="tx1"/>
                </a:solidFill>
              </a:rPr>
              <a:t>Hand in on a Tuesday</a:t>
            </a:r>
          </a:p>
          <a:p>
            <a:r>
              <a:rPr lang="en-GB" sz="2800" dirty="0">
                <a:solidFill>
                  <a:schemeClr val="tx1"/>
                </a:solidFill>
              </a:rPr>
              <a:t>An English &amp; a maths activity each week </a:t>
            </a:r>
          </a:p>
          <a:p>
            <a:r>
              <a:rPr lang="en-US" sz="2800" dirty="0">
                <a:solidFill>
                  <a:schemeClr val="tx1"/>
                </a:solidFill>
              </a:rPr>
              <a:t>Homework will consolidate work they have completed in class. </a:t>
            </a:r>
          </a:p>
          <a:p>
            <a:r>
              <a:rPr lang="en-GB" sz="2800" dirty="0">
                <a:solidFill>
                  <a:schemeClr val="tx1"/>
                </a:solidFill>
              </a:rPr>
              <a:t>In addition, every week, children should read at least 4 times, practise spellings and regularly access Times Table Rock Stars. </a:t>
            </a:r>
          </a:p>
        </p:txBody>
      </p:sp>
      <p:pic>
        <p:nvPicPr>
          <p:cNvPr id="4" name="Picture 3" descr="Description: KEEP CALM AND LOVE HOMEWORK">
            <a:extLst>
              <a:ext uri="{FF2B5EF4-FFF2-40B4-BE49-F238E27FC236}">
                <a16:creationId xmlns:a16="http://schemas.microsoft.com/office/drawing/2014/main" id="{E5A47CDE-4486-465F-B3DF-EE94BD255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236" y="3722456"/>
            <a:ext cx="2234105" cy="259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6FC6994-9D2B-44F5-AC5D-B160EB9DD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5347" y="9038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4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99431"/>
            <a:ext cx="8229600" cy="1507867"/>
          </a:xfrm>
        </p:spPr>
        <p:txBody>
          <a:bodyPr/>
          <a:lstStyle/>
          <a:p>
            <a:r>
              <a:rPr lang="en-GB" u="sng" dirty="0">
                <a:solidFill>
                  <a:schemeClr val="tx1"/>
                </a:solidFill>
              </a:rPr>
              <a:t>Useful Websites to support Maths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372" y="2550842"/>
            <a:ext cx="8229600" cy="4307158"/>
          </a:xfrm>
        </p:spPr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https://ttrockstars.com/login</a:t>
            </a:r>
            <a:r>
              <a:rPr lang="en-GB" dirty="0"/>
              <a:t> </a:t>
            </a:r>
          </a:p>
          <a:p>
            <a:r>
              <a:rPr lang="en-GB" dirty="0">
                <a:hlinkClick r:id="rId3"/>
              </a:rPr>
              <a:t>http://www.topmarks.co.uk/maths-games/7-11-years/problem-solving</a:t>
            </a:r>
            <a:r>
              <a:rPr lang="en-GB" dirty="0"/>
              <a:t> </a:t>
            </a:r>
          </a:p>
          <a:p>
            <a:r>
              <a:rPr lang="en-GB" dirty="0">
                <a:hlinkClick r:id="rId4"/>
              </a:rPr>
              <a:t>http://www.bbc.co.uk/education/levels/zbr9wmn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068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3040" y="620688"/>
            <a:ext cx="5165920" cy="2000192"/>
          </a:xfrm>
        </p:spPr>
        <p:txBody>
          <a:bodyPr>
            <a:noAutofit/>
          </a:bodyPr>
          <a:lstStyle/>
          <a:p>
            <a:pPr marL="182880"/>
            <a:r>
              <a:rPr lang="en-GB" sz="4800" u="sng" dirty="0">
                <a:solidFill>
                  <a:schemeClr val="tx1"/>
                </a:solidFill>
              </a:rPr>
              <a:t>OTHER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2522018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0B09-648A-46AA-B8C2-51164A344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032" y="1221904"/>
            <a:ext cx="8712968" cy="5616624"/>
          </a:xfrm>
        </p:spPr>
        <p:txBody>
          <a:bodyPr>
            <a:noAutofit/>
          </a:bodyPr>
          <a:lstStyle/>
          <a:p>
            <a:pPr algn="ctr"/>
            <a:r>
              <a:rPr lang="en-US" sz="4000" b="1" u="sng" dirty="0">
                <a:solidFill>
                  <a:schemeClr val="tx1"/>
                </a:solidFill>
                <a:latin typeface="+mn-lt"/>
              </a:rPr>
              <a:t>Year 5 trips </a:t>
            </a: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r>
              <a:rPr lang="en-US" sz="3600" u="sng" dirty="0">
                <a:solidFill>
                  <a:schemeClr val="tx1"/>
                </a:solidFill>
                <a:latin typeface="+mn-lt"/>
              </a:rPr>
              <a:t>Autumn Term </a:t>
            </a: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r>
              <a:rPr lang="en-US" sz="3600" dirty="0">
                <a:solidFill>
                  <a:schemeClr val="tx1"/>
                </a:solidFill>
                <a:latin typeface="+mn-lt"/>
              </a:rPr>
              <a:t>Congleton Library </a:t>
            </a: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r>
              <a:rPr lang="en-US" sz="3600" u="sng" dirty="0">
                <a:solidFill>
                  <a:schemeClr val="tx1"/>
                </a:solidFill>
                <a:latin typeface="+mn-lt"/>
              </a:rPr>
              <a:t>Spring Term </a:t>
            </a: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r>
              <a:rPr lang="en-US" sz="3600" dirty="0">
                <a:solidFill>
                  <a:schemeClr val="tx1"/>
                </a:solidFill>
                <a:latin typeface="+mn-lt"/>
              </a:rPr>
              <a:t>History Workshop in school </a:t>
            </a: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br>
              <a:rPr lang="en-US" sz="3600" dirty="0">
                <a:solidFill>
                  <a:schemeClr val="tx1"/>
                </a:solidFill>
                <a:latin typeface="+mn-lt"/>
              </a:rPr>
            </a:br>
            <a:r>
              <a:rPr lang="en-US" sz="3600" u="sng" dirty="0">
                <a:solidFill>
                  <a:schemeClr val="tx1"/>
                </a:solidFill>
                <a:latin typeface="+mn-lt"/>
                <a:cs typeface="Cavolini" panose="03000502040302020204" pitchFamily="66" charset="0"/>
              </a:rPr>
              <a:t>Summer Term</a:t>
            </a:r>
            <a:br>
              <a:rPr lang="en-US" sz="3600" dirty="0">
                <a:solidFill>
                  <a:schemeClr val="tx1"/>
                </a:solidFill>
                <a:latin typeface="+mn-lt"/>
                <a:cs typeface="Cavolini" panose="03000502040302020204" pitchFamily="66" charset="0"/>
              </a:rPr>
            </a:br>
            <a:r>
              <a:rPr lang="en-GB" sz="3600" dirty="0">
                <a:solidFill>
                  <a:schemeClr val="tx1"/>
                </a:solidFill>
                <a:latin typeface="+mn-lt"/>
                <a:cs typeface="Cavolini" panose="03000502040302020204" pitchFamily="66" charset="0"/>
              </a:rPr>
              <a:t>Catalyst Discovery Centre</a:t>
            </a:r>
            <a:br>
              <a:rPr lang="en-GB" sz="3600" dirty="0">
                <a:solidFill>
                  <a:schemeClr val="tx1"/>
                </a:solidFill>
                <a:latin typeface="+mn-lt"/>
                <a:cs typeface="Cavolini" panose="03000502040302020204" pitchFamily="66" charset="0"/>
              </a:rPr>
            </a:br>
            <a:br>
              <a:rPr lang="en-GB" sz="3600" dirty="0">
                <a:solidFill>
                  <a:schemeClr val="tx1"/>
                </a:solidFill>
                <a:latin typeface="+mn-lt"/>
                <a:cs typeface="Cavolini" panose="03000502040302020204" pitchFamily="66" charset="0"/>
              </a:rPr>
            </a:br>
            <a:r>
              <a:rPr lang="en-US" sz="3600" dirty="0">
                <a:solidFill>
                  <a:schemeClr val="tx1"/>
                </a:solidFill>
                <a:latin typeface="+mn-lt"/>
              </a:rPr>
              <a:t>  </a:t>
            </a:r>
            <a:endParaRPr lang="en-GB" sz="3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School trip reminders - Thatto Heath Community Primary School">
            <a:extLst>
              <a:ext uri="{FF2B5EF4-FFF2-40B4-BE49-F238E27FC236}">
                <a16:creationId xmlns:a16="http://schemas.microsoft.com/office/drawing/2014/main" id="{45D6B2E5-D099-4A76-B81F-89D388D85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91" y="476672"/>
            <a:ext cx="380047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C224F07-4FD1-4F49-AAE5-F2AD89BE3D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34857" y="12219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8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773" y="555519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GB" u="sng" dirty="0">
                <a:solidFill>
                  <a:schemeClr val="tx1"/>
                </a:solidFill>
              </a:rPr>
              <a:t>Finally, WE NEED YOU!</a:t>
            </a:r>
            <a:br>
              <a:rPr lang="en-GB" u="sng" dirty="0">
                <a:solidFill>
                  <a:schemeClr val="tx1"/>
                </a:solidFill>
              </a:rPr>
            </a:br>
            <a:r>
              <a:rPr lang="en-GB" sz="3100" u="sng" dirty="0">
                <a:solidFill>
                  <a:schemeClr val="tx1"/>
                </a:solidFill>
              </a:rPr>
              <a:t>We are looking for a bank of volunteers…</a:t>
            </a:r>
          </a:p>
        </p:txBody>
      </p:sp>
      <p:pic>
        <p:nvPicPr>
          <p:cNvPr id="4098" name="Picture 2" descr="Please - Free social media icons">
            <a:extLst>
              <a:ext uri="{FF2B5EF4-FFF2-40B4-BE49-F238E27FC236}">
                <a16:creationId xmlns:a16="http://schemas.microsoft.com/office/drawing/2014/main" id="{E4FBF872-6D1B-4BF4-8C1F-73E8579CBA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548" y="2029385"/>
            <a:ext cx="2144217" cy="21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AFCB73-98ED-44DC-AB47-2EE67F3210B5}"/>
              </a:ext>
            </a:extLst>
          </p:cNvPr>
          <p:cNvSpPr txBox="1">
            <a:spLocks/>
          </p:cNvSpPr>
          <p:nvPr/>
        </p:nvSpPr>
        <p:spPr>
          <a:xfrm>
            <a:off x="522515" y="2029385"/>
            <a:ext cx="9040010" cy="4294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2800" dirty="0">
                <a:solidFill>
                  <a:schemeClr val="tx1"/>
                </a:solidFill>
              </a:rPr>
              <a:t>Can you spare any time to read with </a:t>
            </a:r>
          </a:p>
          <a:p>
            <a:pPr marL="68580" indent="0">
              <a:lnSpc>
                <a:spcPct val="150000"/>
              </a:lnSpc>
              <a:buNone/>
            </a:pPr>
            <a:r>
              <a:rPr lang="en-GB" sz="2800" dirty="0">
                <a:solidFill>
                  <a:schemeClr val="tx1"/>
                </a:solidFill>
              </a:rPr>
              <a:t>   our children?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solidFill>
                  <a:schemeClr val="tx1"/>
                </a:solidFill>
              </a:rPr>
              <a:t>Are you available to come on trips </a:t>
            </a:r>
          </a:p>
          <a:p>
            <a:pPr marL="68580" indent="0">
              <a:lnSpc>
                <a:spcPct val="150000"/>
              </a:lnSpc>
              <a:buNone/>
            </a:pPr>
            <a:r>
              <a:rPr lang="en-GB" sz="2800" dirty="0">
                <a:solidFill>
                  <a:schemeClr val="tx1"/>
                </a:solidFill>
              </a:rPr>
              <a:t>   with us?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solidFill>
                  <a:schemeClr val="tx1"/>
                </a:solidFill>
              </a:rPr>
              <a:t>Do you have any time to support us with fieldwork in the local area?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09210DE-C70E-4D59-8402-F07774B41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5576" y="5121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3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B5DC-8C2B-5750-6E12-9A35C0FF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F5CF3F-E5EF-5769-3F83-24ADB4412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9771" y="490655"/>
            <a:ext cx="5312229" cy="6219227"/>
          </a:xfrm>
        </p:spPr>
        <p:txBody>
          <a:bodyPr>
            <a:normAutofit/>
          </a:bodyPr>
          <a:lstStyle/>
          <a:p>
            <a:pPr algn="ctr"/>
            <a:endParaRPr lang="en-US" sz="2000" dirty="0"/>
          </a:p>
          <a:p>
            <a:pPr algn="ctr"/>
            <a:r>
              <a:rPr lang="en-GB" sz="3200" dirty="0">
                <a:solidFill>
                  <a:schemeClr val="tx1"/>
                </a:solidFill>
              </a:rPr>
              <a:t>Thank you, if you have any questions or would like further information, please do not hesitate to contact me.</a:t>
            </a:r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000" dirty="0">
                <a:hlinkClick r:id="rId4"/>
              </a:rPr>
              <a:t>lworthington@scholargreen.cheshire.sch.uk</a:t>
            </a:r>
            <a:r>
              <a:rPr lang="en-US" sz="2000" dirty="0"/>
              <a:t>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1D3A81-9BA4-4EFF-A97E-24B79D9D52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97642" y="4906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5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loral-Flourish_Win32_CP_v8" id="{BCFB3359-BC8B-4F4E-99DD-822A55018E7C}" vid="{7DF7CEC2-9D9A-40F6-95E4-E2F6E93D64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14EFF02-EA18-493C-972D-813DB244C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CE2AAA-C718-435C-B4E6-95A08ACAC4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BB2F3B-6257-41BB-8B64-5AC7494F274B}">
  <ds:schemaRefs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elements/1.1/"/>
    <ds:schemaRef ds:uri="http://schemas.microsoft.com/office/2006/metadata/properties"/>
    <ds:schemaRef ds:uri="71af3243-3dd4-4a8d-8c0d-dd76da1f02a5"/>
    <ds:schemaRef ds:uri="http://purl.org/dc/terms/"/>
    <ds:schemaRef ds:uri="http://schemas.microsoft.com/office/infopath/2007/PartnerControls"/>
    <ds:schemaRef ds:uri="http://schemas.microsoft.com/sharepoint/v3"/>
    <ds:schemaRef ds:uri="230e9df3-be65-4c73-a93b-d1236ebd677e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{F9A32DAD-FAB0-492A-A40F-1023AD83A6A7}tf56410444_win32</Template>
  <TotalTime>423</TotalTime>
  <Words>1807</Words>
  <Application>Microsoft Office PowerPoint</Application>
  <PresentationFormat>Widescreen</PresentationFormat>
  <Paragraphs>246</Paragraphs>
  <Slides>31</Slides>
  <Notes>8</Notes>
  <HiddenSlides>0</HiddenSlides>
  <MMClips>28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Baskerville</vt:lpstr>
      <vt:lpstr>Baskerville Old Face</vt:lpstr>
      <vt:lpstr>Calibri</vt:lpstr>
      <vt:lpstr>Century Gothic</vt:lpstr>
      <vt:lpstr>Courier New</vt:lpstr>
      <vt:lpstr>Gill Sans Light</vt:lpstr>
      <vt:lpstr>Gill Sans Nova</vt:lpstr>
      <vt:lpstr>Gill Sans Nova Light</vt:lpstr>
      <vt:lpstr>Wingdings 2</vt:lpstr>
      <vt:lpstr>Office Theme</vt:lpstr>
      <vt:lpstr>   Miss Worthington  lworthington@scholargreen.cheshire.sch.uk </vt:lpstr>
      <vt:lpstr>PowerPoint Presentation</vt:lpstr>
      <vt:lpstr>Curriculum Overview</vt:lpstr>
      <vt:lpstr>Curriculum Overview</vt:lpstr>
      <vt:lpstr>PowerPoint Presentation</vt:lpstr>
      <vt:lpstr>PowerPoint Presentation</vt:lpstr>
      <vt:lpstr>Timetable Example </vt:lpstr>
      <vt:lpstr>PowerPoint Presentation</vt:lpstr>
      <vt:lpstr>PowerPoint Presentation</vt:lpstr>
      <vt:lpstr>PowerPoint Presentation</vt:lpstr>
      <vt:lpstr> </vt:lpstr>
      <vt:lpstr>English </vt:lpstr>
      <vt:lpstr>Writing/sequence   </vt:lpstr>
      <vt:lpstr>What does Age Related Expectation Mean? </vt:lpstr>
      <vt:lpstr>Spelling Groups “phonics” </vt:lpstr>
      <vt:lpstr>How to help at home </vt:lpstr>
      <vt:lpstr>Reading Treat </vt:lpstr>
      <vt:lpstr>How to help at home </vt:lpstr>
      <vt:lpstr>Recommended Quality Texts </vt:lpstr>
      <vt:lpstr>Useful Websites to support English </vt:lpstr>
      <vt:lpstr>Mathematics</vt:lpstr>
      <vt:lpstr>PowerPoint Presentation</vt:lpstr>
      <vt:lpstr>PowerPoint Presentation</vt:lpstr>
      <vt:lpstr>Multiplication </vt:lpstr>
      <vt:lpstr>How to help at home </vt:lpstr>
      <vt:lpstr>Homework</vt:lpstr>
      <vt:lpstr>Useful Websites to support Maths </vt:lpstr>
      <vt:lpstr>OTHER INFORMATION</vt:lpstr>
      <vt:lpstr>Year 5 trips   Autumn Term  Congleton Library   Spring Term  History Workshop in school   Summer Term Catalyst Discovery Centre    </vt:lpstr>
      <vt:lpstr>Finally, WE NEED YOU! We are looking for a bank of volunteers…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 Worthington  lworthington@scholargreen.cheshire.sch.uk</dc:title>
  <dc:creator>Miss Worthington</dc:creator>
  <cp:lastModifiedBy>Miss Hancock</cp:lastModifiedBy>
  <cp:revision>19</cp:revision>
  <cp:lastPrinted>2023-09-12T13:58:09Z</cp:lastPrinted>
  <dcterms:created xsi:type="dcterms:W3CDTF">2023-09-07T18:16:44Z</dcterms:created>
  <dcterms:modified xsi:type="dcterms:W3CDTF">2026-10-12T12:37:27Z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