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24"/>
  </p:notesMasterIdLst>
  <p:sldIdLst>
    <p:sldId id="256" r:id="rId2"/>
    <p:sldId id="327" r:id="rId3"/>
    <p:sldId id="259" r:id="rId4"/>
    <p:sldId id="325" r:id="rId5"/>
    <p:sldId id="326" r:id="rId6"/>
    <p:sldId id="288" r:id="rId7"/>
    <p:sldId id="260" r:id="rId8"/>
    <p:sldId id="301" r:id="rId9"/>
    <p:sldId id="302" r:id="rId10"/>
    <p:sldId id="328" r:id="rId11"/>
    <p:sldId id="285" r:id="rId12"/>
    <p:sldId id="300" r:id="rId13"/>
    <p:sldId id="287" r:id="rId14"/>
    <p:sldId id="284" r:id="rId15"/>
    <p:sldId id="267" r:id="rId16"/>
    <p:sldId id="303" r:id="rId17"/>
    <p:sldId id="317" r:id="rId18"/>
    <p:sldId id="277" r:id="rId19"/>
    <p:sldId id="290" r:id="rId20"/>
    <p:sldId id="283" r:id="rId21"/>
    <p:sldId id="279" r:id="rId22"/>
    <p:sldId id="298"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06T11:16:26.948"/>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06T11:17:37.938"/>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06T11:18:02.600"/>
    </inkml:context>
    <inkml:brush xml:id="br0">
      <inkml:brushProperty name="width" value="0.1" units="cm"/>
      <inkml:brushProperty name="height" value="0.1" units="cm"/>
      <inkml:brushProperty name="color" value="#FFFFFF"/>
    </inkml:brush>
  </inkml:definitions>
  <inkml:trace contextRef="#ctx0" brushRef="#br0">1 0 128,'0'6'0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B115F60-F59E-435B-BFD6-2666FA89158F}" type="datetimeFigureOut">
              <a:rPr lang="en-GB" smtClean="0"/>
              <a:t>06/10/2026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2D2D7D4-7838-4C5A-8279-EF12363E22F1}" type="slidenum">
              <a:rPr lang="en-GB" smtClean="0"/>
              <a:t>‹#›</a:t>
            </a:fld>
            <a:endParaRPr lang="en-GB"/>
          </a:p>
        </p:txBody>
      </p:sp>
    </p:spTree>
    <p:extLst>
      <p:ext uri="{BB962C8B-B14F-4D97-AF65-F5344CB8AC3E}">
        <p14:creationId xmlns:p14="http://schemas.microsoft.com/office/powerpoint/2010/main" val="928919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See next slides to explain reading strands</a:t>
            </a:r>
          </a:p>
        </p:txBody>
      </p:sp>
      <p:sp>
        <p:nvSpPr>
          <p:cNvPr id="4" name="Slide Number Placeholder 3"/>
          <p:cNvSpPr>
            <a:spLocks noGrp="1"/>
          </p:cNvSpPr>
          <p:nvPr>
            <p:ph type="sldNum" sz="quarter" idx="10"/>
          </p:nvPr>
        </p:nvSpPr>
        <p:spPr/>
        <p:txBody>
          <a:bodyPr/>
          <a:lstStyle/>
          <a:p>
            <a:fld id="{CD6E39B5-8614-4FD5-82D4-FFDBC3EE65C1}" type="slidenum">
              <a:rPr lang="en-GB" smtClean="0"/>
              <a:t>15</a:t>
            </a:fld>
            <a:endParaRPr lang="en-GB" dirty="0"/>
          </a:p>
        </p:txBody>
      </p:sp>
    </p:spTree>
    <p:extLst>
      <p:ext uri="{BB962C8B-B14F-4D97-AF65-F5344CB8AC3E}">
        <p14:creationId xmlns:p14="http://schemas.microsoft.com/office/powerpoint/2010/main" val="674113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10/6/2026</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578558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93876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2310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03108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18993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13133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1932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2926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7054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68623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10/6/2026</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98986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17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10/6/2026</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148894515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55" r:id="rId6"/>
    <p:sldLayoutId id="2147483751" r:id="rId7"/>
    <p:sldLayoutId id="2147483752" r:id="rId8"/>
    <p:sldLayoutId id="2147483753" r:id="rId9"/>
    <p:sldLayoutId id="2147483754" r:id="rId10"/>
    <p:sldLayoutId id="2147483756"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hyperlink" Target="mailto:crigby@scholargreen.Cheshire.sch.uk"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hyperlink" Target="https://itunes.apple.com/gb/app/times-tables-rock-stars/id973811326?mt=8"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topmarks.co.uk/" TargetMode="External"/><Relationship Id="rId2" Type="http://schemas.openxmlformats.org/officeDocument/2006/relationships/hyperlink" Target="https://ttrockstars.com/login" TargetMode="Externa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hyperlink" Target="https://numbots.com/" TargetMode="External"/><Relationship Id="rId4" Type="http://schemas.openxmlformats.org/officeDocument/2006/relationships/hyperlink" Target="https://www.bbc.co.uk/bitesize/subjects/zjxhfg8/year/z7s22s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6.png"/><Relationship Id="rId5" Type="http://schemas.openxmlformats.org/officeDocument/2006/relationships/customXml" Target="../ink/ink1.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2.sv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mailto:crigby@scholargreen.cheshire.sch.uk" TargetMode="External"/><Relationship Id="rId5" Type="http://schemas.openxmlformats.org/officeDocument/2006/relationships/image" Target="../media/image36.png"/><Relationship Id="rId4" Type="http://schemas.openxmlformats.org/officeDocument/2006/relationships/customXml" Target="../ink/ink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1" name="Rectangle 24">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ful leaf patterns">
            <a:extLst>
              <a:ext uri="{FF2B5EF4-FFF2-40B4-BE49-F238E27FC236}">
                <a16:creationId xmlns:a16="http://schemas.microsoft.com/office/drawing/2014/main" id="{20D5D069-912F-1BB4-C456-1E9117C4F15C}"/>
              </a:ext>
            </a:extLst>
          </p:cNvPr>
          <p:cNvPicPr>
            <a:picLocks noChangeAspect="1"/>
          </p:cNvPicPr>
          <p:nvPr/>
        </p:nvPicPr>
        <p:blipFill rotWithShape="1">
          <a:blip r:embed="rId4">
            <a:alphaModFix amt="50000"/>
          </a:blip>
          <a:srcRect t="3311" r="-1" b="16311"/>
          <a:stretch>
            <a:fillRect/>
          </a:stretch>
        </p:blipFill>
        <p:spPr>
          <a:xfrm>
            <a:off x="20" y="10"/>
            <a:ext cx="12188931" cy="6857990"/>
          </a:xfrm>
          <a:prstGeom prst="rect">
            <a:avLst/>
          </a:prstGeom>
        </p:spPr>
      </p:pic>
      <p:sp>
        <p:nvSpPr>
          <p:cNvPr id="2" name="Title 1">
            <a:extLst>
              <a:ext uri="{FF2B5EF4-FFF2-40B4-BE49-F238E27FC236}">
                <a16:creationId xmlns:a16="http://schemas.microsoft.com/office/drawing/2014/main" id="{FC47C932-E1C2-4726-A910-9985FA243DDF}"/>
              </a:ext>
            </a:extLst>
          </p:cNvPr>
          <p:cNvSpPr>
            <a:spLocks noGrp="1"/>
          </p:cNvSpPr>
          <p:nvPr>
            <p:ph type="ctrTitle"/>
          </p:nvPr>
        </p:nvSpPr>
        <p:spPr>
          <a:xfrm>
            <a:off x="1527048" y="1124712"/>
            <a:ext cx="9144000" cy="3063240"/>
          </a:xfrm>
        </p:spPr>
        <p:txBody>
          <a:bodyPr>
            <a:normAutofit/>
          </a:bodyPr>
          <a:lstStyle/>
          <a:p>
            <a:pPr algn="ctr"/>
            <a:r>
              <a:rPr lang="en-US"/>
              <a:t>Welcome to Year 2</a:t>
            </a:r>
            <a:endParaRPr lang="en-GB"/>
          </a:p>
        </p:txBody>
      </p:sp>
      <p:sp>
        <p:nvSpPr>
          <p:cNvPr id="3" name="Subtitle 2">
            <a:extLst>
              <a:ext uri="{FF2B5EF4-FFF2-40B4-BE49-F238E27FC236}">
                <a16:creationId xmlns:a16="http://schemas.microsoft.com/office/drawing/2014/main" id="{5D46877D-8A50-4717-AE59-CDA8C3F85303}"/>
              </a:ext>
            </a:extLst>
          </p:cNvPr>
          <p:cNvSpPr>
            <a:spLocks noGrp="1"/>
          </p:cNvSpPr>
          <p:nvPr>
            <p:ph type="subTitle" idx="1"/>
          </p:nvPr>
        </p:nvSpPr>
        <p:spPr>
          <a:xfrm>
            <a:off x="1527048" y="4599432"/>
            <a:ext cx="9144000" cy="1227520"/>
          </a:xfrm>
        </p:spPr>
        <p:txBody>
          <a:bodyPr>
            <a:normAutofit/>
          </a:bodyPr>
          <a:lstStyle/>
          <a:p>
            <a:pPr algn="ctr">
              <a:lnSpc>
                <a:spcPct val="100000"/>
              </a:lnSpc>
            </a:pPr>
            <a:r>
              <a:rPr lang="en-US" sz="3200">
                <a:latin typeface="XCCW Joined 1a" panose="03050602040000000000" pitchFamily="66" charset="0"/>
              </a:rPr>
              <a:t>Miss Rigby </a:t>
            </a:r>
          </a:p>
          <a:p>
            <a:pPr algn="ctr">
              <a:lnSpc>
                <a:spcPct val="100000"/>
              </a:lnSpc>
            </a:pPr>
            <a:r>
              <a:rPr lang="en-US" sz="3200">
                <a:latin typeface="XCCW Joined 1a" panose="03050602040000000000" pitchFamily="66" charset="0"/>
                <a:hlinkClick r:id="rId5"/>
              </a:rPr>
              <a:t>crigby@scholargreen.cheshire.sch.uk</a:t>
            </a:r>
            <a:r>
              <a:rPr lang="en-US" sz="3200">
                <a:latin typeface="XCCW Joined 1a" panose="03050602040000000000" pitchFamily="66" charset="0"/>
              </a:rPr>
              <a:t> </a:t>
            </a:r>
            <a:endParaRPr lang="en-GB" sz="3200">
              <a:latin typeface="XCCW Joined 1a" panose="03050602040000000000" pitchFamily="66" charset="0"/>
            </a:endParaRPr>
          </a:p>
        </p:txBody>
      </p:sp>
      <p:sp>
        <p:nvSpPr>
          <p:cNvPr id="32" name="Rectangle 6">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sX0" fmla="*/ 0 w 10515600"/>
              <a:gd name="csY0" fmla="*/ 0 h 5416094"/>
              <a:gd name="csX1" fmla="*/ 552069 w 10515600"/>
              <a:gd name="csY1" fmla="*/ 0 h 5416094"/>
              <a:gd name="csX2" fmla="*/ 893826 w 10515600"/>
              <a:gd name="csY2" fmla="*/ 0 h 5416094"/>
              <a:gd name="csX3" fmla="*/ 1761363 w 10515600"/>
              <a:gd name="csY3" fmla="*/ 0 h 5416094"/>
              <a:gd name="csX4" fmla="*/ 2313432 w 10515600"/>
              <a:gd name="csY4" fmla="*/ 0 h 5416094"/>
              <a:gd name="csX5" fmla="*/ 2865501 w 10515600"/>
              <a:gd name="csY5" fmla="*/ 0 h 5416094"/>
              <a:gd name="csX6" fmla="*/ 3733038 w 10515600"/>
              <a:gd name="csY6" fmla="*/ 0 h 5416094"/>
              <a:gd name="csX7" fmla="*/ 4179951 w 10515600"/>
              <a:gd name="csY7" fmla="*/ 0 h 5416094"/>
              <a:gd name="csX8" fmla="*/ 5047488 w 10515600"/>
              <a:gd name="csY8" fmla="*/ 0 h 5416094"/>
              <a:gd name="csX9" fmla="*/ 5915025 w 10515600"/>
              <a:gd name="csY9" fmla="*/ 0 h 5416094"/>
              <a:gd name="csX10" fmla="*/ 6572250 w 10515600"/>
              <a:gd name="csY10" fmla="*/ 0 h 5416094"/>
              <a:gd name="csX11" fmla="*/ 7439787 w 10515600"/>
              <a:gd name="csY11" fmla="*/ 0 h 5416094"/>
              <a:gd name="csX12" fmla="*/ 7991856 w 10515600"/>
              <a:gd name="csY12" fmla="*/ 0 h 5416094"/>
              <a:gd name="csX13" fmla="*/ 8543925 w 10515600"/>
              <a:gd name="csY13" fmla="*/ 0 h 5416094"/>
              <a:gd name="csX14" fmla="*/ 9306306 w 10515600"/>
              <a:gd name="csY14" fmla="*/ 0 h 5416094"/>
              <a:gd name="csX15" fmla="*/ 9858375 w 10515600"/>
              <a:gd name="csY15" fmla="*/ 0 h 5416094"/>
              <a:gd name="csX16" fmla="*/ 10515600 w 10515600"/>
              <a:gd name="csY16" fmla="*/ 0 h 5416094"/>
              <a:gd name="csX17" fmla="*/ 10515600 w 10515600"/>
              <a:gd name="csY17" fmla="*/ 785334 h 5416094"/>
              <a:gd name="csX18" fmla="*/ 10515600 w 10515600"/>
              <a:gd name="csY18" fmla="*/ 1516506 h 5416094"/>
              <a:gd name="csX19" fmla="*/ 10515600 w 10515600"/>
              <a:gd name="csY19" fmla="*/ 2247679 h 5416094"/>
              <a:gd name="csX20" fmla="*/ 10515600 w 10515600"/>
              <a:gd name="csY20" fmla="*/ 2762208 h 5416094"/>
              <a:gd name="csX21" fmla="*/ 10515600 w 10515600"/>
              <a:gd name="csY21" fmla="*/ 3330898 h 5416094"/>
              <a:gd name="csX22" fmla="*/ 10515600 w 10515600"/>
              <a:gd name="csY22" fmla="*/ 4062071 h 5416094"/>
              <a:gd name="csX23" fmla="*/ 10515600 w 10515600"/>
              <a:gd name="csY23" fmla="*/ 4684921 h 5416094"/>
              <a:gd name="csX24" fmla="*/ 10515600 w 10515600"/>
              <a:gd name="csY24" fmla="*/ 5416094 h 5416094"/>
              <a:gd name="csX25" fmla="*/ 9753219 w 10515600"/>
              <a:gd name="csY25" fmla="*/ 5416094 h 5416094"/>
              <a:gd name="csX26" fmla="*/ 9411462 w 10515600"/>
              <a:gd name="csY26" fmla="*/ 5416094 h 5416094"/>
              <a:gd name="csX27" fmla="*/ 8754237 w 10515600"/>
              <a:gd name="csY27" fmla="*/ 5416094 h 5416094"/>
              <a:gd name="csX28" fmla="*/ 8307324 w 10515600"/>
              <a:gd name="csY28" fmla="*/ 5416094 h 5416094"/>
              <a:gd name="csX29" fmla="*/ 7544943 w 10515600"/>
              <a:gd name="csY29" fmla="*/ 5416094 h 5416094"/>
              <a:gd name="csX30" fmla="*/ 7098030 w 10515600"/>
              <a:gd name="csY30" fmla="*/ 5416094 h 5416094"/>
              <a:gd name="csX31" fmla="*/ 6335649 w 10515600"/>
              <a:gd name="csY31" fmla="*/ 5416094 h 5416094"/>
              <a:gd name="csX32" fmla="*/ 5993892 w 10515600"/>
              <a:gd name="csY32" fmla="*/ 5416094 h 5416094"/>
              <a:gd name="csX33" fmla="*/ 5231511 w 10515600"/>
              <a:gd name="csY33" fmla="*/ 5416094 h 5416094"/>
              <a:gd name="csX34" fmla="*/ 4784598 w 10515600"/>
              <a:gd name="csY34" fmla="*/ 5416094 h 5416094"/>
              <a:gd name="csX35" fmla="*/ 4442841 w 10515600"/>
              <a:gd name="csY35" fmla="*/ 5416094 h 5416094"/>
              <a:gd name="csX36" fmla="*/ 3995928 w 10515600"/>
              <a:gd name="csY36" fmla="*/ 5416094 h 5416094"/>
              <a:gd name="csX37" fmla="*/ 3233547 w 10515600"/>
              <a:gd name="csY37" fmla="*/ 5416094 h 5416094"/>
              <a:gd name="csX38" fmla="*/ 2786634 w 10515600"/>
              <a:gd name="csY38" fmla="*/ 5416094 h 5416094"/>
              <a:gd name="csX39" fmla="*/ 2444877 w 10515600"/>
              <a:gd name="csY39" fmla="*/ 5416094 h 5416094"/>
              <a:gd name="csX40" fmla="*/ 1997964 w 10515600"/>
              <a:gd name="csY40" fmla="*/ 5416094 h 5416094"/>
              <a:gd name="csX41" fmla="*/ 1445895 w 10515600"/>
              <a:gd name="csY41" fmla="*/ 5416094 h 5416094"/>
              <a:gd name="csX42" fmla="*/ 788670 w 10515600"/>
              <a:gd name="csY42" fmla="*/ 5416094 h 5416094"/>
              <a:gd name="csX43" fmla="*/ 0 w 10515600"/>
              <a:gd name="csY43" fmla="*/ 5416094 h 5416094"/>
              <a:gd name="csX44" fmla="*/ 0 w 10515600"/>
              <a:gd name="csY44" fmla="*/ 4630760 h 5416094"/>
              <a:gd name="csX45" fmla="*/ 0 w 10515600"/>
              <a:gd name="csY45" fmla="*/ 3953749 h 5416094"/>
              <a:gd name="csX46" fmla="*/ 0 w 10515600"/>
              <a:gd name="csY46" fmla="*/ 3276737 h 5416094"/>
              <a:gd name="csX47" fmla="*/ 0 w 10515600"/>
              <a:gd name="csY47" fmla="*/ 2599725 h 5416094"/>
              <a:gd name="csX48" fmla="*/ 0 w 10515600"/>
              <a:gd name="csY48" fmla="*/ 1922713 h 5416094"/>
              <a:gd name="csX49" fmla="*/ 0 w 10515600"/>
              <a:gd name="csY49" fmla="*/ 1299863 h 5416094"/>
              <a:gd name="csX50" fmla="*/ 0 w 10515600"/>
              <a:gd name="csY50" fmla="*/ 0 h 5416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571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corded Sound">
            <a:hlinkClick r:id="" action="ppaction://media"/>
            <a:extLst>
              <a:ext uri="{FF2B5EF4-FFF2-40B4-BE49-F238E27FC236}">
                <a16:creationId xmlns:a16="http://schemas.microsoft.com/office/drawing/2014/main" id="{F9F748B8-2AC9-498A-8335-BBD74D72952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47174" y="6294323"/>
            <a:ext cx="406400" cy="406400"/>
          </a:xfrm>
          <a:prstGeom prst="rect">
            <a:avLst/>
          </a:prstGeom>
        </p:spPr>
      </p:pic>
    </p:spTree>
    <p:extLst>
      <p:ext uri="{BB962C8B-B14F-4D97-AF65-F5344CB8AC3E}">
        <p14:creationId xmlns:p14="http://schemas.microsoft.com/office/powerpoint/2010/main" val="18357437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5451"/>
    </mc:Choice>
    <mc:Fallback xmlns="">
      <p:transition spd="slow" advTm="15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970FE8-1FC0-4998-BFE1-19C6695382CE}"/>
              </a:ext>
            </a:extLst>
          </p:cNvPr>
          <p:cNvSpPr>
            <a:spLocks noGrp="1"/>
          </p:cNvSpPr>
          <p:nvPr>
            <p:ph type="title"/>
          </p:nvPr>
        </p:nvSpPr>
        <p:spPr>
          <a:xfrm>
            <a:off x="5297593" y="42738"/>
            <a:ext cx="6251110" cy="1783080"/>
          </a:xfrm>
        </p:spPr>
        <p:txBody>
          <a:bodyPr anchor="b">
            <a:normAutofit/>
          </a:bodyPr>
          <a:lstStyle/>
          <a:p>
            <a:pPr>
              <a:lnSpc>
                <a:spcPct val="90000"/>
              </a:lnSpc>
            </a:pPr>
            <a:r>
              <a:rPr lang="en-US" sz="5000" dirty="0"/>
              <a:t>What will my child learn in Y2?</a:t>
            </a:r>
            <a:endParaRPr lang="en-GB" sz="5000" dirty="0"/>
          </a:p>
        </p:txBody>
      </p:sp>
      <p:sp>
        <p:nvSpPr>
          <p:cNvPr id="26"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F39909"/>
          </a:solidFill>
          <a:ln w="38100" cap="rnd">
            <a:solidFill>
              <a:srgbClr val="F39909"/>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EF149C6-E6CF-481E-8B67-B24D1B05415B}"/>
              </a:ext>
            </a:extLst>
          </p:cNvPr>
          <p:cNvSpPr>
            <a:spLocks noGrp="1"/>
          </p:cNvSpPr>
          <p:nvPr>
            <p:ph idx="1"/>
          </p:nvPr>
        </p:nvSpPr>
        <p:spPr>
          <a:xfrm>
            <a:off x="5412862" y="2521756"/>
            <a:ext cx="6430220" cy="4237648"/>
          </a:xfrm>
        </p:spPr>
        <p:txBody>
          <a:bodyPr>
            <a:normAutofit/>
          </a:bodyPr>
          <a:lstStyle/>
          <a:p>
            <a:pPr marL="0" indent="0">
              <a:lnSpc>
                <a:spcPct val="100000"/>
              </a:lnSpc>
              <a:buNone/>
            </a:pPr>
            <a:r>
              <a:rPr lang="en-US" sz="1100" dirty="0">
                <a:latin typeface="XCCW Joined 1a" panose="03050602040000000000" pitchFamily="66" charset="0"/>
                <a:cs typeface="Cavolini" panose="03000502040302020204" pitchFamily="66" charset="0"/>
              </a:rPr>
              <a:t>Maths and English is taught every day. </a:t>
            </a:r>
          </a:p>
          <a:p>
            <a:pPr marL="571500" indent="-342900">
              <a:lnSpc>
                <a:spcPct val="100000"/>
              </a:lnSpc>
            </a:pPr>
            <a:r>
              <a:rPr lang="en-US" sz="1100" dirty="0">
                <a:latin typeface="XCCW Joined 1a" panose="03050602040000000000" pitchFamily="66" charset="0"/>
                <a:cs typeface="Cavolini" panose="03000502040302020204" pitchFamily="66" charset="0"/>
              </a:rPr>
              <a:t>Daily differentiated phonics lessons focusing on the spelling rules</a:t>
            </a:r>
          </a:p>
          <a:p>
            <a:pPr marL="571500" indent="-342900">
              <a:lnSpc>
                <a:spcPct val="100000"/>
              </a:lnSpc>
            </a:pPr>
            <a:r>
              <a:rPr lang="en-US" sz="1100" dirty="0">
                <a:latin typeface="XCCW Joined 1a" panose="03050602040000000000" pitchFamily="66" charset="0"/>
                <a:cs typeface="Cavolini" panose="03000502040302020204" pitchFamily="66" charset="0"/>
              </a:rPr>
              <a:t>Weekly comprehension lesson</a:t>
            </a:r>
          </a:p>
          <a:p>
            <a:pPr marL="571500" indent="-342900">
              <a:lnSpc>
                <a:spcPct val="100000"/>
              </a:lnSpc>
            </a:pPr>
            <a:r>
              <a:rPr lang="en-US" sz="1100" dirty="0">
                <a:latin typeface="XCCW Joined 1a" panose="03050602040000000000" pitchFamily="66" charset="0"/>
                <a:cs typeface="Cavolini" panose="03000502040302020204" pitchFamily="66" charset="0"/>
              </a:rPr>
              <a:t>3x weekly fluency lessons to teach reading skills </a:t>
            </a:r>
          </a:p>
          <a:p>
            <a:pPr marL="571500" indent="-342900">
              <a:lnSpc>
                <a:spcPct val="100000"/>
              </a:lnSpc>
            </a:pPr>
            <a:r>
              <a:rPr lang="en-US" sz="1100" dirty="0">
                <a:latin typeface="XCCW Joined 1a" panose="03050602040000000000" pitchFamily="66" charset="0"/>
                <a:cs typeface="Cavolini" panose="03000502040302020204" pitchFamily="66" charset="0"/>
              </a:rPr>
              <a:t>Weekly vocabulary lesson to link with foundation subjects</a:t>
            </a:r>
          </a:p>
          <a:p>
            <a:pPr marL="571500" indent="-342900">
              <a:lnSpc>
                <a:spcPct val="100000"/>
              </a:lnSpc>
            </a:pPr>
            <a:r>
              <a:rPr lang="en-US" sz="1100" dirty="0">
                <a:latin typeface="XCCW Joined 1a" panose="03050602040000000000" pitchFamily="66" charset="0"/>
                <a:cs typeface="Cavolini" panose="03000502040302020204" pitchFamily="66" charset="0"/>
              </a:rPr>
              <a:t>Science is taught weekly </a:t>
            </a:r>
          </a:p>
          <a:p>
            <a:pPr marL="571500" indent="-342900">
              <a:lnSpc>
                <a:spcPct val="100000"/>
              </a:lnSpc>
            </a:pPr>
            <a:r>
              <a:rPr lang="en-US" sz="1100" dirty="0">
                <a:latin typeface="XCCW Joined 1a" panose="03050602040000000000" pitchFamily="66" charset="0"/>
                <a:cs typeface="Cavolini" panose="03000502040302020204" pitchFamily="66" charset="0"/>
              </a:rPr>
              <a:t>Spell Check every Thursday day based on the Y2 word list- the words of the week are recorded on the sheet sent home at the start of every half term</a:t>
            </a:r>
          </a:p>
          <a:p>
            <a:pPr marL="571500" indent="-342900">
              <a:lnSpc>
                <a:spcPct val="100000"/>
              </a:lnSpc>
            </a:pPr>
            <a:r>
              <a:rPr lang="en-US" sz="1100" dirty="0">
                <a:latin typeface="XCCW Joined 1a" panose="03050602040000000000" pitchFamily="66" charset="0"/>
                <a:cs typeface="Cavolini" panose="03000502040302020204" pitchFamily="66" charset="0"/>
              </a:rPr>
              <a:t>Weekly reasoning and problem-solving lessons</a:t>
            </a:r>
          </a:p>
          <a:p>
            <a:pPr marL="0" indent="0">
              <a:lnSpc>
                <a:spcPct val="100000"/>
              </a:lnSpc>
              <a:buNone/>
            </a:pPr>
            <a:r>
              <a:rPr lang="en-US" sz="1100" dirty="0">
                <a:latin typeface="XCCW Joined 1a" panose="03050602040000000000" pitchFamily="66" charset="0"/>
                <a:cs typeface="Cavolini" panose="03000502040302020204" pitchFamily="66" charset="0"/>
              </a:rPr>
              <a:t>PSHE, RE and PE are compulsory each week. </a:t>
            </a:r>
          </a:p>
          <a:p>
            <a:pPr marL="0" indent="0">
              <a:lnSpc>
                <a:spcPct val="100000"/>
              </a:lnSpc>
              <a:buNone/>
            </a:pPr>
            <a:r>
              <a:rPr lang="en-US" sz="1100" dirty="0">
                <a:latin typeface="XCCW Joined 1a" panose="03050602040000000000" pitchFamily="66" charset="0"/>
                <a:cs typeface="Cavolini" panose="03000502040302020204" pitchFamily="66" charset="0"/>
              </a:rPr>
              <a:t>2 hours of PE a week</a:t>
            </a:r>
          </a:p>
          <a:p>
            <a:pPr marL="0" indent="0">
              <a:lnSpc>
                <a:spcPct val="100000"/>
              </a:lnSpc>
              <a:buNone/>
            </a:pPr>
            <a:r>
              <a:rPr lang="en-US" sz="1100" dirty="0">
                <a:latin typeface="XCCW Joined 1a" panose="03050602040000000000" pitchFamily="66" charset="0"/>
                <a:cs typeface="Cavolini" panose="03000502040302020204" pitchFamily="66" charset="0"/>
              </a:rPr>
              <a:t>All other subjects are 1 hour a week</a:t>
            </a:r>
          </a:p>
          <a:p>
            <a:pPr marL="0" indent="0">
              <a:lnSpc>
                <a:spcPct val="100000"/>
              </a:lnSpc>
              <a:buNone/>
            </a:pPr>
            <a:r>
              <a:rPr lang="en-US" sz="1100" dirty="0">
                <a:latin typeface="XCCW Joined 1a" panose="03050602040000000000" pitchFamily="66" charset="0"/>
                <a:cs typeface="Cavolini" panose="03000502040302020204" pitchFamily="66" charset="0"/>
              </a:rPr>
              <a:t>Junior Jam staff teach Music and Computing.</a:t>
            </a:r>
          </a:p>
          <a:p>
            <a:pPr marL="0" indent="0">
              <a:lnSpc>
                <a:spcPct val="100000"/>
              </a:lnSpc>
              <a:buNone/>
            </a:pPr>
            <a:r>
              <a:rPr lang="en-US" sz="1100" dirty="0">
                <a:latin typeface="XCCW Joined 1a" panose="03050602040000000000" pitchFamily="66" charset="0"/>
                <a:cs typeface="Cavolini" panose="03000502040302020204" pitchFamily="66" charset="0"/>
              </a:rPr>
              <a:t>Mrs Stevenson will teach French.</a:t>
            </a:r>
            <a:endParaRPr lang="en-US" sz="1100" dirty="0">
              <a:latin typeface="XCCW Joined 1a" panose="03050602040000000000" pitchFamily="66" charset="0"/>
            </a:endParaRPr>
          </a:p>
        </p:txBody>
      </p:sp>
      <p:pic>
        <p:nvPicPr>
          <p:cNvPr id="20" name="Picture 19" descr="Numbers and symbols">
            <a:extLst>
              <a:ext uri="{FF2B5EF4-FFF2-40B4-BE49-F238E27FC236}">
                <a16:creationId xmlns:a16="http://schemas.microsoft.com/office/drawing/2014/main" id="{A3EE2CBD-CEBE-A5FB-058F-B3920D216AC7}"/>
              </a:ext>
            </a:extLst>
          </p:cNvPr>
          <p:cNvPicPr>
            <a:picLocks noChangeAspect="1"/>
          </p:cNvPicPr>
          <p:nvPr/>
        </p:nvPicPr>
        <p:blipFill>
          <a:blip r:embed="rId2"/>
          <a:srcRect l="30265" r="24404"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758228360"/>
      </p:ext>
    </p:extLst>
  </p:cSld>
  <p:clrMapOvr>
    <a:masterClrMapping/>
  </p:clrMapOvr>
  <mc:AlternateContent xmlns:mc="http://schemas.openxmlformats.org/markup-compatibility/2006" xmlns:p14="http://schemas.microsoft.com/office/powerpoint/2010/main">
    <mc:Choice Requires="p14">
      <p:transition spd="slow" p14:dur="2000" advTm="77889"/>
    </mc:Choice>
    <mc:Fallback xmlns="">
      <p:transition spd="slow" advTm="7788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B1F7C8-BB8B-4C3F-9D57-8F110C3ADE63}"/>
              </a:ext>
            </a:extLst>
          </p:cNvPr>
          <p:cNvSpPr>
            <a:spLocks noGrp="1"/>
          </p:cNvSpPr>
          <p:nvPr>
            <p:ph type="title"/>
          </p:nvPr>
        </p:nvSpPr>
        <p:spPr>
          <a:xfrm>
            <a:off x="641180" y="320040"/>
            <a:ext cx="10909640" cy="904970"/>
          </a:xfrm>
        </p:spPr>
        <p:txBody>
          <a:bodyPr vert="horz" lIns="91440" tIns="45720" rIns="91440" bIns="45720" rtlCol="0" anchor="ctr">
            <a:normAutofit/>
          </a:bodyPr>
          <a:lstStyle/>
          <a:p>
            <a:pPr algn="ctr">
              <a:lnSpc>
                <a:spcPct val="90000"/>
              </a:lnSpc>
            </a:pPr>
            <a:r>
              <a:rPr lang="en-US" sz="5600" dirty="0"/>
              <a:t>Year 2 Overview</a:t>
            </a:r>
          </a:p>
        </p:txBody>
      </p:sp>
      <p:pic>
        <p:nvPicPr>
          <p:cNvPr id="3" name="Recorded Sound">
            <a:hlinkClick r:id="" action="ppaction://media"/>
            <a:extLst>
              <a:ext uri="{FF2B5EF4-FFF2-40B4-BE49-F238E27FC236}">
                <a16:creationId xmlns:a16="http://schemas.microsoft.com/office/drawing/2014/main" id="{92FA0ED7-6A83-4644-8398-8240C5395B2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03829" y="6207539"/>
            <a:ext cx="406400" cy="406400"/>
          </a:xfrm>
          <a:prstGeom prst="rect">
            <a:avLst/>
          </a:prstGeom>
        </p:spPr>
      </p:pic>
      <p:pic>
        <p:nvPicPr>
          <p:cNvPr id="6" name="Picture 5">
            <a:extLst>
              <a:ext uri="{FF2B5EF4-FFF2-40B4-BE49-F238E27FC236}">
                <a16:creationId xmlns:a16="http://schemas.microsoft.com/office/drawing/2014/main" id="{276E2CA1-6A39-8D74-E155-2234DFA21595}"/>
              </a:ext>
            </a:extLst>
          </p:cNvPr>
          <p:cNvPicPr>
            <a:picLocks noChangeAspect="1"/>
          </p:cNvPicPr>
          <p:nvPr/>
        </p:nvPicPr>
        <p:blipFill>
          <a:blip r:embed="rId5"/>
          <a:srcRect l="20706" t="35427" r="21821" b="11286"/>
          <a:stretch>
            <a:fillRect/>
          </a:stretch>
        </p:blipFill>
        <p:spPr>
          <a:xfrm>
            <a:off x="1102803" y="1309581"/>
            <a:ext cx="9986393" cy="4971949"/>
          </a:xfrm>
          <a:prstGeom prst="rect">
            <a:avLst/>
          </a:prstGeom>
        </p:spPr>
      </p:pic>
    </p:spTree>
    <p:extLst>
      <p:ext uri="{BB962C8B-B14F-4D97-AF65-F5344CB8AC3E}">
        <p14:creationId xmlns:p14="http://schemas.microsoft.com/office/powerpoint/2010/main" val="3046865714"/>
      </p:ext>
    </p:extLst>
  </p:cSld>
  <p:clrMapOvr>
    <a:masterClrMapping/>
  </p:clrMapOvr>
  <mc:AlternateContent xmlns:mc="http://schemas.openxmlformats.org/markup-compatibility/2006" xmlns:p14="http://schemas.microsoft.com/office/powerpoint/2010/main">
    <mc:Choice Requires="p14">
      <p:transition spd="slow" p14:dur="2000" advTm="21581"/>
    </mc:Choice>
    <mc:Fallback xmlns="">
      <p:transition spd="slow" advTm="21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B1F7C8-BB8B-4C3F-9D57-8F110C3ADE63}"/>
              </a:ext>
            </a:extLst>
          </p:cNvPr>
          <p:cNvSpPr>
            <a:spLocks noGrp="1"/>
          </p:cNvSpPr>
          <p:nvPr>
            <p:ph type="title"/>
          </p:nvPr>
        </p:nvSpPr>
        <p:spPr>
          <a:xfrm>
            <a:off x="641180" y="320040"/>
            <a:ext cx="10909640" cy="904970"/>
          </a:xfrm>
        </p:spPr>
        <p:txBody>
          <a:bodyPr vert="horz" lIns="91440" tIns="45720" rIns="91440" bIns="45720" rtlCol="0" anchor="ctr">
            <a:normAutofit/>
          </a:bodyPr>
          <a:lstStyle/>
          <a:p>
            <a:pPr algn="ctr">
              <a:lnSpc>
                <a:spcPct val="90000"/>
              </a:lnSpc>
            </a:pPr>
            <a:r>
              <a:rPr lang="en-US" sz="5600" dirty="0"/>
              <a:t>Year 2 Overview continued…</a:t>
            </a:r>
          </a:p>
        </p:txBody>
      </p:sp>
      <p:pic>
        <p:nvPicPr>
          <p:cNvPr id="5" name="Picture 4">
            <a:extLst>
              <a:ext uri="{FF2B5EF4-FFF2-40B4-BE49-F238E27FC236}">
                <a16:creationId xmlns:a16="http://schemas.microsoft.com/office/drawing/2014/main" id="{FAF53381-C32E-4947-EF79-74B5D004FB4D}"/>
              </a:ext>
            </a:extLst>
          </p:cNvPr>
          <p:cNvPicPr>
            <a:picLocks noChangeAspect="1"/>
          </p:cNvPicPr>
          <p:nvPr/>
        </p:nvPicPr>
        <p:blipFill>
          <a:blip r:embed="rId2"/>
          <a:srcRect l="24701" t="28898" r="25978" b="10491"/>
          <a:stretch>
            <a:fillRect/>
          </a:stretch>
        </p:blipFill>
        <p:spPr>
          <a:xfrm>
            <a:off x="1971260" y="1319586"/>
            <a:ext cx="8249479" cy="5443838"/>
          </a:xfrm>
          <a:prstGeom prst="rect">
            <a:avLst/>
          </a:prstGeom>
        </p:spPr>
      </p:pic>
    </p:spTree>
    <p:extLst>
      <p:ext uri="{BB962C8B-B14F-4D97-AF65-F5344CB8AC3E}">
        <p14:creationId xmlns:p14="http://schemas.microsoft.com/office/powerpoint/2010/main" val="3257900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B1F7C8-BB8B-4C3F-9D57-8F110C3ADE63}"/>
              </a:ext>
            </a:extLst>
          </p:cNvPr>
          <p:cNvSpPr>
            <a:spLocks noGrp="1"/>
          </p:cNvSpPr>
          <p:nvPr>
            <p:ph type="title"/>
          </p:nvPr>
        </p:nvSpPr>
        <p:spPr>
          <a:xfrm>
            <a:off x="641180" y="320040"/>
            <a:ext cx="10909640" cy="904970"/>
          </a:xfrm>
        </p:spPr>
        <p:txBody>
          <a:bodyPr vert="horz" lIns="91440" tIns="45720" rIns="91440" bIns="45720" rtlCol="0" anchor="ctr">
            <a:normAutofit/>
          </a:bodyPr>
          <a:lstStyle/>
          <a:p>
            <a:pPr algn="ctr">
              <a:lnSpc>
                <a:spcPct val="90000"/>
              </a:lnSpc>
            </a:pPr>
            <a:r>
              <a:rPr lang="en-US" sz="5600" dirty="0"/>
              <a:t>Year 2 Overview continued…</a:t>
            </a:r>
          </a:p>
        </p:txBody>
      </p:sp>
      <p:pic>
        <p:nvPicPr>
          <p:cNvPr id="4" name="Picture 3">
            <a:extLst>
              <a:ext uri="{FF2B5EF4-FFF2-40B4-BE49-F238E27FC236}">
                <a16:creationId xmlns:a16="http://schemas.microsoft.com/office/drawing/2014/main" id="{F67704E8-C280-1204-577F-73825DA98A61}"/>
              </a:ext>
            </a:extLst>
          </p:cNvPr>
          <p:cNvPicPr>
            <a:picLocks noChangeAspect="1"/>
          </p:cNvPicPr>
          <p:nvPr/>
        </p:nvPicPr>
        <p:blipFill>
          <a:blip r:embed="rId2"/>
          <a:srcRect l="24911" t="56817" r="26072" b="21328"/>
          <a:stretch>
            <a:fillRect/>
          </a:stretch>
        </p:blipFill>
        <p:spPr>
          <a:xfrm>
            <a:off x="924595" y="2190874"/>
            <a:ext cx="10342810" cy="2476251"/>
          </a:xfrm>
          <a:prstGeom prst="rect">
            <a:avLst/>
          </a:prstGeom>
        </p:spPr>
      </p:pic>
    </p:spTree>
    <p:extLst>
      <p:ext uri="{BB962C8B-B14F-4D97-AF65-F5344CB8AC3E}">
        <p14:creationId xmlns:p14="http://schemas.microsoft.com/office/powerpoint/2010/main" val="1307025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22614" y="2210462"/>
            <a:ext cx="6894575" cy="3566160"/>
          </a:xfrm>
        </p:spPr>
        <p:txBody>
          <a:bodyPr>
            <a:normAutofit fontScale="90000"/>
          </a:bodyPr>
          <a:lstStyle/>
          <a:p>
            <a:pPr marL="182880">
              <a:lnSpc>
                <a:spcPct val="90000"/>
              </a:lnSpc>
            </a:pPr>
            <a:r>
              <a:rPr lang="en-GB" sz="2400" u="sng" dirty="0"/>
              <a:t>YEAR 2 ASSESSMENTS</a:t>
            </a:r>
            <a:br>
              <a:rPr lang="en-GB" sz="2400" u="sng" dirty="0"/>
            </a:br>
            <a:r>
              <a:rPr lang="en-GB" sz="2400" u="sng" dirty="0"/>
              <a:t>  </a:t>
            </a:r>
            <a:br>
              <a:rPr lang="en-GB" sz="2400" u="sng" dirty="0"/>
            </a:br>
            <a:r>
              <a:rPr lang="en-GB" sz="2400" dirty="0">
                <a:latin typeface="XCCW Joined 1a" panose="03050602040000000000" pitchFamily="66" charset="0"/>
              </a:rPr>
              <a:t>Throughout the year, we will have three formal assessment weeks. There will be on in </a:t>
            </a:r>
            <a:r>
              <a:rPr lang="en-GB" sz="2400">
                <a:latin typeface="XCCW Joined 1a" panose="03050602040000000000" pitchFamily="66" charset="0"/>
              </a:rPr>
              <a:t>the </a:t>
            </a:r>
            <a:r>
              <a:rPr lang="en-GB" sz="2400" dirty="0">
                <a:latin typeface="XCCW Joined 1a" panose="03050602040000000000" pitchFamily="66" charset="0"/>
              </a:rPr>
              <a:t>A</a:t>
            </a:r>
            <a:r>
              <a:rPr lang="en-GB" sz="2400">
                <a:latin typeface="XCCW Joined 1a" panose="03050602040000000000" pitchFamily="66" charset="0"/>
              </a:rPr>
              <a:t>utumn </a:t>
            </a:r>
            <a:r>
              <a:rPr lang="en-GB" sz="2400" dirty="0">
                <a:latin typeface="XCCW Joined 1a" panose="03050602040000000000" pitchFamily="66" charset="0"/>
              </a:rPr>
              <a:t>term</a:t>
            </a:r>
            <a:r>
              <a:rPr lang="en-GB" sz="2400">
                <a:latin typeface="XCCW Joined 1a" panose="03050602040000000000" pitchFamily="66" charset="0"/>
              </a:rPr>
              <a:t>, Spring </a:t>
            </a:r>
            <a:r>
              <a:rPr lang="en-GB" sz="2400" dirty="0">
                <a:latin typeface="XCCW Joined 1a" panose="03050602040000000000" pitchFamily="66" charset="0"/>
              </a:rPr>
              <a:t>term and Summer term. </a:t>
            </a:r>
            <a:r>
              <a:rPr lang="en-US" sz="2400" dirty="0">
                <a:latin typeface="XCCW Joined 1a" panose="03050602040000000000" pitchFamily="66" charset="0"/>
                <a:cs typeface="Cavolini" panose="03000502040302020204" pitchFamily="66" charset="0"/>
              </a:rPr>
              <a:t>Assessments help us to see if your child is working towards expectations, age related or working at greater depth. (WT, ARE, GD) It also helps us to see where interventions are required to fill any gaps in learning.</a:t>
            </a:r>
            <a:br>
              <a:rPr lang="en-US" sz="2400" dirty="0">
                <a:latin typeface="Cavolini" panose="03000502040302020204" pitchFamily="66" charset="0"/>
                <a:cs typeface="Cavolini" panose="03000502040302020204" pitchFamily="66" charset="0"/>
              </a:rPr>
            </a:br>
            <a:br>
              <a:rPr lang="en-GB" sz="2400" dirty="0">
                <a:latin typeface="XCCW Joined 1a" panose="03050602040000000000" pitchFamily="66" charset="0"/>
              </a:rPr>
            </a:br>
            <a:br>
              <a:rPr lang="en-GB" sz="2400" dirty="0">
                <a:latin typeface="XCCW Joined 1a" panose="03050602040000000000" pitchFamily="66" charset="0"/>
              </a:rPr>
            </a:br>
            <a:br>
              <a:rPr lang="en-GB" sz="2400" dirty="0">
                <a:latin typeface="XCCW Joined 1a" panose="03050602040000000000" pitchFamily="66" charset="0"/>
              </a:rPr>
            </a:br>
            <a:r>
              <a:rPr lang="en-GB" sz="2400" b="1" u="sng" dirty="0">
                <a:latin typeface="XCCW Joined 1a" panose="03050602040000000000" pitchFamily="66" charset="0"/>
              </a:rPr>
              <a:t>It is important that holidays are not booked during this time. </a:t>
            </a:r>
          </a:p>
        </p:txBody>
      </p:sp>
      <p:sp>
        <p:nvSpPr>
          <p:cNvPr id="21" name="Rectangle 6">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4CADBA"/>
          </a:solidFill>
          <a:ln w="38100" cap="rnd">
            <a:solidFill>
              <a:srgbClr val="4CADBA"/>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The calendar on a table stacked on top of notebooks">
            <a:extLst>
              <a:ext uri="{FF2B5EF4-FFF2-40B4-BE49-F238E27FC236}">
                <a16:creationId xmlns:a16="http://schemas.microsoft.com/office/drawing/2014/main" id="{DE4583DE-839F-B9A4-9B23-ABE4E2E8AE9B}"/>
              </a:ext>
            </a:extLst>
          </p:cNvPr>
          <p:cNvPicPr>
            <a:picLocks noChangeAspect="1"/>
          </p:cNvPicPr>
          <p:nvPr/>
        </p:nvPicPr>
        <p:blipFill rotWithShape="1">
          <a:blip r:embed="rId4"/>
          <a:srcRect l="38118" r="22440" b="-1"/>
          <a:stretch/>
        </p:blipFill>
        <p:spPr>
          <a:xfrm>
            <a:off x="8139803" y="10"/>
            <a:ext cx="4052199" cy="6857990"/>
          </a:xfrm>
          <a:custGeom>
            <a:avLst/>
            <a:gdLst/>
            <a:ahLst/>
            <a:cxnLst/>
            <a:rect l="l" t="t" r="r" b="b"/>
            <a:pathLst>
              <a:path w="4052199" h="6858000">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p:spPr>
      </p:pic>
      <p:pic>
        <p:nvPicPr>
          <p:cNvPr id="3" name="Recorded Sound">
            <a:hlinkClick r:id="" action="ppaction://media"/>
            <a:extLst>
              <a:ext uri="{FF2B5EF4-FFF2-40B4-BE49-F238E27FC236}">
                <a16:creationId xmlns:a16="http://schemas.microsoft.com/office/drawing/2014/main" id="{4EA48502-1705-4969-B683-37BEE8E80A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19414" y="6163807"/>
            <a:ext cx="406400" cy="406400"/>
          </a:xfrm>
          <a:prstGeom prst="rect">
            <a:avLst/>
          </a:prstGeom>
        </p:spPr>
      </p:pic>
    </p:spTree>
    <p:extLst>
      <p:ext uri="{BB962C8B-B14F-4D97-AF65-F5344CB8AC3E}">
        <p14:creationId xmlns:p14="http://schemas.microsoft.com/office/powerpoint/2010/main" val="1821244270"/>
      </p:ext>
    </p:extLst>
  </p:cSld>
  <p:clrMapOvr>
    <a:masterClrMapping/>
  </p:clrMapOvr>
  <mc:AlternateContent xmlns:mc="http://schemas.openxmlformats.org/markup-compatibility/2006" xmlns:p14="http://schemas.microsoft.com/office/powerpoint/2010/main">
    <mc:Choice Requires="p14">
      <p:transition spd="slow" p14:dur="2000" advTm="35768"/>
    </mc:Choice>
    <mc:Fallback xmlns="">
      <p:transition spd="slow" advTm="35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7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9492E6-8A44-41DC-B8E3-1B7B053D304A}"/>
              </a:ext>
            </a:extLst>
          </p:cNvPr>
          <p:cNvSpPr>
            <a:spLocks noGrp="1"/>
          </p:cNvSpPr>
          <p:nvPr>
            <p:ph type="title"/>
          </p:nvPr>
        </p:nvSpPr>
        <p:spPr>
          <a:xfrm>
            <a:off x="5412862" y="1852988"/>
            <a:ext cx="4860029" cy="2492734"/>
          </a:xfrm>
        </p:spPr>
        <p:txBody>
          <a:bodyPr vert="horz" lIns="91440" tIns="45720" rIns="91440" bIns="45720" rtlCol="0" anchor="b">
            <a:noAutofit/>
          </a:bodyPr>
          <a:lstStyle/>
          <a:p>
            <a:pPr>
              <a:lnSpc>
                <a:spcPct val="90000"/>
              </a:lnSpc>
            </a:pPr>
            <a:r>
              <a:rPr lang="en-US" sz="5400" dirty="0"/>
              <a:t>Age Related Expectations in Year 2</a:t>
            </a:r>
          </a:p>
        </p:txBody>
      </p:sp>
      <p:sp>
        <p:nvSpPr>
          <p:cNvPr id="12"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Close-up of hopscotch on a sidewalk">
            <a:extLst>
              <a:ext uri="{FF2B5EF4-FFF2-40B4-BE49-F238E27FC236}">
                <a16:creationId xmlns:a16="http://schemas.microsoft.com/office/drawing/2014/main" id="{8D6B3504-3B7E-F765-ADD2-438DB5FB45CB}"/>
              </a:ext>
            </a:extLst>
          </p:cNvPr>
          <p:cNvPicPr>
            <a:picLocks noChangeAspect="1"/>
          </p:cNvPicPr>
          <p:nvPr/>
        </p:nvPicPr>
        <p:blipFill rotWithShape="1">
          <a:blip r:embed="rId4"/>
          <a:srcRect l="28052" r="2661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3" name="Recorded Sound">
            <a:hlinkClick r:id="" action="ppaction://media"/>
            <a:extLst>
              <a:ext uri="{FF2B5EF4-FFF2-40B4-BE49-F238E27FC236}">
                <a16:creationId xmlns:a16="http://schemas.microsoft.com/office/drawing/2014/main" id="{BB1ADCBF-46F0-4E40-B3CD-56976306A3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58713" y="6157843"/>
            <a:ext cx="406400" cy="406400"/>
          </a:xfrm>
          <a:prstGeom prst="rect">
            <a:avLst/>
          </a:prstGeom>
        </p:spPr>
      </p:pic>
    </p:spTree>
    <p:extLst>
      <p:ext uri="{BB962C8B-B14F-4D97-AF65-F5344CB8AC3E}">
        <p14:creationId xmlns:p14="http://schemas.microsoft.com/office/powerpoint/2010/main" val="834528315"/>
      </p:ext>
    </p:extLst>
  </p:cSld>
  <p:clrMapOvr>
    <a:masterClrMapping/>
  </p:clrMapOvr>
  <mc:AlternateContent xmlns:mc="http://schemas.openxmlformats.org/markup-compatibility/2006" xmlns:p14="http://schemas.microsoft.com/office/powerpoint/2010/main">
    <mc:Choice Requires="p14">
      <p:transition spd="slow" p14:dur="2000" advTm="7393"/>
    </mc:Choice>
    <mc:Fallback xmlns="">
      <p:transition spd="slow" advTm="7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1" name="Rectangle 3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4FC4DF-56FD-4375-9B29-C71E8AE53E5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800"/>
              <a:t>Reading</a:t>
            </a:r>
          </a:p>
        </p:txBody>
      </p:sp>
      <p:sp>
        <p:nvSpPr>
          <p:cNvPr id="33"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27432"/>
          </a:xfrm>
          <a:custGeom>
            <a:avLst/>
            <a:gdLst>
              <a:gd name="csX0" fmla="*/ 0 w 3255095"/>
              <a:gd name="csY0" fmla="*/ 0 h 27432"/>
              <a:gd name="csX1" fmla="*/ 618468 w 3255095"/>
              <a:gd name="csY1" fmla="*/ 0 h 27432"/>
              <a:gd name="csX2" fmla="*/ 1269487 w 3255095"/>
              <a:gd name="csY2" fmla="*/ 0 h 27432"/>
              <a:gd name="csX3" fmla="*/ 1953057 w 3255095"/>
              <a:gd name="csY3" fmla="*/ 0 h 27432"/>
              <a:gd name="csX4" fmla="*/ 2636627 w 3255095"/>
              <a:gd name="csY4" fmla="*/ 0 h 27432"/>
              <a:gd name="csX5" fmla="*/ 3255095 w 3255095"/>
              <a:gd name="csY5" fmla="*/ 0 h 27432"/>
              <a:gd name="csX6" fmla="*/ 3255095 w 3255095"/>
              <a:gd name="csY6" fmla="*/ 27432 h 27432"/>
              <a:gd name="csX7" fmla="*/ 2538974 w 3255095"/>
              <a:gd name="csY7" fmla="*/ 27432 h 27432"/>
              <a:gd name="csX8" fmla="*/ 1822853 w 3255095"/>
              <a:gd name="csY8" fmla="*/ 27432 h 27432"/>
              <a:gd name="csX9" fmla="*/ 1171834 w 3255095"/>
              <a:gd name="csY9" fmla="*/ 27432 h 27432"/>
              <a:gd name="csX10" fmla="*/ 0 w 3255095"/>
              <a:gd name="csY10" fmla="*/ 27432 h 27432"/>
              <a:gd name="csX11" fmla="*/ 0 w 3255095"/>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27432"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3929" y="7395"/>
                  <a:pt x="3255140" y="21864"/>
                  <a:pt x="3255095" y="27432"/>
                </a:cubicBezTo>
                <a:cubicBezTo>
                  <a:pt x="3088545" y="32347"/>
                  <a:pt x="2687475" y="16563"/>
                  <a:pt x="2538974" y="27432"/>
                </a:cubicBezTo>
                <a:cubicBezTo>
                  <a:pt x="2390473" y="38301"/>
                  <a:pt x="2137381" y="185"/>
                  <a:pt x="1822853" y="27432"/>
                </a:cubicBezTo>
                <a:cubicBezTo>
                  <a:pt x="1508325" y="54679"/>
                  <a:pt x="1466437" y="29529"/>
                  <a:pt x="1171834" y="27432"/>
                </a:cubicBezTo>
                <a:cubicBezTo>
                  <a:pt x="877231" y="25335"/>
                  <a:pt x="561097" y="46787"/>
                  <a:pt x="0" y="27432"/>
                </a:cubicBezTo>
                <a:cubicBezTo>
                  <a:pt x="-503" y="20663"/>
                  <a:pt x="1168" y="5855"/>
                  <a:pt x="0" y="0"/>
                </a:cubicBezTo>
                <a:close/>
              </a:path>
              <a:path w="3255095" h="27432"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5288" y="12649"/>
                  <a:pt x="3254107" y="17989"/>
                  <a:pt x="3255095" y="27432"/>
                </a:cubicBezTo>
                <a:cubicBezTo>
                  <a:pt x="3120743" y="25834"/>
                  <a:pt x="2759628" y="51606"/>
                  <a:pt x="2604076" y="27432"/>
                </a:cubicBezTo>
                <a:cubicBezTo>
                  <a:pt x="2448524" y="3258"/>
                  <a:pt x="2184336" y="28743"/>
                  <a:pt x="1887955" y="27432"/>
                </a:cubicBezTo>
                <a:cubicBezTo>
                  <a:pt x="1591574" y="26121"/>
                  <a:pt x="1548845" y="16014"/>
                  <a:pt x="1334589" y="27432"/>
                </a:cubicBezTo>
                <a:cubicBezTo>
                  <a:pt x="1120333" y="38850"/>
                  <a:pt x="996014" y="18806"/>
                  <a:pt x="683570" y="27432"/>
                </a:cubicBezTo>
                <a:cubicBezTo>
                  <a:pt x="371126" y="36058"/>
                  <a:pt x="198687" y="25311"/>
                  <a:pt x="0" y="27432"/>
                </a:cubicBezTo>
                <a:cubicBezTo>
                  <a:pt x="1300" y="19678"/>
                  <a:pt x="-86" y="12044"/>
                  <a:pt x="0" y="0"/>
                </a:cubicBezTo>
                <a:close/>
              </a:path>
            </a:pathLst>
          </a:custGeom>
          <a:solidFill>
            <a:srgbClr val="FCB755"/>
          </a:solidFill>
          <a:ln w="38100" cap="rnd">
            <a:solidFill>
              <a:srgbClr val="FCB755"/>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text with white text&#10;&#10;Description automatically generated">
            <a:extLst>
              <a:ext uri="{FF2B5EF4-FFF2-40B4-BE49-F238E27FC236}">
                <a16:creationId xmlns:a16="http://schemas.microsoft.com/office/drawing/2014/main" id="{D0335949-05DA-4879-BC9E-414EBC1797BC}"/>
              </a:ext>
            </a:extLst>
          </p:cNvPr>
          <p:cNvPicPr>
            <a:picLocks noChangeAspect="1"/>
          </p:cNvPicPr>
          <p:nvPr/>
        </p:nvPicPr>
        <p:blipFill>
          <a:blip r:embed="rId4"/>
          <a:stretch>
            <a:fillRect/>
          </a:stretch>
        </p:blipFill>
        <p:spPr>
          <a:xfrm>
            <a:off x="5061895" y="640080"/>
            <a:ext cx="6399418" cy="5550408"/>
          </a:xfrm>
          <a:prstGeom prst="rect">
            <a:avLst/>
          </a:prstGeom>
        </p:spPr>
      </p:pic>
      <p:pic>
        <p:nvPicPr>
          <p:cNvPr id="3" name="Recorded Sound">
            <a:hlinkClick r:id="" action="ppaction://media"/>
            <a:extLst>
              <a:ext uri="{FF2B5EF4-FFF2-40B4-BE49-F238E27FC236}">
                <a16:creationId xmlns:a16="http://schemas.microsoft.com/office/drawing/2014/main" id="{3FFCE725-500C-488B-8FC4-501C6EE5E1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7487" y="6118087"/>
            <a:ext cx="406400" cy="406400"/>
          </a:xfrm>
          <a:prstGeom prst="rect">
            <a:avLst/>
          </a:prstGeom>
        </p:spPr>
      </p:pic>
    </p:spTree>
    <p:extLst>
      <p:ext uri="{BB962C8B-B14F-4D97-AF65-F5344CB8AC3E}">
        <p14:creationId xmlns:p14="http://schemas.microsoft.com/office/powerpoint/2010/main" val="1799895356"/>
      </p:ext>
    </p:extLst>
  </p:cSld>
  <p:clrMapOvr>
    <a:masterClrMapping/>
  </p:clrMapOvr>
  <mc:AlternateContent xmlns:mc="http://schemas.openxmlformats.org/markup-compatibility/2006" xmlns:p14="http://schemas.microsoft.com/office/powerpoint/2010/main">
    <mc:Choice Requires="p14">
      <p:transition spd="slow" p14:dur="2000" advTm="25296"/>
    </mc:Choice>
    <mc:Fallback xmlns="">
      <p:transition spd="slow" advTm="25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0" name="Rectangle 1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954C6E-E843-4641-B48D-5A19B28C786A}"/>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800"/>
              <a:t>Writing</a:t>
            </a:r>
          </a:p>
        </p:txBody>
      </p:sp>
      <p:sp>
        <p:nvSpPr>
          <p:cNvPr id="2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27432"/>
          </a:xfrm>
          <a:custGeom>
            <a:avLst/>
            <a:gdLst>
              <a:gd name="csX0" fmla="*/ 0 w 3255095"/>
              <a:gd name="csY0" fmla="*/ 0 h 27432"/>
              <a:gd name="csX1" fmla="*/ 618468 w 3255095"/>
              <a:gd name="csY1" fmla="*/ 0 h 27432"/>
              <a:gd name="csX2" fmla="*/ 1269487 w 3255095"/>
              <a:gd name="csY2" fmla="*/ 0 h 27432"/>
              <a:gd name="csX3" fmla="*/ 1953057 w 3255095"/>
              <a:gd name="csY3" fmla="*/ 0 h 27432"/>
              <a:gd name="csX4" fmla="*/ 2636627 w 3255095"/>
              <a:gd name="csY4" fmla="*/ 0 h 27432"/>
              <a:gd name="csX5" fmla="*/ 3255095 w 3255095"/>
              <a:gd name="csY5" fmla="*/ 0 h 27432"/>
              <a:gd name="csX6" fmla="*/ 3255095 w 3255095"/>
              <a:gd name="csY6" fmla="*/ 27432 h 27432"/>
              <a:gd name="csX7" fmla="*/ 2538974 w 3255095"/>
              <a:gd name="csY7" fmla="*/ 27432 h 27432"/>
              <a:gd name="csX8" fmla="*/ 1822853 w 3255095"/>
              <a:gd name="csY8" fmla="*/ 27432 h 27432"/>
              <a:gd name="csX9" fmla="*/ 1171834 w 3255095"/>
              <a:gd name="csY9" fmla="*/ 27432 h 27432"/>
              <a:gd name="csX10" fmla="*/ 0 w 3255095"/>
              <a:gd name="csY10" fmla="*/ 27432 h 27432"/>
              <a:gd name="csX11" fmla="*/ 0 w 3255095"/>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27432"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3929" y="7395"/>
                  <a:pt x="3255140" y="21864"/>
                  <a:pt x="3255095" y="27432"/>
                </a:cubicBezTo>
                <a:cubicBezTo>
                  <a:pt x="3088545" y="32347"/>
                  <a:pt x="2687475" y="16563"/>
                  <a:pt x="2538974" y="27432"/>
                </a:cubicBezTo>
                <a:cubicBezTo>
                  <a:pt x="2390473" y="38301"/>
                  <a:pt x="2137381" y="185"/>
                  <a:pt x="1822853" y="27432"/>
                </a:cubicBezTo>
                <a:cubicBezTo>
                  <a:pt x="1508325" y="54679"/>
                  <a:pt x="1466437" y="29529"/>
                  <a:pt x="1171834" y="27432"/>
                </a:cubicBezTo>
                <a:cubicBezTo>
                  <a:pt x="877231" y="25335"/>
                  <a:pt x="561097" y="46787"/>
                  <a:pt x="0" y="27432"/>
                </a:cubicBezTo>
                <a:cubicBezTo>
                  <a:pt x="-503" y="20663"/>
                  <a:pt x="1168" y="5855"/>
                  <a:pt x="0" y="0"/>
                </a:cubicBezTo>
                <a:close/>
              </a:path>
              <a:path w="3255095" h="27432"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5288" y="12649"/>
                  <a:pt x="3254107" y="17989"/>
                  <a:pt x="3255095" y="27432"/>
                </a:cubicBezTo>
                <a:cubicBezTo>
                  <a:pt x="3120743" y="25834"/>
                  <a:pt x="2759628" y="51606"/>
                  <a:pt x="2604076" y="27432"/>
                </a:cubicBezTo>
                <a:cubicBezTo>
                  <a:pt x="2448524" y="3258"/>
                  <a:pt x="2184336" y="28743"/>
                  <a:pt x="1887955" y="27432"/>
                </a:cubicBezTo>
                <a:cubicBezTo>
                  <a:pt x="1591574" y="26121"/>
                  <a:pt x="1548845" y="16014"/>
                  <a:pt x="1334589" y="27432"/>
                </a:cubicBezTo>
                <a:cubicBezTo>
                  <a:pt x="1120333" y="38850"/>
                  <a:pt x="996014" y="18806"/>
                  <a:pt x="683570" y="27432"/>
                </a:cubicBezTo>
                <a:cubicBezTo>
                  <a:pt x="371126" y="36058"/>
                  <a:pt x="198687" y="25311"/>
                  <a:pt x="0" y="27432"/>
                </a:cubicBezTo>
                <a:cubicBezTo>
                  <a:pt x="1300" y="19678"/>
                  <a:pt x="-86" y="12044"/>
                  <a:pt x="0" y="0"/>
                </a:cubicBezTo>
                <a:close/>
              </a:path>
            </a:pathLst>
          </a:custGeom>
          <a:solidFill>
            <a:srgbClr val="F6EC97"/>
          </a:solidFill>
          <a:ln w="38100" cap="rnd">
            <a:solidFill>
              <a:srgbClr val="F6EC9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and black text box&#10;&#10;Description automatically generated with medium confidence">
            <a:extLst>
              <a:ext uri="{FF2B5EF4-FFF2-40B4-BE49-F238E27FC236}">
                <a16:creationId xmlns:a16="http://schemas.microsoft.com/office/drawing/2014/main" id="{9401C277-800E-4C50-A0CC-C1EBD083A2FE}"/>
              </a:ext>
            </a:extLst>
          </p:cNvPr>
          <p:cNvPicPr>
            <a:picLocks noChangeAspect="1"/>
          </p:cNvPicPr>
          <p:nvPr/>
        </p:nvPicPr>
        <p:blipFill>
          <a:blip r:embed="rId4"/>
          <a:stretch>
            <a:fillRect/>
          </a:stretch>
        </p:blipFill>
        <p:spPr>
          <a:xfrm>
            <a:off x="4856445" y="640080"/>
            <a:ext cx="6810317" cy="5550408"/>
          </a:xfrm>
          <a:prstGeom prst="rect">
            <a:avLst/>
          </a:prstGeom>
        </p:spPr>
      </p:pic>
      <p:pic>
        <p:nvPicPr>
          <p:cNvPr id="3" name="Recorded Sound">
            <a:hlinkClick r:id="" action="ppaction://media"/>
            <a:extLst>
              <a:ext uri="{FF2B5EF4-FFF2-40B4-BE49-F238E27FC236}">
                <a16:creationId xmlns:a16="http://schemas.microsoft.com/office/drawing/2014/main" id="{F3E3649C-8707-4A9F-A053-A1F35BD024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5682" y="6015607"/>
            <a:ext cx="406400" cy="406400"/>
          </a:xfrm>
          <a:prstGeom prst="rect">
            <a:avLst/>
          </a:prstGeom>
        </p:spPr>
      </p:pic>
    </p:spTree>
    <p:extLst>
      <p:ext uri="{BB962C8B-B14F-4D97-AF65-F5344CB8AC3E}">
        <p14:creationId xmlns:p14="http://schemas.microsoft.com/office/powerpoint/2010/main" val="2195556879"/>
      </p:ext>
    </p:extLst>
  </p:cSld>
  <p:clrMapOvr>
    <a:masterClrMapping/>
  </p:clrMapOvr>
  <mc:AlternateContent xmlns:mc="http://schemas.openxmlformats.org/markup-compatibility/2006" xmlns:p14="http://schemas.microsoft.com/office/powerpoint/2010/main">
    <mc:Choice Requires="p14">
      <p:transition spd="slow" p14:dur="2000" advTm="57618"/>
    </mc:Choice>
    <mc:Fallback xmlns="">
      <p:transition spd="slow" advTm="57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6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9" name="Rectangle 2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954C6E-E843-4641-B48D-5A19B28C786A}"/>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500"/>
              <a:t>Writing continued…</a:t>
            </a:r>
          </a:p>
        </p:txBody>
      </p:sp>
      <p:sp>
        <p:nvSpPr>
          <p:cNvPr id="31"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27432"/>
          </a:xfrm>
          <a:custGeom>
            <a:avLst/>
            <a:gdLst>
              <a:gd name="csX0" fmla="*/ 0 w 3255095"/>
              <a:gd name="csY0" fmla="*/ 0 h 27432"/>
              <a:gd name="csX1" fmla="*/ 618468 w 3255095"/>
              <a:gd name="csY1" fmla="*/ 0 h 27432"/>
              <a:gd name="csX2" fmla="*/ 1269487 w 3255095"/>
              <a:gd name="csY2" fmla="*/ 0 h 27432"/>
              <a:gd name="csX3" fmla="*/ 1953057 w 3255095"/>
              <a:gd name="csY3" fmla="*/ 0 h 27432"/>
              <a:gd name="csX4" fmla="*/ 2636627 w 3255095"/>
              <a:gd name="csY4" fmla="*/ 0 h 27432"/>
              <a:gd name="csX5" fmla="*/ 3255095 w 3255095"/>
              <a:gd name="csY5" fmla="*/ 0 h 27432"/>
              <a:gd name="csX6" fmla="*/ 3255095 w 3255095"/>
              <a:gd name="csY6" fmla="*/ 27432 h 27432"/>
              <a:gd name="csX7" fmla="*/ 2538974 w 3255095"/>
              <a:gd name="csY7" fmla="*/ 27432 h 27432"/>
              <a:gd name="csX8" fmla="*/ 1822853 w 3255095"/>
              <a:gd name="csY8" fmla="*/ 27432 h 27432"/>
              <a:gd name="csX9" fmla="*/ 1171834 w 3255095"/>
              <a:gd name="csY9" fmla="*/ 27432 h 27432"/>
              <a:gd name="csX10" fmla="*/ 0 w 3255095"/>
              <a:gd name="csY10" fmla="*/ 27432 h 27432"/>
              <a:gd name="csX11" fmla="*/ 0 w 3255095"/>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27432"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3929" y="7395"/>
                  <a:pt x="3255140" y="21864"/>
                  <a:pt x="3255095" y="27432"/>
                </a:cubicBezTo>
                <a:cubicBezTo>
                  <a:pt x="3088545" y="32347"/>
                  <a:pt x="2687475" y="16563"/>
                  <a:pt x="2538974" y="27432"/>
                </a:cubicBezTo>
                <a:cubicBezTo>
                  <a:pt x="2390473" y="38301"/>
                  <a:pt x="2137381" y="185"/>
                  <a:pt x="1822853" y="27432"/>
                </a:cubicBezTo>
                <a:cubicBezTo>
                  <a:pt x="1508325" y="54679"/>
                  <a:pt x="1466437" y="29529"/>
                  <a:pt x="1171834" y="27432"/>
                </a:cubicBezTo>
                <a:cubicBezTo>
                  <a:pt x="877231" y="25335"/>
                  <a:pt x="561097" y="46787"/>
                  <a:pt x="0" y="27432"/>
                </a:cubicBezTo>
                <a:cubicBezTo>
                  <a:pt x="-503" y="20663"/>
                  <a:pt x="1168" y="5855"/>
                  <a:pt x="0" y="0"/>
                </a:cubicBezTo>
                <a:close/>
              </a:path>
              <a:path w="3255095" h="27432"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5288" y="12649"/>
                  <a:pt x="3254107" y="17989"/>
                  <a:pt x="3255095" y="27432"/>
                </a:cubicBezTo>
                <a:cubicBezTo>
                  <a:pt x="3120743" y="25834"/>
                  <a:pt x="2759628" y="51606"/>
                  <a:pt x="2604076" y="27432"/>
                </a:cubicBezTo>
                <a:cubicBezTo>
                  <a:pt x="2448524" y="3258"/>
                  <a:pt x="2184336" y="28743"/>
                  <a:pt x="1887955" y="27432"/>
                </a:cubicBezTo>
                <a:cubicBezTo>
                  <a:pt x="1591574" y="26121"/>
                  <a:pt x="1548845" y="16014"/>
                  <a:pt x="1334589" y="27432"/>
                </a:cubicBezTo>
                <a:cubicBezTo>
                  <a:pt x="1120333" y="38850"/>
                  <a:pt x="996014" y="18806"/>
                  <a:pt x="683570" y="27432"/>
                </a:cubicBezTo>
                <a:cubicBezTo>
                  <a:pt x="371126" y="36058"/>
                  <a:pt x="198687" y="25311"/>
                  <a:pt x="0" y="27432"/>
                </a:cubicBezTo>
                <a:cubicBezTo>
                  <a:pt x="1300" y="19678"/>
                  <a:pt x="-86" y="12044"/>
                  <a:pt x="0" y="0"/>
                </a:cubicBezTo>
                <a:close/>
              </a:path>
            </a:pathLst>
          </a:custGeom>
          <a:solidFill>
            <a:srgbClr val="FBF69A"/>
          </a:solidFill>
          <a:ln w="38100" cap="rnd">
            <a:solidFill>
              <a:srgbClr val="FBF69A"/>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test&#10;&#10;Description automatically generated">
            <a:extLst>
              <a:ext uri="{FF2B5EF4-FFF2-40B4-BE49-F238E27FC236}">
                <a16:creationId xmlns:a16="http://schemas.microsoft.com/office/drawing/2014/main" id="{BC8473E0-FCE0-416D-B148-009C61FD2E48}"/>
              </a:ext>
            </a:extLst>
          </p:cNvPr>
          <p:cNvPicPr>
            <a:picLocks noChangeAspect="1"/>
          </p:cNvPicPr>
          <p:nvPr/>
        </p:nvPicPr>
        <p:blipFill>
          <a:blip r:embed="rId2"/>
          <a:stretch>
            <a:fillRect/>
          </a:stretch>
        </p:blipFill>
        <p:spPr>
          <a:xfrm>
            <a:off x="5245078" y="640080"/>
            <a:ext cx="6033052" cy="5550408"/>
          </a:xfrm>
          <a:prstGeom prst="rect">
            <a:avLst/>
          </a:prstGeom>
        </p:spPr>
      </p:pic>
    </p:spTree>
    <p:extLst>
      <p:ext uri="{BB962C8B-B14F-4D97-AF65-F5344CB8AC3E}">
        <p14:creationId xmlns:p14="http://schemas.microsoft.com/office/powerpoint/2010/main" val="4168111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38446" y="2412572"/>
            <a:ext cx="3283527" cy="1754326"/>
          </a:xfrm>
          <a:prstGeom prst="rect">
            <a:avLst/>
          </a:prstGeom>
          <a:noFill/>
        </p:spPr>
        <p:txBody>
          <a:bodyPr wrap="square" rtlCol="0">
            <a:spAutoFit/>
          </a:bodyPr>
          <a:lstStyle/>
          <a:p>
            <a:pPr algn="ctr"/>
            <a:r>
              <a:rPr lang="en-GB" sz="3600">
                <a:latin typeface="Calibri" panose="020F0502020204030204" pitchFamily="34" charset="0"/>
              </a:rPr>
              <a:t>Working </a:t>
            </a:r>
            <a:r>
              <a:rPr lang="en-GB" sz="3600" b="1" i="1">
                <a:latin typeface="Calibri" panose="020F0502020204030204" pitchFamily="34" charset="0"/>
              </a:rPr>
              <a:t>towards</a:t>
            </a:r>
            <a:r>
              <a:rPr lang="en-GB" sz="3600" b="1">
                <a:latin typeface="Calibri" panose="020F0502020204030204" pitchFamily="34" charset="0"/>
              </a:rPr>
              <a:t> </a:t>
            </a:r>
            <a:r>
              <a:rPr lang="en-GB" sz="3600">
                <a:latin typeface="Calibri" panose="020F0502020204030204" pitchFamily="34" charset="0"/>
              </a:rPr>
              <a:t>expected level.</a:t>
            </a:r>
            <a:endParaRPr lang="en-GB" sz="3600" dirty="0">
              <a:latin typeface="Calibri" panose="020F050202020403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3645" y="332657"/>
            <a:ext cx="4898515" cy="6395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7026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24135" y="2156348"/>
            <a:ext cx="3971495" cy="186674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500">
                <a:solidFill>
                  <a:srgbClr val="FFFFFF"/>
                </a:solidFill>
                <a:latin typeface="+mj-lt"/>
                <a:ea typeface="+mj-ea"/>
                <a:cs typeface="+mj-cs"/>
              </a:rPr>
              <a:t>Working </a:t>
            </a:r>
            <a:r>
              <a:rPr lang="en-US" sz="4500" b="1" i="1">
                <a:solidFill>
                  <a:srgbClr val="FFFFFF"/>
                </a:solidFill>
                <a:latin typeface="+mj-lt"/>
                <a:ea typeface="+mj-ea"/>
                <a:cs typeface="+mj-cs"/>
              </a:rPr>
              <a:t>at</a:t>
            </a:r>
            <a:r>
              <a:rPr lang="en-US" sz="4500" i="1">
                <a:solidFill>
                  <a:srgbClr val="FFFFFF"/>
                </a:solidFill>
                <a:latin typeface="+mj-lt"/>
                <a:ea typeface="+mj-ea"/>
                <a:cs typeface="+mj-cs"/>
              </a:rPr>
              <a:t> </a:t>
            </a:r>
            <a:r>
              <a:rPr lang="en-US" sz="4500">
                <a:solidFill>
                  <a:srgbClr val="FFFFFF"/>
                </a:solidFill>
                <a:latin typeface="+mj-lt"/>
                <a:ea typeface="+mj-ea"/>
                <a:cs typeface="+mj-cs"/>
              </a:rPr>
              <a:t>expected level.</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8439" y="640080"/>
            <a:ext cx="5138382" cy="548094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478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24135" y="2156348"/>
            <a:ext cx="3971495" cy="186674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500">
                <a:solidFill>
                  <a:srgbClr val="FFFFFF"/>
                </a:solidFill>
                <a:latin typeface="+mj-lt"/>
                <a:ea typeface="+mj-ea"/>
                <a:cs typeface="+mj-cs"/>
              </a:rPr>
              <a:t>Working at </a:t>
            </a:r>
            <a:r>
              <a:rPr lang="en-US" sz="4500" b="1" i="1">
                <a:solidFill>
                  <a:srgbClr val="FFFFFF"/>
                </a:solidFill>
                <a:latin typeface="+mj-lt"/>
                <a:ea typeface="+mj-ea"/>
                <a:cs typeface="+mj-cs"/>
              </a:rPr>
              <a:t>greater depth</a:t>
            </a:r>
            <a:r>
              <a:rPr lang="en-US" sz="4500">
                <a:solidFill>
                  <a:srgbClr val="FFFFFF"/>
                </a:solidFill>
                <a:latin typeface="+mj-lt"/>
                <a:ea typeface="+mj-ea"/>
                <a:cs typeface="+mj-cs"/>
              </a:rPr>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9370" y="171246"/>
            <a:ext cx="6161861" cy="64186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0073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2391259" y="324948"/>
            <a:ext cx="7409481" cy="5168342"/>
          </a:xfrm>
          <a:prstGeom prst="rect">
            <a:avLst/>
          </a:prstGeom>
        </p:spPr>
      </p:pic>
      <p:sp>
        <p:nvSpPr>
          <p:cNvPr id="3" name="TextBox 2"/>
          <p:cNvSpPr txBox="1"/>
          <p:nvPr/>
        </p:nvSpPr>
        <p:spPr>
          <a:xfrm>
            <a:off x="886509" y="5578945"/>
            <a:ext cx="10418980" cy="954107"/>
          </a:xfrm>
          <a:prstGeom prst="rect">
            <a:avLst/>
          </a:prstGeom>
          <a:noFill/>
        </p:spPr>
        <p:txBody>
          <a:bodyPr wrap="square" rtlCol="0">
            <a:spAutoFit/>
          </a:bodyPr>
          <a:lstStyle/>
          <a:p>
            <a:pPr algn="ctr"/>
            <a:r>
              <a:rPr lang="en-GB" sz="2800" b="1" dirty="0">
                <a:latin typeface="XCCW Joined 1a" panose="03050602040000000000" pitchFamily="66" charset="0"/>
              </a:rPr>
              <a:t>The Y2 age related words are in your child’s reading diary.</a:t>
            </a:r>
          </a:p>
        </p:txBody>
      </p:sp>
      <p:pic>
        <p:nvPicPr>
          <p:cNvPr id="4" name="Recorded Sound">
            <a:hlinkClick r:id="" action="ppaction://media"/>
            <a:extLst>
              <a:ext uri="{FF2B5EF4-FFF2-40B4-BE49-F238E27FC236}">
                <a16:creationId xmlns:a16="http://schemas.microsoft.com/office/drawing/2014/main" id="{285ACE10-336C-4A15-B202-AD91D4E47F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8924" y="442843"/>
            <a:ext cx="406400" cy="406400"/>
          </a:xfrm>
          <a:prstGeom prst="rect">
            <a:avLst/>
          </a:prstGeom>
        </p:spPr>
      </p:pic>
    </p:spTree>
    <p:extLst>
      <p:ext uri="{BB962C8B-B14F-4D97-AF65-F5344CB8AC3E}">
        <p14:creationId xmlns:p14="http://schemas.microsoft.com/office/powerpoint/2010/main" val="2118353033"/>
      </p:ext>
    </p:extLst>
  </p:cSld>
  <p:clrMapOvr>
    <a:masterClrMapping/>
  </p:clrMapOvr>
  <mc:AlternateContent xmlns:mc="http://schemas.openxmlformats.org/markup-compatibility/2006" xmlns:p14="http://schemas.microsoft.com/office/powerpoint/2010/main">
    <mc:Choice Requires="p14">
      <p:transition spd="slow" p14:dur="2000" advTm="11225"/>
    </mc:Choice>
    <mc:Fallback xmlns="">
      <p:transition spd="slow" advTm="11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6072" y="238539"/>
            <a:ext cx="11018520" cy="1434415"/>
          </a:xfrm>
        </p:spPr>
        <p:txBody>
          <a:bodyPr anchor="b">
            <a:normAutofit/>
          </a:bodyPr>
          <a:lstStyle/>
          <a:p>
            <a:r>
              <a:rPr lang="en-GB" sz="7200" u="sng"/>
              <a:t>Reading Treat </a:t>
            </a:r>
          </a:p>
        </p:txBody>
      </p:sp>
      <p:sp>
        <p:nvSpPr>
          <p:cNvPr id="2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sX0" fmla="*/ 0 w 11018520"/>
              <a:gd name="csY0" fmla="*/ 0 h 18288"/>
              <a:gd name="csX1" fmla="*/ 468287 w 11018520"/>
              <a:gd name="csY1" fmla="*/ 0 h 18288"/>
              <a:gd name="csX2" fmla="*/ 1156945 w 11018520"/>
              <a:gd name="csY2" fmla="*/ 0 h 18288"/>
              <a:gd name="csX3" fmla="*/ 1955787 w 11018520"/>
              <a:gd name="csY3" fmla="*/ 0 h 18288"/>
              <a:gd name="csX4" fmla="*/ 2313889 w 11018520"/>
              <a:gd name="csY4" fmla="*/ 0 h 18288"/>
              <a:gd name="csX5" fmla="*/ 2671991 w 11018520"/>
              <a:gd name="csY5" fmla="*/ 0 h 18288"/>
              <a:gd name="csX6" fmla="*/ 3581019 w 11018520"/>
              <a:gd name="csY6" fmla="*/ 0 h 18288"/>
              <a:gd name="csX7" fmla="*/ 4269677 w 11018520"/>
              <a:gd name="csY7" fmla="*/ 0 h 18288"/>
              <a:gd name="csX8" fmla="*/ 4627778 w 11018520"/>
              <a:gd name="csY8" fmla="*/ 0 h 18288"/>
              <a:gd name="csX9" fmla="*/ 5316436 w 11018520"/>
              <a:gd name="csY9" fmla="*/ 0 h 18288"/>
              <a:gd name="csX10" fmla="*/ 6225464 w 11018520"/>
              <a:gd name="csY10" fmla="*/ 0 h 18288"/>
              <a:gd name="csX11" fmla="*/ 6803936 w 11018520"/>
              <a:gd name="csY11" fmla="*/ 0 h 18288"/>
              <a:gd name="csX12" fmla="*/ 7382408 w 11018520"/>
              <a:gd name="csY12" fmla="*/ 0 h 18288"/>
              <a:gd name="csX13" fmla="*/ 8071066 w 11018520"/>
              <a:gd name="csY13" fmla="*/ 0 h 18288"/>
              <a:gd name="csX14" fmla="*/ 8869909 w 11018520"/>
              <a:gd name="csY14" fmla="*/ 0 h 18288"/>
              <a:gd name="csX15" fmla="*/ 9668751 w 11018520"/>
              <a:gd name="csY15" fmla="*/ 0 h 18288"/>
              <a:gd name="csX16" fmla="*/ 11018520 w 11018520"/>
              <a:gd name="csY16" fmla="*/ 0 h 18288"/>
              <a:gd name="csX17" fmla="*/ 11018520 w 11018520"/>
              <a:gd name="csY17" fmla="*/ 18288 h 18288"/>
              <a:gd name="csX18" fmla="*/ 10550233 w 11018520"/>
              <a:gd name="csY18" fmla="*/ 18288 h 18288"/>
              <a:gd name="csX19" fmla="*/ 9641205 w 11018520"/>
              <a:gd name="csY19" fmla="*/ 18288 h 18288"/>
              <a:gd name="csX20" fmla="*/ 8952548 w 11018520"/>
              <a:gd name="csY20" fmla="*/ 18288 h 18288"/>
              <a:gd name="csX21" fmla="*/ 8594446 w 11018520"/>
              <a:gd name="csY21" fmla="*/ 18288 h 18288"/>
              <a:gd name="csX22" fmla="*/ 7905788 w 11018520"/>
              <a:gd name="csY22" fmla="*/ 18288 h 18288"/>
              <a:gd name="csX23" fmla="*/ 7327316 w 11018520"/>
              <a:gd name="csY23" fmla="*/ 18288 h 18288"/>
              <a:gd name="csX24" fmla="*/ 6748844 w 11018520"/>
              <a:gd name="csY24" fmla="*/ 18288 h 18288"/>
              <a:gd name="csX25" fmla="*/ 6170371 w 11018520"/>
              <a:gd name="csY25" fmla="*/ 18288 h 18288"/>
              <a:gd name="csX26" fmla="*/ 5591899 w 11018520"/>
              <a:gd name="csY26" fmla="*/ 18288 h 18288"/>
              <a:gd name="csX27" fmla="*/ 4793056 w 11018520"/>
              <a:gd name="csY27" fmla="*/ 18288 h 18288"/>
              <a:gd name="csX28" fmla="*/ 4104399 w 11018520"/>
              <a:gd name="csY28" fmla="*/ 18288 h 18288"/>
              <a:gd name="csX29" fmla="*/ 3746297 w 11018520"/>
              <a:gd name="csY29" fmla="*/ 18288 h 18288"/>
              <a:gd name="csX30" fmla="*/ 3167825 w 11018520"/>
              <a:gd name="csY30" fmla="*/ 18288 h 18288"/>
              <a:gd name="csX31" fmla="*/ 2368982 w 11018520"/>
              <a:gd name="csY31" fmla="*/ 18288 h 18288"/>
              <a:gd name="csX32" fmla="*/ 1900695 w 11018520"/>
              <a:gd name="csY32" fmla="*/ 18288 h 18288"/>
              <a:gd name="csX33" fmla="*/ 991667 w 11018520"/>
              <a:gd name="csY33" fmla="*/ 18288 h 18288"/>
              <a:gd name="csX34" fmla="*/ 0 w 11018520"/>
              <a:gd name="csY34" fmla="*/ 18288 h 18288"/>
              <a:gd name="csX35" fmla="*/ 0 w 11018520"/>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FFB500"/>
          </a:solidFill>
          <a:ln w="38100" cap="rnd">
            <a:solidFill>
              <a:srgbClr val="FFB500"/>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606915D-4482-4FDE-9BC0-588958092787}"/>
              </a:ext>
            </a:extLst>
          </p:cNvPr>
          <p:cNvSpPr>
            <a:spLocks noGrp="1"/>
          </p:cNvSpPr>
          <p:nvPr>
            <p:ph idx="1"/>
          </p:nvPr>
        </p:nvSpPr>
        <p:spPr>
          <a:xfrm>
            <a:off x="572493" y="2071316"/>
            <a:ext cx="6713552" cy="4119172"/>
          </a:xfrm>
        </p:spPr>
        <p:txBody>
          <a:bodyPr anchor="t">
            <a:normAutofit fontScale="62500" lnSpcReduction="20000"/>
          </a:bodyPr>
          <a:lstStyle/>
          <a:p>
            <a:r>
              <a:rPr lang="en-GB" sz="2600" dirty="0">
                <a:latin typeface="XCCW Joined 1a" panose="03050602040000000000" pitchFamily="66" charset="0"/>
              </a:rPr>
              <a:t>Children are expected to read for at least 20 minutes per day, at least 4 times a week.</a:t>
            </a:r>
          </a:p>
          <a:p>
            <a:r>
              <a:rPr lang="en-GB" sz="2600" dirty="0">
                <a:latin typeface="XCCW Joined 1a" panose="03050602040000000000" pitchFamily="66" charset="0"/>
              </a:rPr>
              <a:t>Children who read four times a week for half the amount of weeks in a half term will receive their reading treat. They will have a sticker in their reading diary.</a:t>
            </a:r>
          </a:p>
          <a:p>
            <a:r>
              <a:rPr lang="en-GB" sz="2600" dirty="0">
                <a:latin typeface="XCCW Joined 1a" panose="03050602040000000000" pitchFamily="66" charset="0"/>
              </a:rPr>
              <a:t>Reading must be recorded in their reading diary. </a:t>
            </a:r>
          </a:p>
          <a:p>
            <a:r>
              <a:rPr lang="en-GB" sz="2600" dirty="0">
                <a:latin typeface="XCCW Joined 1a" panose="03050602040000000000" pitchFamily="66" charset="0"/>
              </a:rPr>
              <a:t>It is really important that children are reading their school reading scheme books at home with an adult to ensure that they are practising the skills taught in phonics. </a:t>
            </a:r>
          </a:p>
          <a:p>
            <a:r>
              <a:rPr lang="en-GB" sz="2600" dirty="0">
                <a:latin typeface="XCCW Joined 1a" panose="03050602040000000000" pitchFamily="66" charset="0"/>
              </a:rPr>
              <a:t>Reading diaries will still be checked on a Monday morning.</a:t>
            </a:r>
          </a:p>
          <a:p>
            <a:r>
              <a:rPr lang="en-GB" sz="2600" dirty="0">
                <a:latin typeface="XCCW Joined 1a" panose="03050602040000000000" pitchFamily="66" charset="0"/>
              </a:rPr>
              <a:t>Logins are in the back of the children’s diaries.</a:t>
            </a:r>
          </a:p>
          <a:p>
            <a:pPr marL="68580" indent="0">
              <a:buNone/>
            </a:pPr>
            <a:endParaRPr lang="en-GB" sz="2600" dirty="0">
              <a:latin typeface="XCCW Joined 1a" panose="03050602040000000000" pitchFamily="66" charset="0"/>
            </a:endParaRPr>
          </a:p>
        </p:txBody>
      </p:sp>
      <p:pic>
        <p:nvPicPr>
          <p:cNvPr id="4" name="Picture 2" descr="C:\Users\asmith\AppData\Local\Microsoft\Windows\Temporary Internet Files\Content.IE5\RU22D259\reading[1].png"/>
          <p:cNvPicPr>
            <a:picLocks noChangeAspect="1" noChangeArrowheads="1"/>
          </p:cNvPicPr>
          <p:nvPr/>
        </p:nvPicPr>
        <p:blipFill rotWithShape="1">
          <a:blip r:embed="rId5">
            <a:extLst>
              <a:ext uri="{28A0092B-C50C-407E-A947-70E740481C1C}">
                <a14:useLocalDpi xmlns:a14="http://schemas.microsoft.com/office/drawing/2010/main" val="0"/>
              </a:ext>
            </a:extLst>
          </a:blip>
          <a:srcRect l="634" r="7605"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AFA39C30-9895-41F2-8AD2-3B1D66C54B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2172" y="363685"/>
            <a:ext cx="406400" cy="406400"/>
          </a:xfrm>
          <a:prstGeom prst="rect">
            <a:avLst/>
          </a:prstGeom>
        </p:spPr>
      </p:pic>
    </p:spTree>
    <p:extLst>
      <p:ext uri="{BB962C8B-B14F-4D97-AF65-F5344CB8AC3E}">
        <p14:creationId xmlns:p14="http://schemas.microsoft.com/office/powerpoint/2010/main" val="99610554"/>
      </p:ext>
    </p:extLst>
  </p:cSld>
  <p:clrMapOvr>
    <a:masterClrMapping/>
  </p:clrMapOvr>
  <mc:AlternateContent xmlns:mc="http://schemas.openxmlformats.org/markup-compatibility/2006" xmlns:p14="http://schemas.microsoft.com/office/powerpoint/2010/main">
    <mc:Choice Requires="p14">
      <p:transition spd="slow" p14:dur="2000" advTm="40900"/>
    </mc:Choice>
    <mc:Fallback xmlns="">
      <p:transition spd="slow" advTm="40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9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0" name="Rectangle 19">
            <a:extLst>
              <a:ext uri="{FF2B5EF4-FFF2-40B4-BE49-F238E27FC236}">
                <a16:creationId xmlns:a16="http://schemas.microsoft.com/office/drawing/2014/main" id="{168AB93A-48BC-4C25-A3AD-C17B5A682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F4AE179-A75B-4007-B5FA-8139ACF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8969" y="1168517"/>
            <a:ext cx="4889565" cy="4424065"/>
          </a:xfrm>
          <a:custGeom>
            <a:avLst/>
            <a:gdLst>
              <a:gd name="connsiteX0" fmla="*/ 2612540 w 5531319"/>
              <a:gd name="connsiteY0" fmla="*/ 836 h 4424065"/>
              <a:gd name="connsiteX1" fmla="*/ 2946310 w 5531319"/>
              <a:gd name="connsiteY1" fmla="*/ 35548 h 4424065"/>
              <a:gd name="connsiteX2" fmla="*/ 3961099 w 5531319"/>
              <a:gd name="connsiteY2" fmla="*/ 303581 h 4424065"/>
              <a:gd name="connsiteX3" fmla="*/ 4854587 w 5531319"/>
              <a:gd name="connsiteY3" fmla="*/ 764502 h 4424065"/>
              <a:gd name="connsiteX4" fmla="*/ 5377812 w 5531319"/>
              <a:gd name="connsiteY4" fmla="*/ 1339732 h 4424065"/>
              <a:gd name="connsiteX5" fmla="*/ 5526197 w 5531319"/>
              <a:gd name="connsiteY5" fmla="*/ 1825829 h 4424065"/>
              <a:gd name="connsiteX6" fmla="*/ 5510557 w 5531319"/>
              <a:gd name="connsiteY6" fmla="*/ 2199398 h 4424065"/>
              <a:gd name="connsiteX7" fmla="*/ 5509795 w 5531319"/>
              <a:gd name="connsiteY7" fmla="*/ 2402839 h 4424065"/>
              <a:gd name="connsiteX8" fmla="*/ 5323519 w 5531319"/>
              <a:gd name="connsiteY8" fmla="*/ 3144890 h 4424065"/>
              <a:gd name="connsiteX9" fmla="*/ 4853061 w 5531319"/>
              <a:gd name="connsiteY9" fmla="*/ 3612932 h 4424065"/>
              <a:gd name="connsiteX10" fmla="*/ 4316358 w 5531319"/>
              <a:gd name="connsiteY10" fmla="*/ 3982940 h 4424065"/>
              <a:gd name="connsiteX11" fmla="*/ 3352556 w 5531319"/>
              <a:gd name="connsiteY11" fmla="*/ 4386771 h 4424065"/>
              <a:gd name="connsiteX12" fmla="*/ 2770206 w 5531319"/>
              <a:gd name="connsiteY12" fmla="*/ 4412201 h 4424065"/>
              <a:gd name="connsiteX13" fmla="*/ 2514888 w 5531319"/>
              <a:gd name="connsiteY13" fmla="*/ 4393637 h 4424065"/>
              <a:gd name="connsiteX14" fmla="*/ 1903166 w 5531319"/>
              <a:gd name="connsiteY14" fmla="*/ 4263562 h 4424065"/>
              <a:gd name="connsiteX15" fmla="*/ 948392 w 5531319"/>
              <a:gd name="connsiteY15" fmla="*/ 3794249 h 4424065"/>
              <a:gd name="connsiteX16" fmla="*/ 223633 w 5531319"/>
              <a:gd name="connsiteY16" fmla="*/ 2975526 h 4424065"/>
              <a:gd name="connsiteX17" fmla="*/ 39519 w 5531319"/>
              <a:gd name="connsiteY17" fmla="*/ 2401695 h 4424065"/>
              <a:gd name="connsiteX18" fmla="*/ 16251 w 5531319"/>
              <a:gd name="connsiteY18" fmla="*/ 2300991 h 4424065"/>
              <a:gd name="connsiteX19" fmla="*/ 11800 w 5531319"/>
              <a:gd name="connsiteY19" fmla="*/ 2053556 h 4424065"/>
              <a:gd name="connsiteX20" fmla="*/ 812849 w 5531319"/>
              <a:gd name="connsiteY20" fmla="*/ 651084 h 4424065"/>
              <a:gd name="connsiteX21" fmla="*/ 2066809 w 5531319"/>
              <a:gd name="connsiteY21" fmla="*/ 52586 h 4424065"/>
              <a:gd name="connsiteX22" fmla="*/ 2332045 w 5531319"/>
              <a:gd name="connsiteY22" fmla="*/ 14441 h 4424065"/>
              <a:gd name="connsiteX23" fmla="*/ 2612540 w 5531319"/>
              <a:gd name="connsiteY23" fmla="*/ 836 h 4424065"/>
              <a:gd name="connsiteX24" fmla="*/ 5468597 w 5531319"/>
              <a:gd name="connsiteY24" fmla="*/ 2088522 h 4424065"/>
              <a:gd name="connsiteX25" fmla="*/ 5471140 w 5531319"/>
              <a:gd name="connsiteY25" fmla="*/ 1826083 h 4424065"/>
              <a:gd name="connsiteX26" fmla="*/ 5327079 w 5531319"/>
              <a:gd name="connsiteY26" fmla="*/ 1361348 h 4424065"/>
              <a:gd name="connsiteX27" fmla="*/ 4833353 w 5531319"/>
              <a:gd name="connsiteY27" fmla="*/ 816507 h 4424065"/>
              <a:gd name="connsiteX28" fmla="*/ 4063456 w 5531319"/>
              <a:gd name="connsiteY28" fmla="*/ 400724 h 4424065"/>
              <a:gd name="connsiteX29" fmla="*/ 3972543 w 5531319"/>
              <a:gd name="connsiteY29" fmla="*/ 365631 h 4424065"/>
              <a:gd name="connsiteX30" fmla="*/ 3885571 w 5531319"/>
              <a:gd name="connsiteY30" fmla="*/ 334733 h 4424065"/>
              <a:gd name="connsiteX31" fmla="*/ 4355012 w 5531319"/>
              <a:gd name="connsiteY31" fmla="*/ 579880 h 4424065"/>
              <a:gd name="connsiteX32" fmla="*/ 5144618 w 5531319"/>
              <a:gd name="connsiteY32" fmla="*/ 1290779 h 4424065"/>
              <a:gd name="connsiteX33" fmla="*/ 5468597 w 5531319"/>
              <a:gd name="connsiteY33" fmla="*/ 2088522 h 4424065"/>
              <a:gd name="connsiteX34" fmla="*/ 2219771 w 5531319"/>
              <a:gd name="connsiteY34" fmla="*/ 85645 h 4424065"/>
              <a:gd name="connsiteX35" fmla="*/ 2181626 w 5531319"/>
              <a:gd name="connsiteY35" fmla="*/ 89333 h 4424065"/>
              <a:gd name="connsiteX36" fmla="*/ 1462971 w 5531319"/>
              <a:gd name="connsiteY36" fmla="*/ 303073 h 4424065"/>
              <a:gd name="connsiteX37" fmla="*/ 308697 w 5531319"/>
              <a:gd name="connsiteY37" fmla="*/ 1338461 h 4424065"/>
              <a:gd name="connsiteX38" fmla="*/ 65839 w 5531319"/>
              <a:gd name="connsiteY38" fmla="*/ 2064364 h 4424065"/>
              <a:gd name="connsiteX39" fmla="*/ 82114 w 5531319"/>
              <a:gd name="connsiteY39" fmla="*/ 2022150 h 4424065"/>
              <a:gd name="connsiteX40" fmla="*/ 423260 w 5531319"/>
              <a:gd name="connsiteY40" fmla="*/ 1282260 h 4424065"/>
              <a:gd name="connsiteX41" fmla="*/ 1231811 w 5531319"/>
              <a:gd name="connsiteY41" fmla="*/ 454001 h 4424065"/>
              <a:gd name="connsiteX42" fmla="*/ 2219771 w 5531319"/>
              <a:gd name="connsiteY42" fmla="*/ 85645 h 4424065"/>
              <a:gd name="connsiteX43" fmla="*/ 2855524 w 5531319"/>
              <a:gd name="connsiteY43" fmla="*/ 4364392 h 4424065"/>
              <a:gd name="connsiteX44" fmla="*/ 4292327 w 5531319"/>
              <a:gd name="connsiteY44" fmla="*/ 3931444 h 4424065"/>
              <a:gd name="connsiteX45" fmla="*/ 2855652 w 5531319"/>
              <a:gd name="connsiteY45" fmla="*/ 4364392 h 4424065"/>
              <a:gd name="connsiteX46" fmla="*/ 3869805 w 5531319"/>
              <a:gd name="connsiteY46" fmla="*/ 330156 h 4424065"/>
              <a:gd name="connsiteX47" fmla="*/ 3865736 w 5531319"/>
              <a:gd name="connsiteY47" fmla="*/ 329520 h 4424065"/>
              <a:gd name="connsiteX48" fmla="*/ 3866499 w 5531319"/>
              <a:gd name="connsiteY48" fmla="*/ 330537 h 4424065"/>
              <a:gd name="connsiteX49" fmla="*/ 4302117 w 5531319"/>
              <a:gd name="connsiteY49" fmla="*/ 3923561 h 4424065"/>
              <a:gd name="connsiteX50" fmla="*/ 4301101 w 5531319"/>
              <a:gd name="connsiteY50" fmla="*/ 3924959 h 4424065"/>
              <a:gd name="connsiteX51" fmla="*/ 4302880 w 5531319"/>
              <a:gd name="connsiteY51" fmla="*/ 3924959 h 44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31319" h="4424065">
                <a:moveTo>
                  <a:pt x="2612540" y="836"/>
                </a:moveTo>
                <a:cubicBezTo>
                  <a:pt x="2715913" y="-4250"/>
                  <a:pt x="2831239" y="14695"/>
                  <a:pt x="2946310" y="35548"/>
                </a:cubicBezTo>
                <a:cubicBezTo>
                  <a:pt x="3291651" y="98106"/>
                  <a:pt x="3631143" y="182915"/>
                  <a:pt x="3961099" y="303581"/>
                </a:cubicBezTo>
                <a:cubicBezTo>
                  <a:pt x="4278340" y="419543"/>
                  <a:pt x="4581340" y="563350"/>
                  <a:pt x="4854587" y="764502"/>
                </a:cubicBezTo>
                <a:cubicBezTo>
                  <a:pt x="5067437" y="921152"/>
                  <a:pt x="5250407" y="1105521"/>
                  <a:pt x="5377812" y="1339732"/>
                </a:cubicBezTo>
                <a:cubicBezTo>
                  <a:pt x="5459811" y="1489986"/>
                  <a:pt x="5510303" y="1655396"/>
                  <a:pt x="5526197" y="1825829"/>
                </a:cubicBezTo>
                <a:cubicBezTo>
                  <a:pt x="5538276" y="1951327"/>
                  <a:pt x="5527341" y="2074917"/>
                  <a:pt x="5510557" y="2199398"/>
                </a:cubicBezTo>
                <a:cubicBezTo>
                  <a:pt x="5502966" y="2266991"/>
                  <a:pt x="5502712" y="2335195"/>
                  <a:pt x="5509795" y="2402839"/>
                </a:cubicBezTo>
                <a:cubicBezTo>
                  <a:pt x="5534207" y="2664197"/>
                  <a:pt x="5468471" y="2926051"/>
                  <a:pt x="5323519" y="3144890"/>
                </a:cubicBezTo>
                <a:cubicBezTo>
                  <a:pt x="5201339" y="3332234"/>
                  <a:pt x="5041041" y="3491719"/>
                  <a:pt x="4853061" y="3612932"/>
                </a:cubicBezTo>
                <a:cubicBezTo>
                  <a:pt x="4671109" y="3732072"/>
                  <a:pt x="4498565" y="3864563"/>
                  <a:pt x="4316358" y="3982940"/>
                </a:cubicBezTo>
                <a:cubicBezTo>
                  <a:pt x="4019716" y="4175573"/>
                  <a:pt x="3701076" y="4317347"/>
                  <a:pt x="3352556" y="4386771"/>
                </a:cubicBezTo>
                <a:cubicBezTo>
                  <a:pt x="3160953" y="4425590"/>
                  <a:pt x="2964455" y="4434173"/>
                  <a:pt x="2770206" y="4412201"/>
                </a:cubicBezTo>
                <a:cubicBezTo>
                  <a:pt x="2685524" y="4402537"/>
                  <a:pt x="2599952" y="4402410"/>
                  <a:pt x="2514888" y="4393637"/>
                </a:cubicBezTo>
                <a:cubicBezTo>
                  <a:pt x="2307136" y="4370851"/>
                  <a:pt x="2102208" y="4327277"/>
                  <a:pt x="1903166" y="4263562"/>
                </a:cubicBezTo>
                <a:cubicBezTo>
                  <a:pt x="1560622" y="4156119"/>
                  <a:pt x="1238931" y="4006972"/>
                  <a:pt x="948392" y="3794249"/>
                </a:cubicBezTo>
                <a:cubicBezTo>
                  <a:pt x="647553" y="3573897"/>
                  <a:pt x="396812" y="3308660"/>
                  <a:pt x="223633" y="2975526"/>
                </a:cubicBezTo>
                <a:cubicBezTo>
                  <a:pt x="129453" y="2796370"/>
                  <a:pt x="67149" y="2602198"/>
                  <a:pt x="39519" y="2401695"/>
                </a:cubicBezTo>
                <a:cubicBezTo>
                  <a:pt x="34509" y="2367555"/>
                  <a:pt x="26728" y="2333872"/>
                  <a:pt x="16251" y="2300991"/>
                </a:cubicBezTo>
                <a:cubicBezTo>
                  <a:pt x="-9180" y="2218598"/>
                  <a:pt x="-25" y="2135695"/>
                  <a:pt x="11800" y="2053556"/>
                </a:cubicBezTo>
                <a:cubicBezTo>
                  <a:pt x="93685" y="1480615"/>
                  <a:pt x="377867" y="1021983"/>
                  <a:pt x="812849" y="651084"/>
                </a:cubicBezTo>
                <a:cubicBezTo>
                  <a:pt x="1176754" y="340201"/>
                  <a:pt x="1598259" y="146042"/>
                  <a:pt x="2066809" y="52586"/>
                </a:cubicBezTo>
                <a:cubicBezTo>
                  <a:pt x="2154543" y="35039"/>
                  <a:pt x="2243040" y="23087"/>
                  <a:pt x="2332045" y="14441"/>
                </a:cubicBezTo>
                <a:cubicBezTo>
                  <a:pt x="2421051" y="5794"/>
                  <a:pt x="2508912" y="2107"/>
                  <a:pt x="2612540" y="836"/>
                </a:cubicBezTo>
                <a:close/>
                <a:moveTo>
                  <a:pt x="5468597" y="2088522"/>
                </a:moveTo>
                <a:cubicBezTo>
                  <a:pt x="5479329" y="2001424"/>
                  <a:pt x="5480181" y="1913385"/>
                  <a:pt x="5471140" y="1826083"/>
                </a:cubicBezTo>
                <a:cubicBezTo>
                  <a:pt x="5455336" y="1662962"/>
                  <a:pt x="5406306" y="1504799"/>
                  <a:pt x="5327079" y="1361348"/>
                </a:cubicBezTo>
                <a:cubicBezTo>
                  <a:pt x="5206159" y="1140233"/>
                  <a:pt x="5033361" y="965782"/>
                  <a:pt x="4833353" y="816507"/>
                </a:cubicBezTo>
                <a:cubicBezTo>
                  <a:pt x="4597234" y="640276"/>
                  <a:pt x="4336321" y="509438"/>
                  <a:pt x="4063456" y="400724"/>
                </a:cubicBezTo>
                <a:cubicBezTo>
                  <a:pt x="4033359" y="388607"/>
                  <a:pt x="4003059" y="376909"/>
                  <a:pt x="3972543" y="365631"/>
                </a:cubicBezTo>
                <a:cubicBezTo>
                  <a:pt x="3943679" y="354950"/>
                  <a:pt x="3914562" y="345033"/>
                  <a:pt x="3885571" y="334733"/>
                </a:cubicBezTo>
                <a:cubicBezTo>
                  <a:pt x="4046888" y="406840"/>
                  <a:pt x="4203652" y="488713"/>
                  <a:pt x="4355012" y="579880"/>
                </a:cubicBezTo>
                <a:cubicBezTo>
                  <a:pt x="4662081" y="768063"/>
                  <a:pt x="4933802" y="995790"/>
                  <a:pt x="5144618" y="1290779"/>
                </a:cubicBezTo>
                <a:cubicBezTo>
                  <a:pt x="5314364" y="1528042"/>
                  <a:pt x="5426257" y="1789591"/>
                  <a:pt x="5468597" y="2088522"/>
                </a:cubicBezTo>
                <a:close/>
                <a:moveTo>
                  <a:pt x="2219771" y="85645"/>
                </a:moveTo>
                <a:cubicBezTo>
                  <a:pt x="2206942" y="84005"/>
                  <a:pt x="2193909" y="85264"/>
                  <a:pt x="2181626" y="89333"/>
                </a:cubicBezTo>
                <a:cubicBezTo>
                  <a:pt x="1932919" y="125113"/>
                  <a:pt x="1690799" y="197118"/>
                  <a:pt x="1462971" y="303073"/>
                </a:cubicBezTo>
                <a:cubicBezTo>
                  <a:pt x="971788" y="529528"/>
                  <a:pt x="578129" y="865460"/>
                  <a:pt x="308697" y="1338461"/>
                </a:cubicBezTo>
                <a:cubicBezTo>
                  <a:pt x="180224" y="1561852"/>
                  <a:pt x="97652" y="1808638"/>
                  <a:pt x="65839" y="2064364"/>
                </a:cubicBezTo>
                <a:cubicBezTo>
                  <a:pt x="71942" y="2050505"/>
                  <a:pt x="77283" y="2036391"/>
                  <a:pt x="82114" y="2022150"/>
                </a:cubicBezTo>
                <a:cubicBezTo>
                  <a:pt x="170103" y="1763653"/>
                  <a:pt x="279579" y="1515073"/>
                  <a:pt x="423260" y="1282260"/>
                </a:cubicBezTo>
                <a:cubicBezTo>
                  <a:pt x="630769" y="945565"/>
                  <a:pt x="895370" y="664944"/>
                  <a:pt x="1231811" y="454001"/>
                </a:cubicBezTo>
                <a:cubicBezTo>
                  <a:pt x="1535192" y="263783"/>
                  <a:pt x="1866801" y="149729"/>
                  <a:pt x="2219771" y="85645"/>
                </a:cubicBezTo>
                <a:close/>
                <a:moveTo>
                  <a:pt x="2855524" y="4364392"/>
                </a:moveTo>
                <a:cubicBezTo>
                  <a:pt x="3386633" y="4394018"/>
                  <a:pt x="3853530" y="4210158"/>
                  <a:pt x="4292327" y="3931444"/>
                </a:cubicBezTo>
                <a:cubicBezTo>
                  <a:pt x="3830134" y="4131325"/>
                  <a:pt x="3346707" y="4259111"/>
                  <a:pt x="2855652" y="4364392"/>
                </a:cubicBezTo>
                <a:close/>
                <a:moveTo>
                  <a:pt x="3869805" y="330156"/>
                </a:moveTo>
                <a:lnTo>
                  <a:pt x="3865736" y="329520"/>
                </a:lnTo>
                <a:cubicBezTo>
                  <a:pt x="3865736" y="329520"/>
                  <a:pt x="3865736" y="330410"/>
                  <a:pt x="3866499" y="330537"/>
                </a:cubicBezTo>
                <a:close/>
                <a:moveTo>
                  <a:pt x="4302117" y="3923561"/>
                </a:moveTo>
                <a:lnTo>
                  <a:pt x="4301101" y="3924959"/>
                </a:lnTo>
                <a:lnTo>
                  <a:pt x="4302880" y="3924959"/>
                </a:lnTo>
                <a:close/>
              </a:path>
            </a:pathLst>
          </a:custGeom>
          <a:solidFill>
            <a:srgbClr val="F9C46F"/>
          </a:solidFill>
          <a:ln w="1270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0ED1F130-0EB0-4E5C-8F8D-DE830E70F2FB}"/>
              </a:ext>
            </a:extLst>
          </p:cNvPr>
          <p:cNvSpPr>
            <a:spLocks noGrp="1"/>
          </p:cNvSpPr>
          <p:nvPr>
            <p:ph type="title"/>
          </p:nvPr>
        </p:nvSpPr>
        <p:spPr>
          <a:xfrm>
            <a:off x="7124135" y="2156348"/>
            <a:ext cx="3971495" cy="1866748"/>
          </a:xfrm>
        </p:spPr>
        <p:txBody>
          <a:bodyPr vert="horz" lIns="91440" tIns="45720" rIns="91440" bIns="45720" rtlCol="0" anchor="b">
            <a:normAutofit/>
          </a:bodyPr>
          <a:lstStyle/>
          <a:p>
            <a:pPr algn="ctr"/>
            <a:r>
              <a:rPr lang="en-US" sz="5800">
                <a:solidFill>
                  <a:srgbClr val="FFFFFF"/>
                </a:solidFill>
              </a:rPr>
              <a:t>Maths</a:t>
            </a:r>
          </a:p>
        </p:txBody>
      </p:sp>
      <p:sp>
        <p:nvSpPr>
          <p:cNvPr id="24"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5874" y="4409267"/>
            <a:ext cx="3242551" cy="27432"/>
          </a:xfrm>
          <a:custGeom>
            <a:avLst/>
            <a:gdLst>
              <a:gd name="csX0" fmla="*/ 0 w 3242551"/>
              <a:gd name="csY0" fmla="*/ 0 h 27432"/>
              <a:gd name="csX1" fmla="*/ 616085 w 3242551"/>
              <a:gd name="csY1" fmla="*/ 0 h 27432"/>
              <a:gd name="csX2" fmla="*/ 1264595 w 3242551"/>
              <a:gd name="csY2" fmla="*/ 0 h 27432"/>
              <a:gd name="csX3" fmla="*/ 1945531 w 3242551"/>
              <a:gd name="csY3" fmla="*/ 0 h 27432"/>
              <a:gd name="csX4" fmla="*/ 2626466 w 3242551"/>
              <a:gd name="csY4" fmla="*/ 0 h 27432"/>
              <a:gd name="csX5" fmla="*/ 3242551 w 3242551"/>
              <a:gd name="csY5" fmla="*/ 0 h 27432"/>
              <a:gd name="csX6" fmla="*/ 3242551 w 3242551"/>
              <a:gd name="csY6" fmla="*/ 27432 h 27432"/>
              <a:gd name="csX7" fmla="*/ 2529190 w 3242551"/>
              <a:gd name="csY7" fmla="*/ 27432 h 27432"/>
              <a:gd name="csX8" fmla="*/ 1815829 w 3242551"/>
              <a:gd name="csY8" fmla="*/ 27432 h 27432"/>
              <a:gd name="csX9" fmla="*/ 1167318 w 3242551"/>
              <a:gd name="csY9" fmla="*/ 27432 h 27432"/>
              <a:gd name="csX10" fmla="*/ 0 w 3242551"/>
              <a:gd name="csY10" fmla="*/ 27432 h 27432"/>
              <a:gd name="csX11" fmla="*/ 0 w 3242551"/>
              <a:gd name="csY11"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42551" h="27432" fill="none" extrusionOk="0">
                <a:moveTo>
                  <a:pt x="0" y="0"/>
                </a:moveTo>
                <a:cubicBezTo>
                  <a:pt x="194108" y="-30346"/>
                  <a:pt x="476260" y="9901"/>
                  <a:pt x="616085" y="0"/>
                </a:cubicBezTo>
                <a:cubicBezTo>
                  <a:pt x="755911" y="-9901"/>
                  <a:pt x="955441" y="-31994"/>
                  <a:pt x="1264595" y="0"/>
                </a:cubicBezTo>
                <a:cubicBezTo>
                  <a:pt x="1573749" y="31994"/>
                  <a:pt x="1618785" y="-7447"/>
                  <a:pt x="1945531" y="0"/>
                </a:cubicBezTo>
                <a:cubicBezTo>
                  <a:pt x="2272277" y="7447"/>
                  <a:pt x="2390625" y="1646"/>
                  <a:pt x="2626466" y="0"/>
                </a:cubicBezTo>
                <a:cubicBezTo>
                  <a:pt x="2862308" y="-1646"/>
                  <a:pt x="3064770" y="5184"/>
                  <a:pt x="3242551" y="0"/>
                </a:cubicBezTo>
                <a:cubicBezTo>
                  <a:pt x="3241385" y="7395"/>
                  <a:pt x="3242596" y="21864"/>
                  <a:pt x="3242551" y="27432"/>
                </a:cubicBezTo>
                <a:cubicBezTo>
                  <a:pt x="3023282" y="59750"/>
                  <a:pt x="2875833" y="36030"/>
                  <a:pt x="2529190" y="27432"/>
                </a:cubicBezTo>
                <a:cubicBezTo>
                  <a:pt x="2182547" y="18834"/>
                  <a:pt x="2011286" y="10066"/>
                  <a:pt x="1815829" y="27432"/>
                </a:cubicBezTo>
                <a:cubicBezTo>
                  <a:pt x="1620372" y="44798"/>
                  <a:pt x="1410011" y="-1058"/>
                  <a:pt x="1167318" y="27432"/>
                </a:cubicBezTo>
                <a:cubicBezTo>
                  <a:pt x="924625" y="55922"/>
                  <a:pt x="241931" y="85033"/>
                  <a:pt x="0" y="27432"/>
                </a:cubicBezTo>
                <a:cubicBezTo>
                  <a:pt x="-503" y="20663"/>
                  <a:pt x="1168" y="5855"/>
                  <a:pt x="0" y="0"/>
                </a:cubicBezTo>
                <a:close/>
              </a:path>
              <a:path w="3242551" h="27432" stroke="0" extrusionOk="0">
                <a:moveTo>
                  <a:pt x="0" y="0"/>
                </a:moveTo>
                <a:cubicBezTo>
                  <a:pt x="292987" y="-12051"/>
                  <a:pt x="313221" y="-4437"/>
                  <a:pt x="616085" y="0"/>
                </a:cubicBezTo>
                <a:cubicBezTo>
                  <a:pt x="918950" y="4437"/>
                  <a:pt x="1001475" y="-7765"/>
                  <a:pt x="1167318" y="0"/>
                </a:cubicBezTo>
                <a:cubicBezTo>
                  <a:pt x="1333161" y="7765"/>
                  <a:pt x="1642740" y="34995"/>
                  <a:pt x="1880680" y="0"/>
                </a:cubicBezTo>
                <a:cubicBezTo>
                  <a:pt x="2118620" y="-34995"/>
                  <a:pt x="2326628" y="756"/>
                  <a:pt x="2496764" y="0"/>
                </a:cubicBezTo>
                <a:cubicBezTo>
                  <a:pt x="2666900" y="-756"/>
                  <a:pt x="2887316" y="25599"/>
                  <a:pt x="3242551" y="0"/>
                </a:cubicBezTo>
                <a:cubicBezTo>
                  <a:pt x="3242744" y="12649"/>
                  <a:pt x="3241563" y="17989"/>
                  <a:pt x="3242551" y="27432"/>
                </a:cubicBezTo>
                <a:cubicBezTo>
                  <a:pt x="3008998" y="-2757"/>
                  <a:pt x="2799879" y="44559"/>
                  <a:pt x="2594041" y="27432"/>
                </a:cubicBezTo>
                <a:cubicBezTo>
                  <a:pt x="2388203" y="10306"/>
                  <a:pt x="2212925" y="-2221"/>
                  <a:pt x="1880680" y="27432"/>
                </a:cubicBezTo>
                <a:cubicBezTo>
                  <a:pt x="1548435" y="57085"/>
                  <a:pt x="1523943" y="37041"/>
                  <a:pt x="1329446" y="27432"/>
                </a:cubicBezTo>
                <a:cubicBezTo>
                  <a:pt x="1134949" y="17823"/>
                  <a:pt x="919920" y="28299"/>
                  <a:pt x="680936" y="27432"/>
                </a:cubicBezTo>
                <a:cubicBezTo>
                  <a:pt x="441952" y="26566"/>
                  <a:pt x="273000" y="57219"/>
                  <a:pt x="0" y="27432"/>
                </a:cubicBezTo>
                <a:cubicBezTo>
                  <a:pt x="1300" y="19678"/>
                  <a:pt x="-86" y="12044"/>
                  <a:pt x="0" y="0"/>
                </a:cubicBezTo>
                <a:close/>
              </a:path>
            </a:pathLst>
          </a:custGeom>
          <a:solidFill>
            <a:srgbClr val="F9C46F"/>
          </a:solidFill>
          <a:ln w="38100" cap="rnd">
            <a:solidFill>
              <a:srgbClr val="F9C46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white paper with black text&#10;&#10;Description automatically generated">
            <a:extLst>
              <a:ext uri="{FF2B5EF4-FFF2-40B4-BE49-F238E27FC236}">
                <a16:creationId xmlns:a16="http://schemas.microsoft.com/office/drawing/2014/main" id="{D0695F23-5834-4E1A-9E46-D6D0A77D22DD}"/>
              </a:ext>
            </a:extLst>
          </p:cNvPr>
          <p:cNvPicPr>
            <a:picLocks noChangeAspect="1"/>
          </p:cNvPicPr>
          <p:nvPr/>
        </p:nvPicPr>
        <p:blipFill>
          <a:blip r:embed="rId4"/>
          <a:stretch>
            <a:fillRect/>
          </a:stretch>
        </p:blipFill>
        <p:spPr>
          <a:xfrm>
            <a:off x="997124" y="640080"/>
            <a:ext cx="4741013" cy="5480941"/>
          </a:xfrm>
          <a:prstGeom prst="rect">
            <a:avLst/>
          </a:prstGeom>
        </p:spPr>
      </p:pic>
      <p:pic>
        <p:nvPicPr>
          <p:cNvPr id="3" name="Recorded Sound">
            <a:hlinkClick r:id="" action="ppaction://media"/>
            <a:extLst>
              <a:ext uri="{FF2B5EF4-FFF2-40B4-BE49-F238E27FC236}">
                <a16:creationId xmlns:a16="http://schemas.microsoft.com/office/drawing/2014/main" id="{16F44387-3FA1-4A0D-AB69-2729980B72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28896" y="303696"/>
            <a:ext cx="406400" cy="406400"/>
          </a:xfrm>
          <a:prstGeom prst="rect">
            <a:avLst/>
          </a:prstGeom>
        </p:spPr>
      </p:pic>
    </p:spTree>
    <p:extLst>
      <p:ext uri="{BB962C8B-B14F-4D97-AF65-F5344CB8AC3E}">
        <p14:creationId xmlns:p14="http://schemas.microsoft.com/office/powerpoint/2010/main" val="1209953227"/>
      </p:ext>
    </p:extLst>
  </p:cSld>
  <p:clrMapOvr>
    <a:masterClrMapping/>
  </p:clrMapOvr>
  <mc:AlternateContent xmlns:mc="http://schemas.openxmlformats.org/markup-compatibility/2006" xmlns:p14="http://schemas.microsoft.com/office/powerpoint/2010/main">
    <mc:Choice Requires="p14">
      <p:transition spd="slow" p14:dur="2000" advTm="53392"/>
    </mc:Choice>
    <mc:Fallback xmlns="">
      <p:transition spd="slow" advTm="53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3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EBDD1931-9E86-4402-9A68-33A2D9EFB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1709928"/>
            <a:ext cx="10515600" cy="27432"/>
          </a:xfrm>
          <a:custGeom>
            <a:avLst/>
            <a:gdLst>
              <a:gd name="csX0" fmla="*/ 0 w 10515600"/>
              <a:gd name="csY0" fmla="*/ 0 h 27432"/>
              <a:gd name="csX1" fmla="*/ 446913 w 10515600"/>
              <a:gd name="csY1" fmla="*/ 0 h 27432"/>
              <a:gd name="csX2" fmla="*/ 1104138 w 10515600"/>
              <a:gd name="csY2" fmla="*/ 0 h 27432"/>
              <a:gd name="csX3" fmla="*/ 1866519 w 10515600"/>
              <a:gd name="csY3" fmla="*/ 0 h 27432"/>
              <a:gd name="csX4" fmla="*/ 2208276 w 10515600"/>
              <a:gd name="csY4" fmla="*/ 0 h 27432"/>
              <a:gd name="csX5" fmla="*/ 2550033 w 10515600"/>
              <a:gd name="csY5" fmla="*/ 0 h 27432"/>
              <a:gd name="csX6" fmla="*/ 3417570 w 10515600"/>
              <a:gd name="csY6" fmla="*/ 0 h 27432"/>
              <a:gd name="csX7" fmla="*/ 4074795 w 10515600"/>
              <a:gd name="csY7" fmla="*/ 0 h 27432"/>
              <a:gd name="csX8" fmla="*/ 4416552 w 10515600"/>
              <a:gd name="csY8" fmla="*/ 0 h 27432"/>
              <a:gd name="csX9" fmla="*/ 5073777 w 10515600"/>
              <a:gd name="csY9" fmla="*/ 0 h 27432"/>
              <a:gd name="csX10" fmla="*/ 5941314 w 10515600"/>
              <a:gd name="csY10" fmla="*/ 0 h 27432"/>
              <a:gd name="csX11" fmla="*/ 6493383 w 10515600"/>
              <a:gd name="csY11" fmla="*/ 0 h 27432"/>
              <a:gd name="csX12" fmla="*/ 7045452 w 10515600"/>
              <a:gd name="csY12" fmla="*/ 0 h 27432"/>
              <a:gd name="csX13" fmla="*/ 7702677 w 10515600"/>
              <a:gd name="csY13" fmla="*/ 0 h 27432"/>
              <a:gd name="csX14" fmla="*/ 8465058 w 10515600"/>
              <a:gd name="csY14" fmla="*/ 0 h 27432"/>
              <a:gd name="csX15" fmla="*/ 9227439 w 10515600"/>
              <a:gd name="csY15" fmla="*/ 0 h 27432"/>
              <a:gd name="csX16" fmla="*/ 10515600 w 10515600"/>
              <a:gd name="csY16" fmla="*/ 0 h 27432"/>
              <a:gd name="csX17" fmla="*/ 10515600 w 10515600"/>
              <a:gd name="csY17" fmla="*/ 27432 h 27432"/>
              <a:gd name="csX18" fmla="*/ 10068687 w 10515600"/>
              <a:gd name="csY18" fmla="*/ 27432 h 27432"/>
              <a:gd name="csX19" fmla="*/ 9201150 w 10515600"/>
              <a:gd name="csY19" fmla="*/ 27432 h 27432"/>
              <a:gd name="csX20" fmla="*/ 8543925 w 10515600"/>
              <a:gd name="csY20" fmla="*/ 27432 h 27432"/>
              <a:gd name="csX21" fmla="*/ 8202168 w 10515600"/>
              <a:gd name="csY21" fmla="*/ 27432 h 27432"/>
              <a:gd name="csX22" fmla="*/ 7544943 w 10515600"/>
              <a:gd name="csY22" fmla="*/ 27432 h 27432"/>
              <a:gd name="csX23" fmla="*/ 6992874 w 10515600"/>
              <a:gd name="csY23" fmla="*/ 27432 h 27432"/>
              <a:gd name="csX24" fmla="*/ 6440805 w 10515600"/>
              <a:gd name="csY24" fmla="*/ 27432 h 27432"/>
              <a:gd name="csX25" fmla="*/ 5888736 w 10515600"/>
              <a:gd name="csY25" fmla="*/ 27432 h 27432"/>
              <a:gd name="csX26" fmla="*/ 5336667 w 10515600"/>
              <a:gd name="csY26" fmla="*/ 27432 h 27432"/>
              <a:gd name="csX27" fmla="*/ 4574286 w 10515600"/>
              <a:gd name="csY27" fmla="*/ 27432 h 27432"/>
              <a:gd name="csX28" fmla="*/ 3917061 w 10515600"/>
              <a:gd name="csY28" fmla="*/ 27432 h 27432"/>
              <a:gd name="csX29" fmla="*/ 3575304 w 10515600"/>
              <a:gd name="csY29" fmla="*/ 27432 h 27432"/>
              <a:gd name="csX30" fmla="*/ 3023235 w 10515600"/>
              <a:gd name="csY30" fmla="*/ 27432 h 27432"/>
              <a:gd name="csX31" fmla="*/ 2260854 w 10515600"/>
              <a:gd name="csY31" fmla="*/ 27432 h 27432"/>
              <a:gd name="csX32" fmla="*/ 1813941 w 10515600"/>
              <a:gd name="csY32" fmla="*/ 27432 h 27432"/>
              <a:gd name="csX33" fmla="*/ 946404 w 10515600"/>
              <a:gd name="csY33" fmla="*/ 27432 h 27432"/>
              <a:gd name="csX34" fmla="*/ 0 w 10515600"/>
              <a:gd name="csY34" fmla="*/ 27432 h 27432"/>
              <a:gd name="csX35" fmla="*/ 0 w 10515600"/>
              <a:gd name="csY35"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6" name="Rectangle 15">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p:cNvSpPr txBox="1"/>
          <p:nvPr/>
        </p:nvSpPr>
        <p:spPr>
          <a:xfrm>
            <a:off x="838200" y="673770"/>
            <a:ext cx="3220329" cy="2027227"/>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6600" u="sng">
                <a:solidFill>
                  <a:schemeClr val="bg1"/>
                </a:solidFill>
                <a:latin typeface="+mj-lt"/>
                <a:ea typeface="+mj-ea"/>
                <a:cs typeface="+mj-cs"/>
              </a:rPr>
              <a:t>Times Tables</a:t>
            </a:r>
          </a:p>
        </p:txBody>
      </p:sp>
      <p:sp>
        <p:nvSpPr>
          <p:cNvPr id="6" name="TextBox 5"/>
          <p:cNvSpPr txBox="1"/>
          <p:nvPr/>
        </p:nvSpPr>
        <p:spPr>
          <a:xfrm>
            <a:off x="5665870" y="1973064"/>
            <a:ext cx="6597249" cy="1501950"/>
          </a:xfrm>
          <a:prstGeom prst="rect">
            <a:avLst/>
          </a:prstGeom>
          <a:noFill/>
        </p:spPr>
        <p:txBody>
          <a:bodyPr wrap="square" rtlCol="0">
            <a:spAutoFit/>
          </a:bodyPr>
          <a:lstStyle/>
          <a:p>
            <a:pPr defTabSz="621792">
              <a:spcAft>
                <a:spcPts val="600"/>
              </a:spcAft>
            </a:pPr>
            <a:endParaRPr lang="en-GB" sz="2720" kern="1200" dirty="0">
              <a:solidFill>
                <a:schemeClr val="tx1"/>
              </a:solidFill>
              <a:latin typeface="XCCW Joined 1a" panose="03050602040000000000" pitchFamily="66" charset="0"/>
            </a:endParaRPr>
          </a:p>
          <a:p>
            <a:pPr defTabSz="621792">
              <a:spcAft>
                <a:spcPts val="600"/>
              </a:spcAft>
            </a:pPr>
            <a:r>
              <a:rPr lang="en-GB" sz="2720" u="sng" kern="1200" dirty="0">
                <a:solidFill>
                  <a:schemeClr val="tx1"/>
                </a:solidFill>
                <a:latin typeface="XCCW Joined 1a" panose="03050602040000000000" pitchFamily="66" charset="0"/>
              </a:rPr>
              <a:t>Year Two</a:t>
            </a:r>
          </a:p>
          <a:p>
            <a:pPr defTabSz="621792">
              <a:spcAft>
                <a:spcPts val="600"/>
              </a:spcAft>
            </a:pPr>
            <a:r>
              <a:rPr lang="en-GB" sz="2720" kern="1200" dirty="0">
                <a:solidFill>
                  <a:schemeClr val="tx1"/>
                </a:solidFill>
                <a:latin typeface="XCCW Joined 1a" panose="03050602040000000000" pitchFamily="66" charset="0"/>
              </a:rPr>
              <a:t>2x     5x     10x      3x </a:t>
            </a:r>
            <a:endParaRPr lang="en-GB" sz="4000" dirty="0">
              <a:latin typeface="XCCW Joined 1a" panose="03050602040000000000" pitchFamily="66" charset="0"/>
            </a:endParaRPr>
          </a:p>
        </p:txBody>
      </p:sp>
      <p:sp>
        <p:nvSpPr>
          <p:cNvPr id="7" name="Rectangle 6"/>
          <p:cNvSpPr/>
          <p:nvPr/>
        </p:nvSpPr>
        <p:spPr>
          <a:xfrm>
            <a:off x="5542672" y="4732727"/>
            <a:ext cx="6893168" cy="469103"/>
          </a:xfrm>
          <a:prstGeom prst="rect">
            <a:avLst/>
          </a:prstGeom>
        </p:spPr>
        <p:txBody>
          <a:bodyPr wrap="square">
            <a:spAutoFit/>
          </a:bodyPr>
          <a:lstStyle/>
          <a:p>
            <a:pPr defTabSz="621792">
              <a:spcAft>
                <a:spcPts val="600"/>
              </a:spcAft>
            </a:pPr>
            <a:r>
              <a:rPr lang="en-GB" sz="1224" kern="1200" dirty="0">
                <a:solidFill>
                  <a:schemeClr val="tx1"/>
                </a:solidFill>
                <a:latin typeface="XCCW Joined 1a" panose="03050602040000000000" pitchFamily="66" charset="0"/>
                <a:hlinkClick r:id="rId4"/>
              </a:rPr>
              <a:t>https://itunes.apple.com/gb/app/times-tables-rock-stars/id973811326?mt=8</a:t>
            </a:r>
            <a:r>
              <a:rPr lang="en-GB" sz="1224" kern="1200" dirty="0">
                <a:solidFill>
                  <a:schemeClr val="tx1"/>
                </a:solidFill>
                <a:latin typeface="XCCW Joined 1a" panose="03050602040000000000" pitchFamily="66" charset="0"/>
              </a:rPr>
              <a:t> </a:t>
            </a:r>
            <a:endParaRPr lang="en-GB" dirty="0">
              <a:latin typeface="XCCW Joined 1a" panose="03050602040000000000" pitchFamily="66" charset="0"/>
            </a:endParaRPr>
          </a:p>
        </p:txBody>
      </p:sp>
      <p:pic>
        <p:nvPicPr>
          <p:cNvPr id="8" name="Picture 7"/>
          <p:cNvPicPr>
            <a:picLocks noChangeAspect="1"/>
          </p:cNvPicPr>
          <p:nvPr/>
        </p:nvPicPr>
        <p:blipFill>
          <a:blip r:embed="rId5"/>
          <a:stretch>
            <a:fillRect/>
          </a:stretch>
        </p:blipFill>
        <p:spPr>
          <a:xfrm>
            <a:off x="9897407" y="99053"/>
            <a:ext cx="2113552" cy="2069748"/>
          </a:xfrm>
          <a:prstGeom prst="rect">
            <a:avLst/>
          </a:prstGeom>
        </p:spPr>
      </p:pic>
      <p:sp>
        <p:nvSpPr>
          <p:cNvPr id="9" name="TextBox 8"/>
          <p:cNvSpPr txBox="1"/>
          <p:nvPr/>
        </p:nvSpPr>
        <p:spPr>
          <a:xfrm>
            <a:off x="7905465" y="741876"/>
            <a:ext cx="2167581" cy="678391"/>
          </a:xfrm>
          <a:prstGeom prst="rect">
            <a:avLst/>
          </a:prstGeom>
          <a:noFill/>
        </p:spPr>
        <p:txBody>
          <a:bodyPr wrap="square" rtlCol="0">
            <a:spAutoFit/>
          </a:bodyPr>
          <a:lstStyle/>
          <a:p>
            <a:pPr defTabSz="621792">
              <a:spcAft>
                <a:spcPts val="600"/>
              </a:spcAft>
            </a:pPr>
            <a:r>
              <a:rPr lang="en-GB" sz="1904" kern="1200" dirty="0">
                <a:solidFill>
                  <a:schemeClr val="tx1"/>
                </a:solidFill>
                <a:latin typeface="XCCW Joined 1a" panose="03050602040000000000" pitchFamily="66" charset="0"/>
              </a:rPr>
              <a:t>Times tables rocks (TTRS)</a:t>
            </a:r>
            <a:endParaRPr lang="en-GB" sz="2800" dirty="0">
              <a:latin typeface="XCCW Joined 1a" panose="03050602040000000000" pitchFamily="66" charset="0"/>
            </a:endParaRPr>
          </a:p>
        </p:txBody>
      </p:sp>
      <p:pic>
        <p:nvPicPr>
          <p:cNvPr id="2" name="Recorded Sound">
            <a:hlinkClick r:id="" action="ppaction://media"/>
            <a:extLst>
              <a:ext uri="{FF2B5EF4-FFF2-40B4-BE49-F238E27FC236}">
                <a16:creationId xmlns:a16="http://schemas.microsoft.com/office/drawing/2014/main" id="{23D3BF56-3A31-4BF5-B26B-D4ACA874FC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46765" y="6174291"/>
            <a:ext cx="406400" cy="406400"/>
          </a:xfrm>
          <a:prstGeom prst="rect">
            <a:avLst/>
          </a:prstGeom>
        </p:spPr>
      </p:pic>
    </p:spTree>
    <p:extLst>
      <p:ext uri="{BB962C8B-B14F-4D97-AF65-F5344CB8AC3E}">
        <p14:creationId xmlns:p14="http://schemas.microsoft.com/office/powerpoint/2010/main" val="3971923110"/>
      </p:ext>
    </p:extLst>
  </p:cSld>
  <p:clrMapOvr>
    <a:masterClrMapping/>
  </p:clrMapOvr>
  <mc:AlternateContent xmlns:mc="http://schemas.openxmlformats.org/markup-compatibility/2006" xmlns:p14="http://schemas.microsoft.com/office/powerpoint/2010/main">
    <mc:Choice Requires="p14">
      <p:transition spd="slow" p14:dur="2000" advTm="8044"/>
    </mc:Choice>
    <mc:Fallback xmlns="">
      <p:transition spd="slow" advTm="8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54864"/>
            <a:ext cx="6251110" cy="1783080"/>
          </a:xfrm>
        </p:spPr>
        <p:txBody>
          <a:bodyPr anchor="b">
            <a:normAutofit/>
          </a:bodyPr>
          <a:lstStyle/>
          <a:p>
            <a:pPr>
              <a:lnSpc>
                <a:spcPct val="90000"/>
              </a:lnSpc>
            </a:pPr>
            <a:r>
              <a:rPr lang="en-GB" u="sng" dirty="0"/>
              <a:t>Useful Websites to support Maths </a:t>
            </a:r>
          </a:p>
        </p:txBody>
      </p:sp>
      <p:sp>
        <p:nvSpPr>
          <p:cNvPr id="11"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CFCB8B"/>
          </a:solidFill>
          <a:ln w="38100" cap="rnd">
            <a:solidFill>
              <a:srgbClr val="CFCB8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297762" y="2706624"/>
            <a:ext cx="6251110" cy="3483864"/>
          </a:xfrm>
        </p:spPr>
        <p:txBody>
          <a:bodyPr>
            <a:normAutofit fontScale="92500" lnSpcReduction="10000"/>
          </a:bodyPr>
          <a:lstStyle/>
          <a:p>
            <a:pPr>
              <a:lnSpc>
                <a:spcPct val="100000"/>
              </a:lnSpc>
            </a:pPr>
            <a:r>
              <a:rPr lang="en-GB" sz="2400" dirty="0">
                <a:latin typeface="XCCW Joined 1a" panose="03050602040000000000" pitchFamily="66" charset="0"/>
                <a:hlinkClick r:id="rId2"/>
              </a:rPr>
              <a:t>https://ttrockstars.com/login</a:t>
            </a:r>
            <a:r>
              <a:rPr lang="en-GB" sz="2400" dirty="0">
                <a:latin typeface="XCCW Joined 1a" panose="03050602040000000000" pitchFamily="66" charset="0"/>
              </a:rPr>
              <a:t> </a:t>
            </a:r>
          </a:p>
          <a:p>
            <a:pPr>
              <a:lnSpc>
                <a:spcPct val="100000"/>
              </a:lnSpc>
            </a:pPr>
            <a:endParaRPr lang="en-GB" sz="2400" dirty="0">
              <a:latin typeface="XCCW Joined 1a" panose="03050602040000000000" pitchFamily="66" charset="0"/>
              <a:hlinkClick r:id="rId3"/>
            </a:endParaRPr>
          </a:p>
          <a:p>
            <a:pPr>
              <a:lnSpc>
                <a:spcPct val="100000"/>
              </a:lnSpc>
            </a:pPr>
            <a:r>
              <a:rPr lang="en-GB" sz="2400" dirty="0">
                <a:latin typeface="XCCW Joined 1a" panose="03050602040000000000" pitchFamily="66" charset="0"/>
                <a:hlinkClick r:id="rId3"/>
              </a:rPr>
              <a:t>https://www.topmarks.co.uk/</a:t>
            </a:r>
            <a:r>
              <a:rPr lang="en-GB" sz="2400" dirty="0">
                <a:latin typeface="XCCW Joined 1a" panose="03050602040000000000" pitchFamily="66" charset="0"/>
              </a:rPr>
              <a:t> </a:t>
            </a:r>
          </a:p>
          <a:p>
            <a:pPr>
              <a:lnSpc>
                <a:spcPct val="100000"/>
              </a:lnSpc>
            </a:pPr>
            <a:endParaRPr lang="en-GB" sz="2400" dirty="0">
              <a:latin typeface="XCCW Joined 1a" panose="03050602040000000000" pitchFamily="66" charset="0"/>
            </a:endParaRPr>
          </a:p>
          <a:p>
            <a:pPr>
              <a:lnSpc>
                <a:spcPct val="100000"/>
              </a:lnSpc>
            </a:pPr>
            <a:r>
              <a:rPr lang="en-GB" sz="2400" dirty="0">
                <a:latin typeface="XCCW Joined 1a" panose="03050602040000000000" pitchFamily="66" charset="0"/>
                <a:hlinkClick r:id="rId4"/>
              </a:rPr>
              <a:t>https://www.bbc.co.uk/bitesize/subjects/zjxhfg8/year/z7s22sg</a:t>
            </a:r>
            <a:endParaRPr lang="en-GB" sz="2400" dirty="0">
              <a:latin typeface="XCCW Joined 1a" panose="03050602040000000000" pitchFamily="66" charset="0"/>
            </a:endParaRPr>
          </a:p>
          <a:p>
            <a:pPr>
              <a:lnSpc>
                <a:spcPct val="100000"/>
              </a:lnSpc>
            </a:pPr>
            <a:endParaRPr lang="en-GB" sz="2400" dirty="0">
              <a:latin typeface="XCCW Joined 1a" panose="03050602040000000000" pitchFamily="66" charset="0"/>
            </a:endParaRPr>
          </a:p>
          <a:p>
            <a:pPr>
              <a:lnSpc>
                <a:spcPct val="100000"/>
              </a:lnSpc>
            </a:pPr>
            <a:r>
              <a:rPr lang="en-GB" sz="2400" dirty="0">
                <a:latin typeface="XCCW Joined 1a" panose="03050602040000000000" pitchFamily="66" charset="0"/>
                <a:hlinkClick r:id="rId5"/>
              </a:rPr>
              <a:t>https://numbots.com/</a:t>
            </a:r>
            <a:r>
              <a:rPr lang="en-GB" sz="2400" dirty="0">
                <a:latin typeface="XCCW Joined 1a" panose="03050602040000000000" pitchFamily="66" charset="0"/>
              </a:rPr>
              <a:t> </a:t>
            </a:r>
          </a:p>
        </p:txBody>
      </p:sp>
      <p:pic>
        <p:nvPicPr>
          <p:cNvPr id="5" name="Picture 4" descr="Red drawing pins on a map">
            <a:extLst>
              <a:ext uri="{FF2B5EF4-FFF2-40B4-BE49-F238E27FC236}">
                <a16:creationId xmlns:a16="http://schemas.microsoft.com/office/drawing/2014/main" id="{6EB19303-5C7F-B519-0A34-BD7A6492564E}"/>
              </a:ext>
            </a:extLst>
          </p:cNvPr>
          <p:cNvPicPr>
            <a:picLocks noChangeAspect="1"/>
          </p:cNvPicPr>
          <p:nvPr/>
        </p:nvPicPr>
        <p:blipFill rotWithShape="1">
          <a:blip r:embed="rId6"/>
          <a:srcRect l="20618" r="2844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1127068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7">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sX0" fmla="*/ 0 w 5649003"/>
              <a:gd name="csY0" fmla="*/ 5325836 h 10651671"/>
              <a:gd name="csX1" fmla="*/ 2824502 w 5649003"/>
              <a:gd name="csY1" fmla="*/ 0 h 10651671"/>
              <a:gd name="csX2" fmla="*/ 5649004 w 5649003"/>
              <a:gd name="csY2" fmla="*/ 5325836 h 10651671"/>
              <a:gd name="csX3" fmla="*/ 2824502 w 5649003"/>
              <a:gd name="csY3" fmla="*/ 10651672 h 10651671"/>
              <a:gd name="csX4" fmla="*/ 0 w 5649003"/>
              <a:gd name="csY4" fmla="*/ 5325836 h 10651671"/>
            </a:gdLst>
            <a:ahLst/>
            <a:cxnLst>
              <a:cxn ang="0">
                <a:pos x="csX0" y="csY0"/>
              </a:cxn>
              <a:cxn ang="0">
                <a:pos x="csX1" y="csY1"/>
              </a:cxn>
              <a:cxn ang="0">
                <a:pos x="csX2" y="csY2"/>
              </a:cxn>
              <a:cxn ang="0">
                <a:pos x="csX3" y="csY3"/>
              </a:cxn>
              <a:cxn ang="0">
                <a:pos x="csX4" y="cs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1"/>
          </a:solidFill>
          <a:ln w="57150">
            <a:solidFill>
              <a:schemeClr val="accent1"/>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066544" y="1911096"/>
            <a:ext cx="8055864" cy="2076651"/>
          </a:xfrm>
        </p:spPr>
        <p:txBody>
          <a:bodyPr anchor="b">
            <a:normAutofit/>
          </a:bodyPr>
          <a:lstStyle/>
          <a:p>
            <a:pPr marL="182880" algn="ctr">
              <a:lnSpc>
                <a:spcPct val="90000"/>
              </a:lnSpc>
            </a:pPr>
            <a:r>
              <a:rPr lang="en-GB" sz="6800" u="sng">
                <a:solidFill>
                  <a:srgbClr val="FFFFFF"/>
                </a:solidFill>
              </a:rPr>
              <a:t>OTHER INFORMATION</a:t>
            </a:r>
          </a:p>
        </p:txBody>
      </p:sp>
      <p:sp>
        <p:nvSpPr>
          <p:cNvPr id="11" name="Rectangle 6">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2018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OMEWORK CONSULTATION – Fox Covert Primary School">
            <a:extLst>
              <a:ext uri="{FF2B5EF4-FFF2-40B4-BE49-F238E27FC236}">
                <a16:creationId xmlns:a16="http://schemas.microsoft.com/office/drawing/2014/main" id="{8E26E805-1536-42BD-BFDB-EAE46296A8D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64988" y="1744515"/>
            <a:ext cx="3368969" cy="3368969"/>
          </a:xfrm>
          <a:prstGeom prst="rect">
            <a:avLst/>
          </a:prstGeom>
          <a:noFill/>
          <a:extLst>
            <a:ext uri="{909E8E84-426E-40DD-AFC4-6F175D3DCCD1}">
              <a14:hiddenFill xmlns:a14="http://schemas.microsoft.com/office/drawing/2010/main">
                <a:solidFill>
                  <a:srgbClr val="FFFFFF"/>
                </a:solidFill>
              </a14:hiddenFill>
            </a:ext>
          </a:extLst>
        </p:spPr>
      </p:pic>
      <p:sp>
        <p:nvSpPr>
          <p:cNvPr id="2057" name="Freeform: Shape 2056">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rgbClr val="F4A01A"/>
          </a:solidFill>
          <a:ln w="6857" cap="flat">
            <a:noFill/>
            <a:prstDash val="solid"/>
            <a:miter/>
          </a:ln>
        </p:spPr>
        <p:txBody>
          <a:bodyPr wrap="square" rtlCol="0" anchor="ctr">
            <a:noAutofit/>
          </a:bodyPr>
          <a:lstStyle/>
          <a:p>
            <a:endParaRPr lang="en-US"/>
          </a:p>
        </p:txBody>
      </p:sp>
      <p:sp>
        <p:nvSpPr>
          <p:cNvPr id="2" name="Title 1"/>
          <p:cNvSpPr>
            <a:spLocks noGrp="1"/>
          </p:cNvSpPr>
          <p:nvPr>
            <p:ph type="title"/>
          </p:nvPr>
        </p:nvSpPr>
        <p:spPr>
          <a:xfrm>
            <a:off x="5759354" y="638089"/>
            <a:ext cx="5337270" cy="1476801"/>
          </a:xfrm>
        </p:spPr>
        <p:txBody>
          <a:bodyPr anchor="b">
            <a:normAutofit/>
          </a:bodyPr>
          <a:lstStyle/>
          <a:p>
            <a:r>
              <a:rPr lang="en-GB" sz="5600" u="sng">
                <a:solidFill>
                  <a:srgbClr val="FFFFFF"/>
                </a:solidFill>
              </a:rPr>
              <a:t>Homework</a:t>
            </a:r>
          </a:p>
        </p:txBody>
      </p:sp>
      <p:sp>
        <p:nvSpPr>
          <p:cNvPr id="2059"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6304" y="2368177"/>
            <a:ext cx="4114800" cy="18288"/>
          </a:xfrm>
          <a:custGeom>
            <a:avLst/>
            <a:gdLst>
              <a:gd name="csX0" fmla="*/ 0 w 4114800"/>
              <a:gd name="csY0" fmla="*/ 0 h 18288"/>
              <a:gd name="csX1" fmla="*/ 768096 w 4114800"/>
              <a:gd name="csY1" fmla="*/ 0 h 18288"/>
              <a:gd name="csX2" fmla="*/ 1495044 w 4114800"/>
              <a:gd name="csY2" fmla="*/ 0 h 18288"/>
              <a:gd name="csX3" fmla="*/ 2221992 w 4114800"/>
              <a:gd name="csY3" fmla="*/ 0 h 18288"/>
              <a:gd name="csX4" fmla="*/ 2784348 w 4114800"/>
              <a:gd name="csY4" fmla="*/ 0 h 18288"/>
              <a:gd name="csX5" fmla="*/ 3387852 w 4114800"/>
              <a:gd name="csY5" fmla="*/ 0 h 18288"/>
              <a:gd name="csX6" fmla="*/ 4114800 w 4114800"/>
              <a:gd name="csY6" fmla="*/ 0 h 18288"/>
              <a:gd name="csX7" fmla="*/ 4114800 w 4114800"/>
              <a:gd name="csY7" fmla="*/ 18288 h 18288"/>
              <a:gd name="csX8" fmla="*/ 3429000 w 4114800"/>
              <a:gd name="csY8" fmla="*/ 18288 h 18288"/>
              <a:gd name="csX9" fmla="*/ 2866644 w 4114800"/>
              <a:gd name="csY9" fmla="*/ 18288 h 18288"/>
              <a:gd name="csX10" fmla="*/ 2304288 w 4114800"/>
              <a:gd name="csY10" fmla="*/ 18288 h 18288"/>
              <a:gd name="csX11" fmla="*/ 1577340 w 4114800"/>
              <a:gd name="csY11" fmla="*/ 18288 h 18288"/>
              <a:gd name="csX12" fmla="*/ 973836 w 4114800"/>
              <a:gd name="csY12" fmla="*/ 18288 h 18288"/>
              <a:gd name="csX13" fmla="*/ 0 w 4114800"/>
              <a:gd name="csY13" fmla="*/ 18288 h 18288"/>
              <a:gd name="csX14" fmla="*/ 0 w 411480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F4A01A"/>
          </a:solidFill>
          <a:ln w="38100" cap="rnd">
            <a:solidFill>
              <a:srgbClr val="F4A01A"/>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759354" y="2664886"/>
            <a:ext cx="5461095" cy="3550789"/>
          </a:xfrm>
        </p:spPr>
        <p:txBody>
          <a:bodyPr anchor="t">
            <a:normAutofit fontScale="70000" lnSpcReduction="20000"/>
          </a:bodyPr>
          <a:lstStyle/>
          <a:p>
            <a:r>
              <a:rPr lang="en-GB" dirty="0">
                <a:solidFill>
                  <a:srgbClr val="FFFFFF"/>
                </a:solidFill>
                <a:latin typeface="XCCW Joined 1a" panose="03050602040000000000" pitchFamily="66" charset="0"/>
              </a:rPr>
              <a:t>Set on a Thursday</a:t>
            </a:r>
          </a:p>
          <a:p>
            <a:r>
              <a:rPr lang="en-GB" dirty="0">
                <a:solidFill>
                  <a:srgbClr val="FFFFFF"/>
                </a:solidFill>
                <a:latin typeface="XCCW Joined 1a" panose="03050602040000000000" pitchFamily="66" charset="0"/>
              </a:rPr>
              <a:t>Checked on a Tuesday</a:t>
            </a:r>
          </a:p>
          <a:p>
            <a:r>
              <a:rPr lang="en-GB" dirty="0">
                <a:solidFill>
                  <a:srgbClr val="FFFFFF"/>
                </a:solidFill>
                <a:latin typeface="XCCW Joined 1a" panose="03050602040000000000" pitchFamily="66" charset="0"/>
              </a:rPr>
              <a:t>At least 20 minutes on </a:t>
            </a:r>
            <a:r>
              <a:rPr lang="en-GB" dirty="0" err="1">
                <a:solidFill>
                  <a:srgbClr val="FFFFFF"/>
                </a:solidFill>
                <a:latin typeface="XCCW Joined 1a" panose="03050602040000000000" pitchFamily="66" charset="0"/>
              </a:rPr>
              <a:t>NumBots</a:t>
            </a:r>
            <a:r>
              <a:rPr lang="en-GB" dirty="0">
                <a:solidFill>
                  <a:srgbClr val="FFFFFF"/>
                </a:solidFill>
                <a:latin typeface="XCCW Joined 1a" panose="03050602040000000000" pitchFamily="66" charset="0"/>
              </a:rPr>
              <a:t> – this is checked online</a:t>
            </a:r>
          </a:p>
          <a:p>
            <a:r>
              <a:rPr lang="en-GB" dirty="0">
                <a:solidFill>
                  <a:srgbClr val="FFFFFF"/>
                </a:solidFill>
                <a:latin typeface="XCCW Joined 1a" panose="03050602040000000000" pitchFamily="66" charset="0"/>
              </a:rPr>
              <a:t>Spellings- three words a week that are checked in the weekly spell check on a Wednesday</a:t>
            </a:r>
          </a:p>
          <a:p>
            <a:r>
              <a:rPr lang="en-GB" dirty="0">
                <a:solidFill>
                  <a:srgbClr val="FFFFFF"/>
                </a:solidFill>
                <a:latin typeface="XCCW Joined 1a" panose="03050602040000000000" pitchFamily="66" charset="0"/>
              </a:rPr>
              <a:t>Reading at least 4x a week</a:t>
            </a:r>
          </a:p>
        </p:txBody>
      </p:sp>
      <mc:AlternateContent xmlns:mc="http://schemas.openxmlformats.org/markup-compatibility/2006" xmlns:p14="http://schemas.microsoft.com/office/powerpoint/2010/main">
        <mc:Choice Requires="p14">
          <p:contentPart p14:bwMode="auto" r:id="rId5">
            <p14:nvContentPartPr>
              <p14:cNvPr id="2061" name="Ink 2060">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2061" name="Ink 2060">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6"/>
              <a:stretch>
                <a:fillRect/>
              </a:stretch>
            </p:blipFill>
            <p:spPr>
              <a:xfrm>
                <a:off x="6418237" y="1956150"/>
                <a:ext cx="36000" cy="32709"/>
              </a:xfrm>
              <a:prstGeom prst="rect">
                <a:avLst/>
              </a:prstGeom>
            </p:spPr>
          </p:pic>
        </mc:Fallback>
      </mc:AlternateContent>
      <p:pic>
        <p:nvPicPr>
          <p:cNvPr id="4" name="Recorded Sound">
            <a:hlinkClick r:id="" action="ppaction://media"/>
            <a:extLst>
              <a:ext uri="{FF2B5EF4-FFF2-40B4-BE49-F238E27FC236}">
                <a16:creationId xmlns:a16="http://schemas.microsoft.com/office/drawing/2014/main" id="{34F3F844-4152-40FF-BEAB-AC5CC813F37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52533" y="343452"/>
            <a:ext cx="406400" cy="406400"/>
          </a:xfrm>
          <a:prstGeom prst="rect">
            <a:avLst/>
          </a:prstGeom>
        </p:spPr>
      </p:pic>
    </p:spTree>
    <p:extLst>
      <p:ext uri="{BB962C8B-B14F-4D97-AF65-F5344CB8AC3E}">
        <p14:creationId xmlns:p14="http://schemas.microsoft.com/office/powerpoint/2010/main" val="3464551722"/>
      </p:ext>
    </p:extLst>
  </p:cSld>
  <p:clrMapOvr>
    <a:masterClrMapping/>
  </p:clrMapOvr>
  <mc:AlternateContent xmlns:mc="http://schemas.openxmlformats.org/markup-compatibility/2006" xmlns:p14="http://schemas.microsoft.com/office/powerpoint/2010/main">
    <mc:Choice Requires="p14">
      <p:transition spd="slow" p14:dur="2000" advTm="22115"/>
    </mc:Choice>
    <mc:Fallback xmlns="">
      <p:transition spd="slow" advTm="22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114" name="Rectangle 4113">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6" name="Freeform: Shape 4115">
            <a:extLst>
              <a:ext uri="{FF2B5EF4-FFF2-40B4-BE49-F238E27FC236}">
                <a16:creationId xmlns:a16="http://schemas.microsoft.com/office/drawing/2014/main" id="{D010E05E-9237-4321-84BB-69C0F2256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999492"/>
            <a:ext cx="4889565" cy="4424065"/>
          </a:xfrm>
          <a:custGeom>
            <a:avLst/>
            <a:gdLst>
              <a:gd name="connsiteX0" fmla="*/ 2612540 w 5531319"/>
              <a:gd name="connsiteY0" fmla="*/ 836 h 4424065"/>
              <a:gd name="connsiteX1" fmla="*/ 2946310 w 5531319"/>
              <a:gd name="connsiteY1" fmla="*/ 35548 h 4424065"/>
              <a:gd name="connsiteX2" fmla="*/ 3961099 w 5531319"/>
              <a:gd name="connsiteY2" fmla="*/ 303581 h 4424065"/>
              <a:gd name="connsiteX3" fmla="*/ 4854587 w 5531319"/>
              <a:gd name="connsiteY3" fmla="*/ 764502 h 4424065"/>
              <a:gd name="connsiteX4" fmla="*/ 5377812 w 5531319"/>
              <a:gd name="connsiteY4" fmla="*/ 1339732 h 4424065"/>
              <a:gd name="connsiteX5" fmla="*/ 5526197 w 5531319"/>
              <a:gd name="connsiteY5" fmla="*/ 1825829 h 4424065"/>
              <a:gd name="connsiteX6" fmla="*/ 5510557 w 5531319"/>
              <a:gd name="connsiteY6" fmla="*/ 2199398 h 4424065"/>
              <a:gd name="connsiteX7" fmla="*/ 5509795 w 5531319"/>
              <a:gd name="connsiteY7" fmla="*/ 2402839 h 4424065"/>
              <a:gd name="connsiteX8" fmla="*/ 5323519 w 5531319"/>
              <a:gd name="connsiteY8" fmla="*/ 3144890 h 4424065"/>
              <a:gd name="connsiteX9" fmla="*/ 4853061 w 5531319"/>
              <a:gd name="connsiteY9" fmla="*/ 3612932 h 4424065"/>
              <a:gd name="connsiteX10" fmla="*/ 4316358 w 5531319"/>
              <a:gd name="connsiteY10" fmla="*/ 3982940 h 4424065"/>
              <a:gd name="connsiteX11" fmla="*/ 3352556 w 5531319"/>
              <a:gd name="connsiteY11" fmla="*/ 4386771 h 4424065"/>
              <a:gd name="connsiteX12" fmla="*/ 2770206 w 5531319"/>
              <a:gd name="connsiteY12" fmla="*/ 4412201 h 4424065"/>
              <a:gd name="connsiteX13" fmla="*/ 2514888 w 5531319"/>
              <a:gd name="connsiteY13" fmla="*/ 4393637 h 4424065"/>
              <a:gd name="connsiteX14" fmla="*/ 1903166 w 5531319"/>
              <a:gd name="connsiteY14" fmla="*/ 4263562 h 4424065"/>
              <a:gd name="connsiteX15" fmla="*/ 948392 w 5531319"/>
              <a:gd name="connsiteY15" fmla="*/ 3794249 h 4424065"/>
              <a:gd name="connsiteX16" fmla="*/ 223633 w 5531319"/>
              <a:gd name="connsiteY16" fmla="*/ 2975526 h 4424065"/>
              <a:gd name="connsiteX17" fmla="*/ 39519 w 5531319"/>
              <a:gd name="connsiteY17" fmla="*/ 2401695 h 4424065"/>
              <a:gd name="connsiteX18" fmla="*/ 16251 w 5531319"/>
              <a:gd name="connsiteY18" fmla="*/ 2300991 h 4424065"/>
              <a:gd name="connsiteX19" fmla="*/ 11800 w 5531319"/>
              <a:gd name="connsiteY19" fmla="*/ 2053556 h 4424065"/>
              <a:gd name="connsiteX20" fmla="*/ 812849 w 5531319"/>
              <a:gd name="connsiteY20" fmla="*/ 651084 h 4424065"/>
              <a:gd name="connsiteX21" fmla="*/ 2066809 w 5531319"/>
              <a:gd name="connsiteY21" fmla="*/ 52586 h 4424065"/>
              <a:gd name="connsiteX22" fmla="*/ 2332045 w 5531319"/>
              <a:gd name="connsiteY22" fmla="*/ 14441 h 4424065"/>
              <a:gd name="connsiteX23" fmla="*/ 2612540 w 5531319"/>
              <a:gd name="connsiteY23" fmla="*/ 836 h 4424065"/>
              <a:gd name="connsiteX24" fmla="*/ 5468597 w 5531319"/>
              <a:gd name="connsiteY24" fmla="*/ 2088522 h 4424065"/>
              <a:gd name="connsiteX25" fmla="*/ 5471140 w 5531319"/>
              <a:gd name="connsiteY25" fmla="*/ 1826083 h 4424065"/>
              <a:gd name="connsiteX26" fmla="*/ 5327079 w 5531319"/>
              <a:gd name="connsiteY26" fmla="*/ 1361348 h 4424065"/>
              <a:gd name="connsiteX27" fmla="*/ 4833353 w 5531319"/>
              <a:gd name="connsiteY27" fmla="*/ 816507 h 4424065"/>
              <a:gd name="connsiteX28" fmla="*/ 4063456 w 5531319"/>
              <a:gd name="connsiteY28" fmla="*/ 400724 h 4424065"/>
              <a:gd name="connsiteX29" fmla="*/ 3972543 w 5531319"/>
              <a:gd name="connsiteY29" fmla="*/ 365631 h 4424065"/>
              <a:gd name="connsiteX30" fmla="*/ 3885571 w 5531319"/>
              <a:gd name="connsiteY30" fmla="*/ 334733 h 4424065"/>
              <a:gd name="connsiteX31" fmla="*/ 4355012 w 5531319"/>
              <a:gd name="connsiteY31" fmla="*/ 579880 h 4424065"/>
              <a:gd name="connsiteX32" fmla="*/ 5144618 w 5531319"/>
              <a:gd name="connsiteY32" fmla="*/ 1290779 h 4424065"/>
              <a:gd name="connsiteX33" fmla="*/ 5468597 w 5531319"/>
              <a:gd name="connsiteY33" fmla="*/ 2088522 h 4424065"/>
              <a:gd name="connsiteX34" fmla="*/ 2219771 w 5531319"/>
              <a:gd name="connsiteY34" fmla="*/ 85645 h 4424065"/>
              <a:gd name="connsiteX35" fmla="*/ 2181626 w 5531319"/>
              <a:gd name="connsiteY35" fmla="*/ 89333 h 4424065"/>
              <a:gd name="connsiteX36" fmla="*/ 1462971 w 5531319"/>
              <a:gd name="connsiteY36" fmla="*/ 303073 h 4424065"/>
              <a:gd name="connsiteX37" fmla="*/ 308697 w 5531319"/>
              <a:gd name="connsiteY37" fmla="*/ 1338461 h 4424065"/>
              <a:gd name="connsiteX38" fmla="*/ 65839 w 5531319"/>
              <a:gd name="connsiteY38" fmla="*/ 2064364 h 4424065"/>
              <a:gd name="connsiteX39" fmla="*/ 82114 w 5531319"/>
              <a:gd name="connsiteY39" fmla="*/ 2022150 h 4424065"/>
              <a:gd name="connsiteX40" fmla="*/ 423260 w 5531319"/>
              <a:gd name="connsiteY40" fmla="*/ 1282260 h 4424065"/>
              <a:gd name="connsiteX41" fmla="*/ 1231811 w 5531319"/>
              <a:gd name="connsiteY41" fmla="*/ 454001 h 4424065"/>
              <a:gd name="connsiteX42" fmla="*/ 2219771 w 5531319"/>
              <a:gd name="connsiteY42" fmla="*/ 85645 h 4424065"/>
              <a:gd name="connsiteX43" fmla="*/ 2855524 w 5531319"/>
              <a:gd name="connsiteY43" fmla="*/ 4364392 h 4424065"/>
              <a:gd name="connsiteX44" fmla="*/ 4292327 w 5531319"/>
              <a:gd name="connsiteY44" fmla="*/ 3931444 h 4424065"/>
              <a:gd name="connsiteX45" fmla="*/ 2855652 w 5531319"/>
              <a:gd name="connsiteY45" fmla="*/ 4364392 h 4424065"/>
              <a:gd name="connsiteX46" fmla="*/ 3869805 w 5531319"/>
              <a:gd name="connsiteY46" fmla="*/ 330156 h 4424065"/>
              <a:gd name="connsiteX47" fmla="*/ 3865736 w 5531319"/>
              <a:gd name="connsiteY47" fmla="*/ 329520 h 4424065"/>
              <a:gd name="connsiteX48" fmla="*/ 3866499 w 5531319"/>
              <a:gd name="connsiteY48" fmla="*/ 330537 h 4424065"/>
              <a:gd name="connsiteX49" fmla="*/ 4302117 w 5531319"/>
              <a:gd name="connsiteY49" fmla="*/ 3923561 h 4424065"/>
              <a:gd name="connsiteX50" fmla="*/ 4301101 w 5531319"/>
              <a:gd name="connsiteY50" fmla="*/ 3924959 h 4424065"/>
              <a:gd name="connsiteX51" fmla="*/ 4302880 w 5531319"/>
              <a:gd name="connsiteY51" fmla="*/ 3924959 h 44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31319" h="4424065">
                <a:moveTo>
                  <a:pt x="2612540" y="836"/>
                </a:moveTo>
                <a:cubicBezTo>
                  <a:pt x="2715913" y="-4250"/>
                  <a:pt x="2831239" y="14695"/>
                  <a:pt x="2946310" y="35548"/>
                </a:cubicBezTo>
                <a:cubicBezTo>
                  <a:pt x="3291651" y="98106"/>
                  <a:pt x="3631143" y="182915"/>
                  <a:pt x="3961099" y="303581"/>
                </a:cubicBezTo>
                <a:cubicBezTo>
                  <a:pt x="4278340" y="419543"/>
                  <a:pt x="4581340" y="563350"/>
                  <a:pt x="4854587" y="764502"/>
                </a:cubicBezTo>
                <a:cubicBezTo>
                  <a:pt x="5067437" y="921152"/>
                  <a:pt x="5250407" y="1105521"/>
                  <a:pt x="5377812" y="1339732"/>
                </a:cubicBezTo>
                <a:cubicBezTo>
                  <a:pt x="5459811" y="1489986"/>
                  <a:pt x="5510303" y="1655396"/>
                  <a:pt x="5526197" y="1825829"/>
                </a:cubicBezTo>
                <a:cubicBezTo>
                  <a:pt x="5538276" y="1951327"/>
                  <a:pt x="5527341" y="2074917"/>
                  <a:pt x="5510557" y="2199398"/>
                </a:cubicBezTo>
                <a:cubicBezTo>
                  <a:pt x="5502966" y="2266991"/>
                  <a:pt x="5502712" y="2335195"/>
                  <a:pt x="5509795" y="2402839"/>
                </a:cubicBezTo>
                <a:cubicBezTo>
                  <a:pt x="5534207" y="2664197"/>
                  <a:pt x="5468471" y="2926051"/>
                  <a:pt x="5323519" y="3144890"/>
                </a:cubicBezTo>
                <a:cubicBezTo>
                  <a:pt x="5201339" y="3332234"/>
                  <a:pt x="5041041" y="3491719"/>
                  <a:pt x="4853061" y="3612932"/>
                </a:cubicBezTo>
                <a:cubicBezTo>
                  <a:pt x="4671109" y="3732072"/>
                  <a:pt x="4498565" y="3864563"/>
                  <a:pt x="4316358" y="3982940"/>
                </a:cubicBezTo>
                <a:cubicBezTo>
                  <a:pt x="4019716" y="4175573"/>
                  <a:pt x="3701076" y="4317347"/>
                  <a:pt x="3352556" y="4386771"/>
                </a:cubicBezTo>
                <a:cubicBezTo>
                  <a:pt x="3160953" y="4425590"/>
                  <a:pt x="2964455" y="4434173"/>
                  <a:pt x="2770206" y="4412201"/>
                </a:cubicBezTo>
                <a:cubicBezTo>
                  <a:pt x="2685524" y="4402537"/>
                  <a:pt x="2599952" y="4402410"/>
                  <a:pt x="2514888" y="4393637"/>
                </a:cubicBezTo>
                <a:cubicBezTo>
                  <a:pt x="2307136" y="4370851"/>
                  <a:pt x="2102208" y="4327277"/>
                  <a:pt x="1903166" y="4263562"/>
                </a:cubicBezTo>
                <a:cubicBezTo>
                  <a:pt x="1560622" y="4156119"/>
                  <a:pt x="1238931" y="4006972"/>
                  <a:pt x="948392" y="3794249"/>
                </a:cubicBezTo>
                <a:cubicBezTo>
                  <a:pt x="647553" y="3573897"/>
                  <a:pt x="396812" y="3308660"/>
                  <a:pt x="223633" y="2975526"/>
                </a:cubicBezTo>
                <a:cubicBezTo>
                  <a:pt x="129453" y="2796370"/>
                  <a:pt x="67149" y="2602198"/>
                  <a:pt x="39519" y="2401695"/>
                </a:cubicBezTo>
                <a:cubicBezTo>
                  <a:pt x="34509" y="2367555"/>
                  <a:pt x="26728" y="2333872"/>
                  <a:pt x="16251" y="2300991"/>
                </a:cubicBezTo>
                <a:cubicBezTo>
                  <a:pt x="-9180" y="2218598"/>
                  <a:pt x="-25" y="2135695"/>
                  <a:pt x="11800" y="2053556"/>
                </a:cubicBezTo>
                <a:cubicBezTo>
                  <a:pt x="93685" y="1480615"/>
                  <a:pt x="377867" y="1021983"/>
                  <a:pt x="812849" y="651084"/>
                </a:cubicBezTo>
                <a:cubicBezTo>
                  <a:pt x="1176754" y="340201"/>
                  <a:pt x="1598259" y="146042"/>
                  <a:pt x="2066809" y="52586"/>
                </a:cubicBezTo>
                <a:cubicBezTo>
                  <a:pt x="2154543" y="35039"/>
                  <a:pt x="2243040" y="23087"/>
                  <a:pt x="2332045" y="14441"/>
                </a:cubicBezTo>
                <a:cubicBezTo>
                  <a:pt x="2421051" y="5794"/>
                  <a:pt x="2508912" y="2107"/>
                  <a:pt x="2612540" y="836"/>
                </a:cubicBezTo>
                <a:close/>
                <a:moveTo>
                  <a:pt x="5468597" y="2088522"/>
                </a:moveTo>
                <a:cubicBezTo>
                  <a:pt x="5479329" y="2001424"/>
                  <a:pt x="5480181" y="1913385"/>
                  <a:pt x="5471140" y="1826083"/>
                </a:cubicBezTo>
                <a:cubicBezTo>
                  <a:pt x="5455336" y="1662962"/>
                  <a:pt x="5406306" y="1504799"/>
                  <a:pt x="5327079" y="1361348"/>
                </a:cubicBezTo>
                <a:cubicBezTo>
                  <a:pt x="5206159" y="1140233"/>
                  <a:pt x="5033361" y="965782"/>
                  <a:pt x="4833353" y="816507"/>
                </a:cubicBezTo>
                <a:cubicBezTo>
                  <a:pt x="4597234" y="640276"/>
                  <a:pt x="4336321" y="509438"/>
                  <a:pt x="4063456" y="400724"/>
                </a:cubicBezTo>
                <a:cubicBezTo>
                  <a:pt x="4033359" y="388607"/>
                  <a:pt x="4003059" y="376909"/>
                  <a:pt x="3972543" y="365631"/>
                </a:cubicBezTo>
                <a:cubicBezTo>
                  <a:pt x="3943679" y="354950"/>
                  <a:pt x="3914562" y="345033"/>
                  <a:pt x="3885571" y="334733"/>
                </a:cubicBezTo>
                <a:cubicBezTo>
                  <a:pt x="4046888" y="406840"/>
                  <a:pt x="4203652" y="488713"/>
                  <a:pt x="4355012" y="579880"/>
                </a:cubicBezTo>
                <a:cubicBezTo>
                  <a:pt x="4662081" y="768063"/>
                  <a:pt x="4933802" y="995790"/>
                  <a:pt x="5144618" y="1290779"/>
                </a:cubicBezTo>
                <a:cubicBezTo>
                  <a:pt x="5314364" y="1528042"/>
                  <a:pt x="5426257" y="1789591"/>
                  <a:pt x="5468597" y="2088522"/>
                </a:cubicBezTo>
                <a:close/>
                <a:moveTo>
                  <a:pt x="2219771" y="85645"/>
                </a:moveTo>
                <a:cubicBezTo>
                  <a:pt x="2206942" y="84005"/>
                  <a:pt x="2193909" y="85264"/>
                  <a:pt x="2181626" y="89333"/>
                </a:cubicBezTo>
                <a:cubicBezTo>
                  <a:pt x="1932919" y="125113"/>
                  <a:pt x="1690799" y="197118"/>
                  <a:pt x="1462971" y="303073"/>
                </a:cubicBezTo>
                <a:cubicBezTo>
                  <a:pt x="971788" y="529528"/>
                  <a:pt x="578129" y="865460"/>
                  <a:pt x="308697" y="1338461"/>
                </a:cubicBezTo>
                <a:cubicBezTo>
                  <a:pt x="180224" y="1561852"/>
                  <a:pt x="97652" y="1808638"/>
                  <a:pt x="65839" y="2064364"/>
                </a:cubicBezTo>
                <a:cubicBezTo>
                  <a:pt x="71942" y="2050505"/>
                  <a:pt x="77283" y="2036391"/>
                  <a:pt x="82114" y="2022150"/>
                </a:cubicBezTo>
                <a:cubicBezTo>
                  <a:pt x="170103" y="1763653"/>
                  <a:pt x="279579" y="1515073"/>
                  <a:pt x="423260" y="1282260"/>
                </a:cubicBezTo>
                <a:cubicBezTo>
                  <a:pt x="630769" y="945565"/>
                  <a:pt x="895370" y="664944"/>
                  <a:pt x="1231811" y="454001"/>
                </a:cubicBezTo>
                <a:cubicBezTo>
                  <a:pt x="1535192" y="263783"/>
                  <a:pt x="1866801" y="149729"/>
                  <a:pt x="2219771" y="85645"/>
                </a:cubicBezTo>
                <a:close/>
                <a:moveTo>
                  <a:pt x="2855524" y="4364392"/>
                </a:moveTo>
                <a:cubicBezTo>
                  <a:pt x="3386633" y="4394018"/>
                  <a:pt x="3853530" y="4210158"/>
                  <a:pt x="4292327" y="3931444"/>
                </a:cubicBezTo>
                <a:cubicBezTo>
                  <a:pt x="3830134" y="4131325"/>
                  <a:pt x="3346707" y="4259111"/>
                  <a:pt x="2855652" y="4364392"/>
                </a:cubicBezTo>
                <a:close/>
                <a:moveTo>
                  <a:pt x="3869805" y="330156"/>
                </a:moveTo>
                <a:lnTo>
                  <a:pt x="3865736" y="329520"/>
                </a:lnTo>
                <a:cubicBezTo>
                  <a:pt x="3865736" y="329520"/>
                  <a:pt x="3865736" y="330410"/>
                  <a:pt x="3866499" y="330537"/>
                </a:cubicBezTo>
                <a:close/>
                <a:moveTo>
                  <a:pt x="4302117" y="3923561"/>
                </a:moveTo>
                <a:lnTo>
                  <a:pt x="4301101" y="3924959"/>
                </a:lnTo>
                <a:lnTo>
                  <a:pt x="4302880" y="3924959"/>
                </a:lnTo>
                <a:close/>
              </a:path>
            </a:pathLst>
          </a:custGeom>
          <a:solidFill>
            <a:srgbClr val="FFD486"/>
          </a:solidFill>
          <a:ln w="12700" cap="flat">
            <a:noFill/>
            <a:prstDash val="solid"/>
            <a:miter/>
          </a:ln>
        </p:spPr>
        <p:txBody>
          <a:bodyPr rtlCol="0" anchor="ctr"/>
          <a:lstStyle/>
          <a:p>
            <a:endParaRPr lang="en-US"/>
          </a:p>
        </p:txBody>
      </p:sp>
      <p:sp>
        <p:nvSpPr>
          <p:cNvPr id="2" name="Title 1"/>
          <p:cNvSpPr>
            <a:spLocks noGrp="1"/>
          </p:cNvSpPr>
          <p:nvPr>
            <p:ph type="title"/>
          </p:nvPr>
        </p:nvSpPr>
        <p:spPr>
          <a:xfrm>
            <a:off x="1039163" y="1762169"/>
            <a:ext cx="4073110" cy="3122092"/>
          </a:xfrm>
        </p:spPr>
        <p:txBody>
          <a:bodyPr vert="horz" lIns="91440" tIns="45720" rIns="91440" bIns="45720" rtlCol="0" anchor="ctr">
            <a:normAutofit/>
          </a:bodyPr>
          <a:lstStyle/>
          <a:p>
            <a:pPr algn="ctr">
              <a:lnSpc>
                <a:spcPct val="90000"/>
              </a:lnSpc>
            </a:pPr>
            <a:r>
              <a:rPr lang="en-US" sz="4200" dirty="0">
                <a:solidFill>
                  <a:srgbClr val="FFFFFF"/>
                </a:solidFill>
              </a:rPr>
              <a:t>Finally, WE NEED YOU!</a:t>
            </a:r>
            <a:br>
              <a:rPr lang="en-US" sz="4200" dirty="0">
                <a:solidFill>
                  <a:srgbClr val="FFFFFF"/>
                </a:solidFill>
              </a:rPr>
            </a:br>
            <a:r>
              <a:rPr lang="en-US" sz="4200" dirty="0">
                <a:solidFill>
                  <a:srgbClr val="FFFFFF"/>
                </a:solidFill>
              </a:rPr>
              <a:t>We are looking for a bank of volunteers…</a:t>
            </a:r>
          </a:p>
        </p:txBody>
      </p:sp>
      <mc:AlternateContent xmlns:mc="http://schemas.openxmlformats.org/markup-compatibility/2006" xmlns:p14="http://schemas.microsoft.com/office/powerpoint/2010/main">
        <mc:Choice Requires="p14">
          <p:contentPart p14:bwMode="auto" r:id="rId2">
            <p14:nvContentPartPr>
              <p14:cNvPr id="4118" name="Ink 4117">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4884261"/>
              <a:ext cx="360" cy="2160"/>
            </p14:xfrm>
          </p:contentPart>
        </mc:Choice>
        <mc:Fallback xmlns="">
          <p:pic>
            <p:nvPicPr>
              <p:cNvPr id="4118" name="Ink 4117">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4868832"/>
                <a:ext cx="36000" cy="32709"/>
              </a:xfrm>
              <a:prstGeom prst="rect">
                <a:avLst/>
              </a:prstGeom>
            </p:spPr>
          </p:pic>
        </mc:Fallback>
      </mc:AlternateContent>
      <p:sp>
        <p:nvSpPr>
          <p:cNvPr id="7" name="Content Placeholder 2">
            <a:extLst>
              <a:ext uri="{FF2B5EF4-FFF2-40B4-BE49-F238E27FC236}">
                <a16:creationId xmlns:a16="http://schemas.microsoft.com/office/drawing/2014/main" id="{3EAFCB73-98ED-44DC-AB47-2EE67F3210B5}"/>
              </a:ext>
            </a:extLst>
          </p:cNvPr>
          <p:cNvSpPr txBox="1">
            <a:spLocks/>
          </p:cNvSpPr>
          <p:nvPr/>
        </p:nvSpPr>
        <p:spPr>
          <a:xfrm>
            <a:off x="6095999" y="4572001"/>
            <a:ext cx="5452872" cy="1655064"/>
          </a:xfrm>
          <a:prstGeom prst="rect">
            <a:avLst/>
          </a:prstGeom>
        </p:spPr>
        <p:txBody>
          <a:bodyPr vert="horz" lIns="91440" tIns="45720" rIns="91440" bIns="45720" rtlCol="0" anchor="t">
            <a:normAutofit fontScale="92500" lnSpcReduction="1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indent="-228600">
              <a:buFont typeface="Arial" panose="020B0604020202020204" pitchFamily="34" charset="0"/>
              <a:buChar char="•"/>
            </a:pPr>
            <a:r>
              <a:rPr lang="en-US" sz="1700" dirty="0">
                <a:solidFill>
                  <a:schemeClr val="tx1"/>
                </a:solidFill>
                <a:latin typeface="XCCW Joined 1a" panose="03050602040000000000" pitchFamily="66" charset="0"/>
              </a:rPr>
              <a:t>Can you spare any time to read with </a:t>
            </a:r>
          </a:p>
          <a:p>
            <a:pPr marL="68580" indent="-228600">
              <a:buFont typeface="Arial" panose="020B0604020202020204" pitchFamily="34" charset="0"/>
              <a:buChar char="•"/>
            </a:pPr>
            <a:r>
              <a:rPr lang="en-US" sz="1700" dirty="0">
                <a:solidFill>
                  <a:schemeClr val="tx1"/>
                </a:solidFill>
                <a:latin typeface="XCCW Joined 1a" panose="03050602040000000000" pitchFamily="66" charset="0"/>
              </a:rPr>
              <a:t>   our children?</a:t>
            </a:r>
          </a:p>
          <a:p>
            <a:pPr indent="-228600">
              <a:buFont typeface="Arial" panose="020B0604020202020204" pitchFamily="34" charset="0"/>
              <a:buChar char="•"/>
            </a:pPr>
            <a:r>
              <a:rPr lang="en-US" sz="1700" dirty="0">
                <a:solidFill>
                  <a:schemeClr val="tx1"/>
                </a:solidFill>
                <a:latin typeface="XCCW Joined 1a" panose="03050602040000000000" pitchFamily="66" charset="0"/>
              </a:rPr>
              <a:t>Are you available to come on trips </a:t>
            </a:r>
          </a:p>
          <a:p>
            <a:pPr marL="68580" indent="-228600">
              <a:buFont typeface="Arial" panose="020B0604020202020204" pitchFamily="34" charset="0"/>
              <a:buChar char="•"/>
            </a:pPr>
            <a:r>
              <a:rPr lang="en-US" sz="1700" dirty="0">
                <a:solidFill>
                  <a:schemeClr val="tx1"/>
                </a:solidFill>
                <a:latin typeface="XCCW Joined 1a" panose="03050602040000000000" pitchFamily="66" charset="0"/>
              </a:rPr>
              <a:t>   with us?</a:t>
            </a:r>
          </a:p>
          <a:p>
            <a:pPr indent="-228600">
              <a:buFont typeface="Arial" panose="020B0604020202020204" pitchFamily="34" charset="0"/>
              <a:buChar char="•"/>
            </a:pPr>
            <a:r>
              <a:rPr lang="en-US" sz="1700" dirty="0">
                <a:solidFill>
                  <a:schemeClr val="tx1"/>
                </a:solidFill>
                <a:latin typeface="XCCW Joined 1a" panose="03050602040000000000" pitchFamily="66" charset="0"/>
              </a:rPr>
              <a:t>Do you have any time to support us with fieldwork in the local area?</a:t>
            </a:r>
          </a:p>
        </p:txBody>
      </p:sp>
      <p:pic>
        <p:nvPicPr>
          <p:cNvPr id="4098" name="Picture 2" descr="Please - Free social media icons">
            <a:extLst>
              <a:ext uri="{FF2B5EF4-FFF2-40B4-BE49-F238E27FC236}">
                <a16:creationId xmlns:a16="http://schemas.microsoft.com/office/drawing/2014/main" id="{E4FBF872-6D1B-4BF4-8C1F-73E8579CBA5D}"/>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6811616" y="630935"/>
            <a:ext cx="3590207" cy="3590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535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010E05E-9237-4321-84BB-69C0F2256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999492"/>
            <a:ext cx="4889565" cy="4424065"/>
          </a:xfrm>
          <a:custGeom>
            <a:avLst/>
            <a:gdLst>
              <a:gd name="connsiteX0" fmla="*/ 2612540 w 5531319"/>
              <a:gd name="connsiteY0" fmla="*/ 836 h 4424065"/>
              <a:gd name="connsiteX1" fmla="*/ 2946310 w 5531319"/>
              <a:gd name="connsiteY1" fmla="*/ 35548 h 4424065"/>
              <a:gd name="connsiteX2" fmla="*/ 3961099 w 5531319"/>
              <a:gd name="connsiteY2" fmla="*/ 303581 h 4424065"/>
              <a:gd name="connsiteX3" fmla="*/ 4854587 w 5531319"/>
              <a:gd name="connsiteY3" fmla="*/ 764502 h 4424065"/>
              <a:gd name="connsiteX4" fmla="*/ 5377812 w 5531319"/>
              <a:gd name="connsiteY4" fmla="*/ 1339732 h 4424065"/>
              <a:gd name="connsiteX5" fmla="*/ 5526197 w 5531319"/>
              <a:gd name="connsiteY5" fmla="*/ 1825829 h 4424065"/>
              <a:gd name="connsiteX6" fmla="*/ 5510557 w 5531319"/>
              <a:gd name="connsiteY6" fmla="*/ 2199398 h 4424065"/>
              <a:gd name="connsiteX7" fmla="*/ 5509795 w 5531319"/>
              <a:gd name="connsiteY7" fmla="*/ 2402839 h 4424065"/>
              <a:gd name="connsiteX8" fmla="*/ 5323519 w 5531319"/>
              <a:gd name="connsiteY8" fmla="*/ 3144890 h 4424065"/>
              <a:gd name="connsiteX9" fmla="*/ 4853061 w 5531319"/>
              <a:gd name="connsiteY9" fmla="*/ 3612932 h 4424065"/>
              <a:gd name="connsiteX10" fmla="*/ 4316358 w 5531319"/>
              <a:gd name="connsiteY10" fmla="*/ 3982940 h 4424065"/>
              <a:gd name="connsiteX11" fmla="*/ 3352556 w 5531319"/>
              <a:gd name="connsiteY11" fmla="*/ 4386771 h 4424065"/>
              <a:gd name="connsiteX12" fmla="*/ 2770206 w 5531319"/>
              <a:gd name="connsiteY12" fmla="*/ 4412201 h 4424065"/>
              <a:gd name="connsiteX13" fmla="*/ 2514888 w 5531319"/>
              <a:gd name="connsiteY13" fmla="*/ 4393637 h 4424065"/>
              <a:gd name="connsiteX14" fmla="*/ 1903166 w 5531319"/>
              <a:gd name="connsiteY14" fmla="*/ 4263562 h 4424065"/>
              <a:gd name="connsiteX15" fmla="*/ 948392 w 5531319"/>
              <a:gd name="connsiteY15" fmla="*/ 3794249 h 4424065"/>
              <a:gd name="connsiteX16" fmla="*/ 223633 w 5531319"/>
              <a:gd name="connsiteY16" fmla="*/ 2975526 h 4424065"/>
              <a:gd name="connsiteX17" fmla="*/ 39519 w 5531319"/>
              <a:gd name="connsiteY17" fmla="*/ 2401695 h 4424065"/>
              <a:gd name="connsiteX18" fmla="*/ 16251 w 5531319"/>
              <a:gd name="connsiteY18" fmla="*/ 2300991 h 4424065"/>
              <a:gd name="connsiteX19" fmla="*/ 11800 w 5531319"/>
              <a:gd name="connsiteY19" fmla="*/ 2053556 h 4424065"/>
              <a:gd name="connsiteX20" fmla="*/ 812849 w 5531319"/>
              <a:gd name="connsiteY20" fmla="*/ 651084 h 4424065"/>
              <a:gd name="connsiteX21" fmla="*/ 2066809 w 5531319"/>
              <a:gd name="connsiteY21" fmla="*/ 52586 h 4424065"/>
              <a:gd name="connsiteX22" fmla="*/ 2332045 w 5531319"/>
              <a:gd name="connsiteY22" fmla="*/ 14441 h 4424065"/>
              <a:gd name="connsiteX23" fmla="*/ 2612540 w 5531319"/>
              <a:gd name="connsiteY23" fmla="*/ 836 h 4424065"/>
              <a:gd name="connsiteX24" fmla="*/ 5468597 w 5531319"/>
              <a:gd name="connsiteY24" fmla="*/ 2088522 h 4424065"/>
              <a:gd name="connsiteX25" fmla="*/ 5471140 w 5531319"/>
              <a:gd name="connsiteY25" fmla="*/ 1826083 h 4424065"/>
              <a:gd name="connsiteX26" fmla="*/ 5327079 w 5531319"/>
              <a:gd name="connsiteY26" fmla="*/ 1361348 h 4424065"/>
              <a:gd name="connsiteX27" fmla="*/ 4833353 w 5531319"/>
              <a:gd name="connsiteY27" fmla="*/ 816507 h 4424065"/>
              <a:gd name="connsiteX28" fmla="*/ 4063456 w 5531319"/>
              <a:gd name="connsiteY28" fmla="*/ 400724 h 4424065"/>
              <a:gd name="connsiteX29" fmla="*/ 3972543 w 5531319"/>
              <a:gd name="connsiteY29" fmla="*/ 365631 h 4424065"/>
              <a:gd name="connsiteX30" fmla="*/ 3885571 w 5531319"/>
              <a:gd name="connsiteY30" fmla="*/ 334733 h 4424065"/>
              <a:gd name="connsiteX31" fmla="*/ 4355012 w 5531319"/>
              <a:gd name="connsiteY31" fmla="*/ 579880 h 4424065"/>
              <a:gd name="connsiteX32" fmla="*/ 5144618 w 5531319"/>
              <a:gd name="connsiteY32" fmla="*/ 1290779 h 4424065"/>
              <a:gd name="connsiteX33" fmla="*/ 5468597 w 5531319"/>
              <a:gd name="connsiteY33" fmla="*/ 2088522 h 4424065"/>
              <a:gd name="connsiteX34" fmla="*/ 2219771 w 5531319"/>
              <a:gd name="connsiteY34" fmla="*/ 85645 h 4424065"/>
              <a:gd name="connsiteX35" fmla="*/ 2181626 w 5531319"/>
              <a:gd name="connsiteY35" fmla="*/ 89333 h 4424065"/>
              <a:gd name="connsiteX36" fmla="*/ 1462971 w 5531319"/>
              <a:gd name="connsiteY36" fmla="*/ 303073 h 4424065"/>
              <a:gd name="connsiteX37" fmla="*/ 308697 w 5531319"/>
              <a:gd name="connsiteY37" fmla="*/ 1338461 h 4424065"/>
              <a:gd name="connsiteX38" fmla="*/ 65839 w 5531319"/>
              <a:gd name="connsiteY38" fmla="*/ 2064364 h 4424065"/>
              <a:gd name="connsiteX39" fmla="*/ 82114 w 5531319"/>
              <a:gd name="connsiteY39" fmla="*/ 2022150 h 4424065"/>
              <a:gd name="connsiteX40" fmla="*/ 423260 w 5531319"/>
              <a:gd name="connsiteY40" fmla="*/ 1282260 h 4424065"/>
              <a:gd name="connsiteX41" fmla="*/ 1231811 w 5531319"/>
              <a:gd name="connsiteY41" fmla="*/ 454001 h 4424065"/>
              <a:gd name="connsiteX42" fmla="*/ 2219771 w 5531319"/>
              <a:gd name="connsiteY42" fmla="*/ 85645 h 4424065"/>
              <a:gd name="connsiteX43" fmla="*/ 2855524 w 5531319"/>
              <a:gd name="connsiteY43" fmla="*/ 4364392 h 4424065"/>
              <a:gd name="connsiteX44" fmla="*/ 4292327 w 5531319"/>
              <a:gd name="connsiteY44" fmla="*/ 3931444 h 4424065"/>
              <a:gd name="connsiteX45" fmla="*/ 2855652 w 5531319"/>
              <a:gd name="connsiteY45" fmla="*/ 4364392 h 4424065"/>
              <a:gd name="connsiteX46" fmla="*/ 3869805 w 5531319"/>
              <a:gd name="connsiteY46" fmla="*/ 330156 h 4424065"/>
              <a:gd name="connsiteX47" fmla="*/ 3865736 w 5531319"/>
              <a:gd name="connsiteY47" fmla="*/ 329520 h 4424065"/>
              <a:gd name="connsiteX48" fmla="*/ 3866499 w 5531319"/>
              <a:gd name="connsiteY48" fmla="*/ 330537 h 4424065"/>
              <a:gd name="connsiteX49" fmla="*/ 4302117 w 5531319"/>
              <a:gd name="connsiteY49" fmla="*/ 3923561 h 4424065"/>
              <a:gd name="connsiteX50" fmla="*/ 4301101 w 5531319"/>
              <a:gd name="connsiteY50" fmla="*/ 3924959 h 4424065"/>
              <a:gd name="connsiteX51" fmla="*/ 4302880 w 5531319"/>
              <a:gd name="connsiteY51" fmla="*/ 3924959 h 44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31319" h="4424065">
                <a:moveTo>
                  <a:pt x="2612540" y="836"/>
                </a:moveTo>
                <a:cubicBezTo>
                  <a:pt x="2715913" y="-4250"/>
                  <a:pt x="2831239" y="14695"/>
                  <a:pt x="2946310" y="35548"/>
                </a:cubicBezTo>
                <a:cubicBezTo>
                  <a:pt x="3291651" y="98106"/>
                  <a:pt x="3631143" y="182915"/>
                  <a:pt x="3961099" y="303581"/>
                </a:cubicBezTo>
                <a:cubicBezTo>
                  <a:pt x="4278340" y="419543"/>
                  <a:pt x="4581340" y="563350"/>
                  <a:pt x="4854587" y="764502"/>
                </a:cubicBezTo>
                <a:cubicBezTo>
                  <a:pt x="5067437" y="921152"/>
                  <a:pt x="5250407" y="1105521"/>
                  <a:pt x="5377812" y="1339732"/>
                </a:cubicBezTo>
                <a:cubicBezTo>
                  <a:pt x="5459811" y="1489986"/>
                  <a:pt x="5510303" y="1655396"/>
                  <a:pt x="5526197" y="1825829"/>
                </a:cubicBezTo>
                <a:cubicBezTo>
                  <a:pt x="5538276" y="1951327"/>
                  <a:pt x="5527341" y="2074917"/>
                  <a:pt x="5510557" y="2199398"/>
                </a:cubicBezTo>
                <a:cubicBezTo>
                  <a:pt x="5502966" y="2266991"/>
                  <a:pt x="5502712" y="2335195"/>
                  <a:pt x="5509795" y="2402839"/>
                </a:cubicBezTo>
                <a:cubicBezTo>
                  <a:pt x="5534207" y="2664197"/>
                  <a:pt x="5468471" y="2926051"/>
                  <a:pt x="5323519" y="3144890"/>
                </a:cubicBezTo>
                <a:cubicBezTo>
                  <a:pt x="5201339" y="3332234"/>
                  <a:pt x="5041041" y="3491719"/>
                  <a:pt x="4853061" y="3612932"/>
                </a:cubicBezTo>
                <a:cubicBezTo>
                  <a:pt x="4671109" y="3732072"/>
                  <a:pt x="4498565" y="3864563"/>
                  <a:pt x="4316358" y="3982940"/>
                </a:cubicBezTo>
                <a:cubicBezTo>
                  <a:pt x="4019716" y="4175573"/>
                  <a:pt x="3701076" y="4317347"/>
                  <a:pt x="3352556" y="4386771"/>
                </a:cubicBezTo>
                <a:cubicBezTo>
                  <a:pt x="3160953" y="4425590"/>
                  <a:pt x="2964455" y="4434173"/>
                  <a:pt x="2770206" y="4412201"/>
                </a:cubicBezTo>
                <a:cubicBezTo>
                  <a:pt x="2685524" y="4402537"/>
                  <a:pt x="2599952" y="4402410"/>
                  <a:pt x="2514888" y="4393637"/>
                </a:cubicBezTo>
                <a:cubicBezTo>
                  <a:pt x="2307136" y="4370851"/>
                  <a:pt x="2102208" y="4327277"/>
                  <a:pt x="1903166" y="4263562"/>
                </a:cubicBezTo>
                <a:cubicBezTo>
                  <a:pt x="1560622" y="4156119"/>
                  <a:pt x="1238931" y="4006972"/>
                  <a:pt x="948392" y="3794249"/>
                </a:cubicBezTo>
                <a:cubicBezTo>
                  <a:pt x="647553" y="3573897"/>
                  <a:pt x="396812" y="3308660"/>
                  <a:pt x="223633" y="2975526"/>
                </a:cubicBezTo>
                <a:cubicBezTo>
                  <a:pt x="129453" y="2796370"/>
                  <a:pt x="67149" y="2602198"/>
                  <a:pt x="39519" y="2401695"/>
                </a:cubicBezTo>
                <a:cubicBezTo>
                  <a:pt x="34509" y="2367555"/>
                  <a:pt x="26728" y="2333872"/>
                  <a:pt x="16251" y="2300991"/>
                </a:cubicBezTo>
                <a:cubicBezTo>
                  <a:pt x="-9180" y="2218598"/>
                  <a:pt x="-25" y="2135695"/>
                  <a:pt x="11800" y="2053556"/>
                </a:cubicBezTo>
                <a:cubicBezTo>
                  <a:pt x="93685" y="1480615"/>
                  <a:pt x="377867" y="1021983"/>
                  <a:pt x="812849" y="651084"/>
                </a:cubicBezTo>
                <a:cubicBezTo>
                  <a:pt x="1176754" y="340201"/>
                  <a:pt x="1598259" y="146042"/>
                  <a:pt x="2066809" y="52586"/>
                </a:cubicBezTo>
                <a:cubicBezTo>
                  <a:pt x="2154543" y="35039"/>
                  <a:pt x="2243040" y="23087"/>
                  <a:pt x="2332045" y="14441"/>
                </a:cubicBezTo>
                <a:cubicBezTo>
                  <a:pt x="2421051" y="5794"/>
                  <a:pt x="2508912" y="2107"/>
                  <a:pt x="2612540" y="836"/>
                </a:cubicBezTo>
                <a:close/>
                <a:moveTo>
                  <a:pt x="5468597" y="2088522"/>
                </a:moveTo>
                <a:cubicBezTo>
                  <a:pt x="5479329" y="2001424"/>
                  <a:pt x="5480181" y="1913385"/>
                  <a:pt x="5471140" y="1826083"/>
                </a:cubicBezTo>
                <a:cubicBezTo>
                  <a:pt x="5455336" y="1662962"/>
                  <a:pt x="5406306" y="1504799"/>
                  <a:pt x="5327079" y="1361348"/>
                </a:cubicBezTo>
                <a:cubicBezTo>
                  <a:pt x="5206159" y="1140233"/>
                  <a:pt x="5033361" y="965782"/>
                  <a:pt x="4833353" y="816507"/>
                </a:cubicBezTo>
                <a:cubicBezTo>
                  <a:pt x="4597234" y="640276"/>
                  <a:pt x="4336321" y="509438"/>
                  <a:pt x="4063456" y="400724"/>
                </a:cubicBezTo>
                <a:cubicBezTo>
                  <a:pt x="4033359" y="388607"/>
                  <a:pt x="4003059" y="376909"/>
                  <a:pt x="3972543" y="365631"/>
                </a:cubicBezTo>
                <a:cubicBezTo>
                  <a:pt x="3943679" y="354950"/>
                  <a:pt x="3914562" y="345033"/>
                  <a:pt x="3885571" y="334733"/>
                </a:cubicBezTo>
                <a:cubicBezTo>
                  <a:pt x="4046888" y="406840"/>
                  <a:pt x="4203652" y="488713"/>
                  <a:pt x="4355012" y="579880"/>
                </a:cubicBezTo>
                <a:cubicBezTo>
                  <a:pt x="4662081" y="768063"/>
                  <a:pt x="4933802" y="995790"/>
                  <a:pt x="5144618" y="1290779"/>
                </a:cubicBezTo>
                <a:cubicBezTo>
                  <a:pt x="5314364" y="1528042"/>
                  <a:pt x="5426257" y="1789591"/>
                  <a:pt x="5468597" y="2088522"/>
                </a:cubicBezTo>
                <a:close/>
                <a:moveTo>
                  <a:pt x="2219771" y="85645"/>
                </a:moveTo>
                <a:cubicBezTo>
                  <a:pt x="2206942" y="84005"/>
                  <a:pt x="2193909" y="85264"/>
                  <a:pt x="2181626" y="89333"/>
                </a:cubicBezTo>
                <a:cubicBezTo>
                  <a:pt x="1932919" y="125113"/>
                  <a:pt x="1690799" y="197118"/>
                  <a:pt x="1462971" y="303073"/>
                </a:cubicBezTo>
                <a:cubicBezTo>
                  <a:pt x="971788" y="529528"/>
                  <a:pt x="578129" y="865460"/>
                  <a:pt x="308697" y="1338461"/>
                </a:cubicBezTo>
                <a:cubicBezTo>
                  <a:pt x="180224" y="1561852"/>
                  <a:pt x="97652" y="1808638"/>
                  <a:pt x="65839" y="2064364"/>
                </a:cubicBezTo>
                <a:cubicBezTo>
                  <a:pt x="71942" y="2050505"/>
                  <a:pt x="77283" y="2036391"/>
                  <a:pt x="82114" y="2022150"/>
                </a:cubicBezTo>
                <a:cubicBezTo>
                  <a:pt x="170103" y="1763653"/>
                  <a:pt x="279579" y="1515073"/>
                  <a:pt x="423260" y="1282260"/>
                </a:cubicBezTo>
                <a:cubicBezTo>
                  <a:pt x="630769" y="945565"/>
                  <a:pt x="895370" y="664944"/>
                  <a:pt x="1231811" y="454001"/>
                </a:cubicBezTo>
                <a:cubicBezTo>
                  <a:pt x="1535192" y="263783"/>
                  <a:pt x="1866801" y="149729"/>
                  <a:pt x="2219771" y="85645"/>
                </a:cubicBezTo>
                <a:close/>
                <a:moveTo>
                  <a:pt x="2855524" y="4364392"/>
                </a:moveTo>
                <a:cubicBezTo>
                  <a:pt x="3386633" y="4394018"/>
                  <a:pt x="3853530" y="4210158"/>
                  <a:pt x="4292327" y="3931444"/>
                </a:cubicBezTo>
                <a:cubicBezTo>
                  <a:pt x="3830134" y="4131325"/>
                  <a:pt x="3346707" y="4259111"/>
                  <a:pt x="2855652" y="4364392"/>
                </a:cubicBezTo>
                <a:close/>
                <a:moveTo>
                  <a:pt x="3869805" y="330156"/>
                </a:moveTo>
                <a:lnTo>
                  <a:pt x="3865736" y="329520"/>
                </a:lnTo>
                <a:cubicBezTo>
                  <a:pt x="3865736" y="329520"/>
                  <a:pt x="3865736" y="330410"/>
                  <a:pt x="3866499" y="330537"/>
                </a:cubicBezTo>
                <a:close/>
                <a:moveTo>
                  <a:pt x="4302117" y="3923561"/>
                </a:moveTo>
                <a:lnTo>
                  <a:pt x="4301101" y="3924959"/>
                </a:lnTo>
                <a:lnTo>
                  <a:pt x="4302880" y="3924959"/>
                </a:lnTo>
                <a:close/>
              </a:path>
            </a:pathLst>
          </a:custGeom>
          <a:solidFill>
            <a:schemeClr val="accent1"/>
          </a:solidFill>
          <a:ln w="12700" cap="flat">
            <a:noFill/>
            <a:prstDash val="solid"/>
            <a:miter/>
          </a:ln>
        </p:spPr>
        <p:txBody>
          <a:bodyPr rtlCol="0" anchor="ctr"/>
          <a:lstStyle/>
          <a:p>
            <a:endParaRPr lang="en-US"/>
          </a:p>
        </p:txBody>
      </p:sp>
      <p:sp>
        <p:nvSpPr>
          <p:cNvPr id="2" name="Title 1"/>
          <p:cNvSpPr>
            <a:spLocks noGrp="1"/>
          </p:cNvSpPr>
          <p:nvPr>
            <p:ph type="title"/>
          </p:nvPr>
        </p:nvSpPr>
        <p:spPr>
          <a:xfrm>
            <a:off x="1039163" y="1762169"/>
            <a:ext cx="4073110" cy="3122092"/>
          </a:xfrm>
        </p:spPr>
        <p:txBody>
          <a:bodyPr vert="horz" lIns="91440" tIns="45720" rIns="91440" bIns="45720" rtlCol="0" anchor="ctr">
            <a:normAutofit/>
          </a:bodyPr>
          <a:lstStyle/>
          <a:p>
            <a:pPr algn="ctr">
              <a:lnSpc>
                <a:spcPct val="90000"/>
              </a:lnSpc>
            </a:pPr>
            <a:r>
              <a:rPr lang="en-US" sz="5100" dirty="0">
                <a:solidFill>
                  <a:srgbClr val="FFFFFF"/>
                </a:solidFill>
              </a:rPr>
              <a:t>Thank you for listening! </a:t>
            </a:r>
          </a:p>
        </p:txBody>
      </p:sp>
      <mc:AlternateContent xmlns:mc="http://schemas.openxmlformats.org/markup-compatibility/2006" xmlns:p14="http://schemas.microsoft.com/office/powerpoint/2010/main">
        <mc:Choice Requires="p14">
          <p:contentPart p14:bwMode="auto" r:id="rId4">
            <p14:nvContentPartPr>
              <p14: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4884261"/>
              <a:ext cx="360" cy="2160"/>
            </p14:xfrm>
          </p:contentPart>
        </mc:Choice>
        <mc:Fallback xmlns="">
          <p:pic>
            <p:nvPicPr>
              <p: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5"/>
              <a:stretch>
                <a:fillRect/>
              </a:stretch>
            </p:blipFill>
            <p:spPr>
              <a:xfrm>
                <a:off x="5737403" y="4868832"/>
                <a:ext cx="36000" cy="32709"/>
              </a:xfrm>
              <a:prstGeom prst="rect">
                <a:avLst/>
              </a:prstGeom>
            </p:spPr>
          </p:pic>
        </mc:Fallback>
      </mc:AlternateContent>
      <p:sp>
        <p:nvSpPr>
          <p:cNvPr id="5" name="Content Placeholder 4">
            <a:extLst>
              <a:ext uri="{FF2B5EF4-FFF2-40B4-BE49-F238E27FC236}">
                <a16:creationId xmlns:a16="http://schemas.microsoft.com/office/drawing/2014/main" id="{F84C6325-711F-4943-AA3D-179CBB0E5587}"/>
              </a:ext>
            </a:extLst>
          </p:cNvPr>
          <p:cNvSpPr>
            <a:spLocks noGrp="1"/>
          </p:cNvSpPr>
          <p:nvPr>
            <p:ph idx="1"/>
          </p:nvPr>
        </p:nvSpPr>
        <p:spPr>
          <a:xfrm>
            <a:off x="6095998" y="4572001"/>
            <a:ext cx="6096001" cy="1655064"/>
          </a:xfrm>
        </p:spPr>
        <p:txBody>
          <a:bodyPr vert="horz" lIns="91440" tIns="45720" rIns="91440" bIns="45720" rtlCol="0" anchor="t">
            <a:normAutofit/>
          </a:bodyPr>
          <a:lstStyle/>
          <a:p>
            <a:pPr marL="0" indent="0">
              <a:buNone/>
            </a:pPr>
            <a:r>
              <a:rPr lang="en-US" sz="2000" dirty="0">
                <a:latin typeface="XCCW Joined 1a" panose="03050602040000000000" pitchFamily="66" charset="0"/>
                <a:cs typeface="Cavolini" panose="03000502040302020204" pitchFamily="66" charset="0"/>
              </a:rPr>
              <a:t>We have an open-door policy. Alternatively, email and I will respond as soon as possible. </a:t>
            </a:r>
            <a:endParaRPr lang="en-US" sz="2000" dirty="0">
              <a:latin typeface="XCCW Joined 1a" panose="03050602040000000000" pitchFamily="66" charset="0"/>
              <a:hlinkClick r:id="rId6"/>
            </a:endParaRPr>
          </a:p>
          <a:p>
            <a:pPr marL="0" indent="0">
              <a:spcAft>
                <a:spcPts val="600"/>
              </a:spcAft>
              <a:buNone/>
            </a:pPr>
            <a:r>
              <a:rPr lang="en-US" sz="2000" dirty="0">
                <a:latin typeface="XCCW Joined 1a" panose="03050602040000000000" pitchFamily="66" charset="0"/>
                <a:hlinkClick r:id="rId6"/>
              </a:rPr>
              <a:t>crigby@scholargreen.cheshire.sch.uk</a:t>
            </a:r>
            <a:endParaRPr lang="en-US" sz="2000" dirty="0">
              <a:latin typeface="XCCW Joined 1a" panose="03050602040000000000" pitchFamily="66" charset="0"/>
            </a:endParaRPr>
          </a:p>
        </p:txBody>
      </p:sp>
      <p:pic>
        <p:nvPicPr>
          <p:cNvPr id="17" name="Graphic 16" descr="Email">
            <a:extLst>
              <a:ext uri="{FF2B5EF4-FFF2-40B4-BE49-F238E27FC236}">
                <a16:creationId xmlns:a16="http://schemas.microsoft.com/office/drawing/2014/main" id="{4864768B-73B8-5772-FF3F-689DEECBAA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95999" y="643466"/>
            <a:ext cx="3590207" cy="3590207"/>
          </a:xfrm>
          <a:prstGeom prst="rect">
            <a:avLst/>
          </a:prstGeom>
        </p:spPr>
      </p:pic>
      <p:pic>
        <p:nvPicPr>
          <p:cNvPr id="3" name="Recorded Sound">
            <a:hlinkClick r:id="" action="ppaction://media"/>
            <a:extLst>
              <a:ext uri="{FF2B5EF4-FFF2-40B4-BE49-F238E27FC236}">
                <a16:creationId xmlns:a16="http://schemas.microsoft.com/office/drawing/2014/main" id="{2F129DEC-AFBA-404A-866C-087A983EDCF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7736" y="6066345"/>
            <a:ext cx="406400" cy="406400"/>
          </a:xfrm>
          <a:prstGeom prst="rect">
            <a:avLst/>
          </a:prstGeom>
        </p:spPr>
      </p:pic>
    </p:spTree>
    <p:extLst>
      <p:ext uri="{BB962C8B-B14F-4D97-AF65-F5344CB8AC3E}">
        <p14:creationId xmlns:p14="http://schemas.microsoft.com/office/powerpoint/2010/main" val="2237476477"/>
      </p:ext>
    </p:extLst>
  </p:cSld>
  <p:clrMapOvr>
    <a:masterClrMapping/>
  </p:clrMapOvr>
  <mc:AlternateContent xmlns:mc="http://schemas.openxmlformats.org/markup-compatibility/2006" xmlns:p14="http://schemas.microsoft.com/office/powerpoint/2010/main">
    <mc:Choice Requires="p14">
      <p:transition spd="slow" p14:dur="2000" advTm="9065"/>
    </mc:Choice>
    <mc:Fallback xmlns="">
      <p:transition spd="slow" advTm="9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615</Words>
  <Application>Microsoft Office PowerPoint</Application>
  <PresentationFormat>Widescreen</PresentationFormat>
  <Paragraphs>69</Paragraphs>
  <Slides>22</Slides>
  <Notes>1</Notes>
  <HiddenSlides>0</HiddenSlides>
  <MMClips>12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Cavolini</vt:lpstr>
      <vt:lpstr>Modern Love</vt:lpstr>
      <vt:lpstr>The Hand</vt:lpstr>
      <vt:lpstr>XCCW Joined 1a</vt:lpstr>
      <vt:lpstr>SketchyVTI</vt:lpstr>
      <vt:lpstr>Welcome to Year 2</vt:lpstr>
      <vt:lpstr>What will my child learn in Y2?</vt:lpstr>
      <vt:lpstr>Year 2 Overview</vt:lpstr>
      <vt:lpstr>Year 2 Overview continued…</vt:lpstr>
      <vt:lpstr>Year 2 Overview continued…</vt:lpstr>
      <vt:lpstr>YEAR 2 ASSESSMENTS    Throughout the year, we will have three formal assessment weeks. There will be on in the Autumn term, Spring term and Summer term. Assessments help us to see if your child is working towards expectations, age related or working at greater depth. (WT, ARE, GD) It also helps us to see where interventions are required to fill any gaps in learning.    It is important that holidays are not booked during this time. </vt:lpstr>
      <vt:lpstr>Age Related Expectations in Year 2</vt:lpstr>
      <vt:lpstr>Reading</vt:lpstr>
      <vt:lpstr>Writing</vt:lpstr>
      <vt:lpstr>Writing continued…</vt:lpstr>
      <vt:lpstr>PowerPoint Presentation</vt:lpstr>
      <vt:lpstr>PowerPoint Presentation</vt:lpstr>
      <vt:lpstr>PowerPoint Presentation</vt:lpstr>
      <vt:lpstr>PowerPoint Presentation</vt:lpstr>
      <vt:lpstr>Reading Treat </vt:lpstr>
      <vt:lpstr>Maths</vt:lpstr>
      <vt:lpstr>PowerPoint Presentation</vt:lpstr>
      <vt:lpstr>Useful Websites to support Maths </vt:lpstr>
      <vt:lpstr>OTHER INFORMATION</vt:lpstr>
      <vt:lpstr>Homework</vt:lpstr>
      <vt:lpstr>Finally, WE NEED YOU! We are looking for a bank of volunteers…</vt:lpstr>
      <vt:lpstr>Thank you for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Miss Rigby</dc:creator>
  <cp:lastModifiedBy>Miss Rigby</cp:lastModifiedBy>
  <cp:revision>14</cp:revision>
  <cp:lastPrinted>2023-09-12T14:47:17Z</cp:lastPrinted>
  <dcterms:created xsi:type="dcterms:W3CDTF">2023-09-06T10:50:13Z</dcterms:created>
  <dcterms:modified xsi:type="dcterms:W3CDTF">2026-10-06T12:31:39Z</dcterms:modified>
</cp:coreProperties>
</file>