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handoutMasterIdLst>
    <p:handoutMasterId r:id="rId25"/>
  </p:handoutMasterIdLst>
  <p:sldIdLst>
    <p:sldId id="256" r:id="rId2"/>
    <p:sldId id="295" r:id="rId3"/>
    <p:sldId id="258" r:id="rId4"/>
    <p:sldId id="267" r:id="rId5"/>
    <p:sldId id="283" r:id="rId6"/>
    <p:sldId id="289" r:id="rId7"/>
    <p:sldId id="268" r:id="rId8"/>
    <p:sldId id="276" r:id="rId9"/>
    <p:sldId id="294" r:id="rId10"/>
    <p:sldId id="259" r:id="rId11"/>
    <p:sldId id="263" r:id="rId12"/>
    <p:sldId id="290" r:id="rId13"/>
    <p:sldId id="292" r:id="rId14"/>
    <p:sldId id="281" r:id="rId15"/>
    <p:sldId id="270" r:id="rId16"/>
    <p:sldId id="277" r:id="rId17"/>
    <p:sldId id="286" r:id="rId18"/>
    <p:sldId id="261" r:id="rId19"/>
    <p:sldId id="273" r:id="rId20"/>
    <p:sldId id="296" r:id="rId21"/>
    <p:sldId id="271" r:id="rId22"/>
    <p:sldId id="280" r:id="rId2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70233" autoAdjust="0"/>
  </p:normalViewPr>
  <p:slideViewPr>
    <p:cSldViewPr>
      <p:cViewPr>
        <p:scale>
          <a:sx n="57" d="100"/>
          <a:sy n="57" d="100"/>
        </p:scale>
        <p:origin x="1536" y="-68"/>
      </p:cViewPr>
      <p:guideLst>
        <p:guide orient="horz" pos="2160"/>
        <p:guide pos="2880"/>
      </p:guideLst>
    </p:cSldViewPr>
  </p:slideViewPr>
  <p:notesTextViewPr>
    <p:cViewPr>
      <p:scale>
        <a:sx n="1" d="1"/>
        <a:sy n="1" d="1"/>
      </p:scale>
      <p:origin x="0" y="0"/>
    </p:cViewPr>
  </p:notesTextViewPr>
  <p:sorterViewPr>
    <p:cViewPr>
      <p:scale>
        <a:sx n="160" d="100"/>
        <a:sy n="160" d="100"/>
      </p:scale>
      <p:origin x="0" y="-54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20B9240-FFF9-4A23-A074-E7B6CE2C9B7E}" type="datetimeFigureOut">
              <a:rPr lang="en-GB" smtClean="0"/>
              <a:pPr/>
              <a:t>11/09/2025</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3F2C68B1-D35D-42F1-9A05-7AFDA3FAC39E}" type="slidenum">
              <a:rPr lang="en-GB" smtClean="0"/>
              <a:pPr/>
              <a:t>‹#›</a:t>
            </a:fld>
            <a:endParaRPr lang="en-GB" dirty="0"/>
          </a:p>
        </p:txBody>
      </p:sp>
    </p:spTree>
    <p:extLst>
      <p:ext uri="{BB962C8B-B14F-4D97-AF65-F5344CB8AC3E}">
        <p14:creationId xmlns:p14="http://schemas.microsoft.com/office/powerpoint/2010/main" val="2442292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777B89E-4679-4913-9CCA-E429E8DF05C3}" type="datetimeFigureOut">
              <a:rPr lang="en-GB" smtClean="0"/>
              <a:pPr/>
              <a:t>11/09/2025</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2472E9A-6F30-4DDE-93C8-F69A76F94081}" type="slidenum">
              <a:rPr lang="en-GB" smtClean="0"/>
              <a:pPr/>
              <a:t>‹#›</a:t>
            </a:fld>
            <a:endParaRPr lang="en-GB" dirty="0"/>
          </a:p>
        </p:txBody>
      </p:sp>
    </p:spTree>
    <p:extLst>
      <p:ext uri="{BB962C8B-B14F-4D97-AF65-F5344CB8AC3E}">
        <p14:creationId xmlns:p14="http://schemas.microsoft.com/office/powerpoint/2010/main" val="741994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brief overview of the routine in both rooms in our nursery. Flexible to change within the room including PE, assemblies, whole school experiences including enterprise week, pantomime’s etc. </a:t>
            </a:r>
          </a:p>
        </p:txBody>
      </p:sp>
      <p:sp>
        <p:nvSpPr>
          <p:cNvPr id="4" name="Slide Number Placeholder 3"/>
          <p:cNvSpPr>
            <a:spLocks noGrp="1"/>
          </p:cNvSpPr>
          <p:nvPr>
            <p:ph type="sldNum" sz="quarter" idx="5"/>
          </p:nvPr>
        </p:nvSpPr>
        <p:spPr/>
        <p:txBody>
          <a:bodyPr/>
          <a:lstStyle/>
          <a:p>
            <a:fld id="{D2472E9A-6F30-4DDE-93C8-F69A76F94081}" type="slidenum">
              <a:rPr lang="en-GB" smtClean="0"/>
              <a:pPr/>
              <a:t>3</a:t>
            </a:fld>
            <a:endParaRPr lang="en-GB" dirty="0"/>
          </a:p>
        </p:txBody>
      </p:sp>
    </p:spTree>
    <p:extLst>
      <p:ext uri="{BB962C8B-B14F-4D97-AF65-F5344CB8AC3E}">
        <p14:creationId xmlns:p14="http://schemas.microsoft.com/office/powerpoint/2010/main" val="1458974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Warnings and time out </a:t>
            </a:r>
          </a:p>
          <a:p>
            <a:r>
              <a:rPr lang="en-GB" dirty="0"/>
              <a:t>Traffic light system and bells </a:t>
            </a:r>
          </a:p>
          <a:p>
            <a:r>
              <a:rPr lang="en-GB" dirty="0"/>
              <a:t>123 eyes on me. </a:t>
            </a:r>
          </a:p>
        </p:txBody>
      </p:sp>
      <p:sp>
        <p:nvSpPr>
          <p:cNvPr id="4" name="Slide Number Placeholder 3"/>
          <p:cNvSpPr>
            <a:spLocks noGrp="1"/>
          </p:cNvSpPr>
          <p:nvPr>
            <p:ph type="sldNum" sz="quarter" idx="5"/>
          </p:nvPr>
        </p:nvSpPr>
        <p:spPr/>
        <p:txBody>
          <a:bodyPr/>
          <a:lstStyle/>
          <a:p>
            <a:fld id="{D2472E9A-6F30-4DDE-93C8-F69A76F94081}" type="slidenum">
              <a:rPr lang="en-GB" smtClean="0"/>
              <a:pPr/>
              <a:t>16</a:t>
            </a:fld>
            <a:endParaRPr lang="en-GB" dirty="0"/>
          </a:p>
        </p:txBody>
      </p:sp>
    </p:spTree>
    <p:extLst>
      <p:ext uri="{BB962C8B-B14F-4D97-AF65-F5344CB8AC3E}">
        <p14:creationId xmlns:p14="http://schemas.microsoft.com/office/powerpoint/2010/main" val="3939120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Overview of the early years foundation stage and what its all about. All activities and interventions we do in nursery are informed by our curriculum and it encompasses everything the children need to learn and support them to meet their ELG’s at the end of reception. </a:t>
            </a:r>
          </a:p>
        </p:txBody>
      </p:sp>
      <p:sp>
        <p:nvSpPr>
          <p:cNvPr id="4" name="Slide Number Placeholder 3"/>
          <p:cNvSpPr>
            <a:spLocks noGrp="1"/>
          </p:cNvSpPr>
          <p:nvPr>
            <p:ph type="sldNum" sz="quarter" idx="5"/>
          </p:nvPr>
        </p:nvSpPr>
        <p:spPr/>
        <p:txBody>
          <a:bodyPr/>
          <a:lstStyle/>
          <a:p>
            <a:fld id="{D2472E9A-6F30-4DDE-93C8-F69A76F94081}" type="slidenum">
              <a:rPr lang="en-GB" smtClean="0"/>
              <a:pPr/>
              <a:t>4</a:t>
            </a:fld>
            <a:endParaRPr lang="en-GB" dirty="0"/>
          </a:p>
        </p:txBody>
      </p:sp>
    </p:spTree>
    <p:extLst>
      <p:ext uri="{BB962C8B-B14F-4D97-AF65-F5344CB8AC3E}">
        <p14:creationId xmlns:p14="http://schemas.microsoft.com/office/powerpoint/2010/main" val="33418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use the COEL to inform our planning and activities in nursery. The 2 year olds in nursery begin by playing and exploring and this supports them in the development of their active learning. The children are working towards the areas of active learning and c&amp;c during their time in nursery and are creative and critical thinkers in preparation for reception. We use character books including </a:t>
            </a:r>
          </a:p>
        </p:txBody>
      </p:sp>
      <p:sp>
        <p:nvSpPr>
          <p:cNvPr id="4" name="Slide Number Placeholder 3"/>
          <p:cNvSpPr>
            <a:spLocks noGrp="1"/>
          </p:cNvSpPr>
          <p:nvPr>
            <p:ph type="sldNum" sz="quarter" idx="5"/>
          </p:nvPr>
        </p:nvSpPr>
        <p:spPr/>
        <p:txBody>
          <a:bodyPr/>
          <a:lstStyle/>
          <a:p>
            <a:fld id="{D2472E9A-6F30-4DDE-93C8-F69A76F94081}" type="slidenum">
              <a:rPr lang="en-GB" smtClean="0"/>
              <a:pPr/>
              <a:t>5</a:t>
            </a:fld>
            <a:endParaRPr lang="en-GB" dirty="0"/>
          </a:p>
        </p:txBody>
      </p:sp>
    </p:spTree>
    <p:extLst>
      <p:ext uri="{BB962C8B-B14F-4D97-AF65-F5344CB8AC3E}">
        <p14:creationId xmlns:p14="http://schemas.microsoft.com/office/powerpoint/2010/main" val="4149007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early years framework is all about nurturing children’s curiosity, independence and confidence. These attributes underpin the curriculum and how we deliver it what the children get. We aim to foster awe and wonder in the mundane experiences like thunderstorms or the sounds of nature, these above qualities encompass our framework and the experiences the children have at nursery at scholar green. </a:t>
            </a:r>
          </a:p>
        </p:txBody>
      </p:sp>
      <p:sp>
        <p:nvSpPr>
          <p:cNvPr id="4" name="Slide Number Placeholder 3"/>
          <p:cNvSpPr>
            <a:spLocks noGrp="1"/>
          </p:cNvSpPr>
          <p:nvPr>
            <p:ph type="sldNum" sz="quarter" idx="5"/>
          </p:nvPr>
        </p:nvSpPr>
        <p:spPr/>
        <p:txBody>
          <a:bodyPr/>
          <a:lstStyle/>
          <a:p>
            <a:fld id="{D2472E9A-6F30-4DDE-93C8-F69A76F94081}" type="slidenum">
              <a:rPr lang="en-GB" smtClean="0"/>
              <a:pPr/>
              <a:t>6</a:t>
            </a:fld>
            <a:endParaRPr lang="en-GB" dirty="0"/>
          </a:p>
        </p:txBody>
      </p:sp>
    </p:spTree>
    <p:extLst>
      <p:ext uri="{BB962C8B-B14F-4D97-AF65-F5344CB8AC3E}">
        <p14:creationId xmlns:p14="http://schemas.microsoft.com/office/powerpoint/2010/main" val="273711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are informally assessed when they are new to our nursery, and we have working assessments throughout the year for the staff to consistently update and monitor based on your child’s development. We often carry out a child’s 2 year check if they haven’t had one already and this is a review for a child aged 2-3 in the three prime areas – physical development, communication and language and personal social and emotional development. </a:t>
            </a:r>
          </a:p>
          <a:p>
            <a:r>
              <a:rPr lang="en-GB" dirty="0"/>
              <a:t>Other assessments we do include Wellcomm, this is specific to a child’s speech, language and understanding but is often used for all children in different situations. </a:t>
            </a:r>
          </a:p>
        </p:txBody>
      </p:sp>
      <p:sp>
        <p:nvSpPr>
          <p:cNvPr id="4" name="Slide Number Placeholder 3"/>
          <p:cNvSpPr>
            <a:spLocks noGrp="1"/>
          </p:cNvSpPr>
          <p:nvPr>
            <p:ph type="sldNum" sz="quarter" idx="5"/>
          </p:nvPr>
        </p:nvSpPr>
        <p:spPr/>
        <p:txBody>
          <a:bodyPr/>
          <a:lstStyle/>
          <a:p>
            <a:fld id="{D2472E9A-6F30-4DDE-93C8-F69A76F94081}" type="slidenum">
              <a:rPr lang="en-GB" smtClean="0"/>
              <a:pPr/>
              <a:t>7</a:t>
            </a:fld>
            <a:endParaRPr lang="en-GB" dirty="0"/>
          </a:p>
        </p:txBody>
      </p:sp>
    </p:spTree>
    <p:extLst>
      <p:ext uri="{BB962C8B-B14F-4D97-AF65-F5344CB8AC3E}">
        <p14:creationId xmlns:p14="http://schemas.microsoft.com/office/powerpoint/2010/main" val="1661440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Spatial awareness, love for sports and exercise, promoting a healthy lifestyle, part of the wider school community. </a:t>
            </a:r>
          </a:p>
        </p:txBody>
      </p:sp>
      <p:sp>
        <p:nvSpPr>
          <p:cNvPr id="4" name="Slide Number Placeholder 3"/>
          <p:cNvSpPr>
            <a:spLocks noGrp="1"/>
          </p:cNvSpPr>
          <p:nvPr>
            <p:ph type="sldNum" sz="quarter" idx="5"/>
          </p:nvPr>
        </p:nvSpPr>
        <p:spPr/>
        <p:txBody>
          <a:bodyPr/>
          <a:lstStyle/>
          <a:p>
            <a:fld id="{D2472E9A-6F30-4DDE-93C8-F69A76F94081}" type="slidenum">
              <a:rPr lang="en-GB" smtClean="0"/>
              <a:pPr/>
              <a:t>8</a:t>
            </a:fld>
            <a:endParaRPr lang="en-GB" dirty="0"/>
          </a:p>
        </p:txBody>
      </p:sp>
    </p:spTree>
    <p:extLst>
      <p:ext uri="{BB962C8B-B14F-4D97-AF65-F5344CB8AC3E}">
        <p14:creationId xmlns:p14="http://schemas.microsoft.com/office/powerpoint/2010/main" val="185844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Within our nursery this year we are having a strong focus on fine motor We love to see the children’s mark making progress during their time in nursery as they begin to or continue to make meaningful and detailed creations. </a:t>
            </a:r>
          </a:p>
          <a:p>
            <a:endParaRPr lang="en-GB" dirty="0"/>
          </a:p>
        </p:txBody>
      </p:sp>
      <p:sp>
        <p:nvSpPr>
          <p:cNvPr id="4" name="Slide Number Placeholder 3"/>
          <p:cNvSpPr>
            <a:spLocks noGrp="1"/>
          </p:cNvSpPr>
          <p:nvPr>
            <p:ph type="sldNum" sz="quarter" idx="5"/>
          </p:nvPr>
        </p:nvSpPr>
        <p:spPr/>
        <p:txBody>
          <a:bodyPr/>
          <a:lstStyle/>
          <a:p>
            <a:fld id="{D2472E9A-6F30-4DDE-93C8-F69A76F94081}" type="slidenum">
              <a:rPr lang="en-GB" smtClean="0"/>
              <a:pPr/>
              <a:t>9</a:t>
            </a:fld>
            <a:endParaRPr lang="en-GB" dirty="0"/>
          </a:p>
        </p:txBody>
      </p:sp>
    </p:spTree>
    <p:extLst>
      <p:ext uri="{BB962C8B-B14F-4D97-AF65-F5344CB8AC3E}">
        <p14:creationId xmlns:p14="http://schemas.microsoft.com/office/powerpoint/2010/main" val="439331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autumn term and sunbeams activities – as the children turning 3 this year come up. </a:t>
            </a:r>
          </a:p>
          <a:p>
            <a:endParaRPr lang="en-GB" dirty="0"/>
          </a:p>
          <a:p>
            <a:r>
              <a:rPr lang="en-GB" dirty="0"/>
              <a:t>Fred the frog is a puppet who helps the children blend sounds into words, this is something the N2 children begin to learn in the Summer term of nursery once their understanding of the set 1 sounds is solid. This is called Fred Talk ‘ C a t-  cat’</a:t>
            </a:r>
          </a:p>
        </p:txBody>
      </p:sp>
      <p:sp>
        <p:nvSpPr>
          <p:cNvPr id="4" name="Slide Number Placeholder 3"/>
          <p:cNvSpPr>
            <a:spLocks noGrp="1"/>
          </p:cNvSpPr>
          <p:nvPr>
            <p:ph type="sldNum" sz="quarter" idx="5"/>
          </p:nvPr>
        </p:nvSpPr>
        <p:spPr/>
        <p:txBody>
          <a:bodyPr/>
          <a:lstStyle/>
          <a:p>
            <a:fld id="{D2472E9A-6F30-4DDE-93C8-F69A76F94081}" type="slidenum">
              <a:rPr lang="en-GB" smtClean="0"/>
              <a:pPr/>
              <a:t>10</a:t>
            </a:fld>
            <a:endParaRPr lang="en-GB" dirty="0"/>
          </a:p>
        </p:txBody>
      </p:sp>
    </p:spTree>
    <p:extLst>
      <p:ext uri="{BB962C8B-B14F-4D97-AF65-F5344CB8AC3E}">
        <p14:creationId xmlns:p14="http://schemas.microsoft.com/office/powerpoint/2010/main" val="3717179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maths activities in nursery mainly start with concrete example including counting beads, using counters, creating shapes with building blocks. We move on to pictorial and abstract once our children have a good understanding of number recognition, counting and composition of numbers. </a:t>
            </a:r>
          </a:p>
        </p:txBody>
      </p:sp>
      <p:sp>
        <p:nvSpPr>
          <p:cNvPr id="4" name="Slide Number Placeholder 3"/>
          <p:cNvSpPr>
            <a:spLocks noGrp="1"/>
          </p:cNvSpPr>
          <p:nvPr>
            <p:ph type="sldNum" sz="quarter" idx="5"/>
          </p:nvPr>
        </p:nvSpPr>
        <p:spPr/>
        <p:txBody>
          <a:bodyPr/>
          <a:lstStyle/>
          <a:p>
            <a:fld id="{D2472E9A-6F30-4DDE-93C8-F69A76F94081}" type="slidenum">
              <a:rPr lang="en-GB" smtClean="0"/>
              <a:pPr/>
              <a:t>12</a:t>
            </a:fld>
            <a:endParaRPr lang="en-GB" dirty="0"/>
          </a:p>
        </p:txBody>
      </p:sp>
    </p:spTree>
    <p:extLst>
      <p:ext uri="{BB962C8B-B14F-4D97-AF65-F5344CB8AC3E}">
        <p14:creationId xmlns:p14="http://schemas.microsoft.com/office/powerpoint/2010/main" val="881076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GB"/>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fld id="{D838CC98-FF0E-4C02-96C6-5938B2A7F633}" type="datetimeFigureOut">
              <a:rPr lang="en-GB" smtClean="0"/>
              <a:pPr/>
              <a:t>11/09/2025</a:t>
            </a:fld>
            <a:endParaRPr lang="en-GB" dirty="0"/>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GB" dirty="0"/>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C38E3AF5-8F00-40D4-986C-59F4987AC447}" type="slidenum">
              <a:rPr lang="en-GB" smtClean="0"/>
              <a:pPr/>
              <a:t>‹#›</a:t>
            </a:fld>
            <a:endParaRPr lang="en-GB" dirty="0"/>
          </a:p>
        </p:txBody>
      </p:sp>
    </p:spTree>
    <p:extLst>
      <p:ext uri="{BB962C8B-B14F-4D97-AF65-F5344CB8AC3E}">
        <p14:creationId xmlns:p14="http://schemas.microsoft.com/office/powerpoint/2010/main" val="14736593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838CC98-FF0E-4C02-96C6-5938B2A7F633}" type="datetimeFigureOut">
              <a:rPr lang="en-GB" smtClean="0"/>
              <a:pPr/>
              <a:t>11/09/2025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38E3AF5-8F00-40D4-986C-59F4987AC447}" type="slidenum">
              <a:rPr lang="en-GB" smtClean="0"/>
              <a:pPr/>
              <a:t>‹#›</a:t>
            </a:fld>
            <a:endParaRPr lang="en-GB" dirty="0"/>
          </a:p>
        </p:txBody>
      </p:sp>
    </p:spTree>
    <p:extLst>
      <p:ext uri="{BB962C8B-B14F-4D97-AF65-F5344CB8AC3E}">
        <p14:creationId xmlns:p14="http://schemas.microsoft.com/office/powerpoint/2010/main" val="311532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838CC98-FF0E-4C02-96C6-5938B2A7F633}" type="datetimeFigureOut">
              <a:rPr lang="en-GB" smtClean="0"/>
              <a:pPr/>
              <a:t>11/09/2025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38E3AF5-8F00-40D4-986C-59F4987AC447}" type="slidenum">
              <a:rPr lang="en-GB" smtClean="0"/>
              <a:pPr/>
              <a:t>‹#›</a:t>
            </a:fld>
            <a:endParaRPr lang="en-GB" dirty="0"/>
          </a:p>
        </p:txBody>
      </p:sp>
    </p:spTree>
    <p:extLst>
      <p:ext uri="{BB962C8B-B14F-4D97-AF65-F5344CB8AC3E}">
        <p14:creationId xmlns:p14="http://schemas.microsoft.com/office/powerpoint/2010/main" val="2064269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D838CC98-FF0E-4C02-96C6-5938B2A7F633}" type="datetimeFigureOut">
              <a:rPr lang="en-GB" smtClean="0"/>
              <a:pPr/>
              <a:t>11/09/2025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38E3AF5-8F00-40D4-986C-59F4987AC447}" type="slidenum">
              <a:rPr lang="en-GB" smtClean="0"/>
              <a:pPr/>
              <a:t>‹#›</a:t>
            </a:fld>
            <a:endParaRPr lang="en-GB"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176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838CC98-FF0E-4C02-96C6-5938B2A7F633}" type="datetimeFigureOut">
              <a:rPr lang="en-GB" smtClean="0"/>
              <a:pPr/>
              <a:t>11/09/2025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38E3AF5-8F00-40D4-986C-59F4987AC447}" type="slidenum">
              <a:rPr lang="en-GB" smtClean="0"/>
              <a:pPr/>
              <a:t>‹#›</a:t>
            </a:fld>
            <a:endParaRPr lang="en-GB" dirty="0"/>
          </a:p>
        </p:txBody>
      </p:sp>
    </p:spTree>
    <p:extLst>
      <p:ext uri="{BB962C8B-B14F-4D97-AF65-F5344CB8AC3E}">
        <p14:creationId xmlns:p14="http://schemas.microsoft.com/office/powerpoint/2010/main" val="77052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GB"/>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838CC98-FF0E-4C02-96C6-5938B2A7F633}" type="datetimeFigureOut">
              <a:rPr lang="en-GB" smtClean="0"/>
              <a:pPr/>
              <a:t>11/09/2025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38E3AF5-8F00-40D4-986C-59F4987AC447}" type="slidenum">
              <a:rPr lang="en-GB" smtClean="0"/>
              <a:pPr/>
              <a:t>‹#›</a:t>
            </a:fld>
            <a:endParaRPr lang="en-GB"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932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838CC98-FF0E-4C02-96C6-5938B2A7F633}" type="datetimeFigureOut">
              <a:rPr lang="en-GB" smtClean="0"/>
              <a:pPr/>
              <a:t>11/09/2025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38E3AF5-8F00-40D4-986C-59F4987AC447}" type="slidenum">
              <a:rPr lang="en-GB" smtClean="0"/>
              <a:pPr/>
              <a:t>‹#›</a:t>
            </a:fld>
            <a:endParaRPr lang="en-GB" dirty="0"/>
          </a:p>
        </p:txBody>
      </p:sp>
    </p:spTree>
    <p:extLst>
      <p:ext uri="{BB962C8B-B14F-4D97-AF65-F5344CB8AC3E}">
        <p14:creationId xmlns:p14="http://schemas.microsoft.com/office/powerpoint/2010/main" val="3158731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GB"/>
              <a:t>Click to 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838CC98-FF0E-4C02-96C6-5938B2A7F633}" type="datetimeFigureOut">
              <a:rPr lang="en-GB" smtClean="0"/>
              <a:pPr/>
              <a:t>11/09/2025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38E3AF5-8F00-40D4-986C-59F4987AC447}" type="slidenum">
              <a:rPr lang="en-GB" smtClean="0"/>
              <a:pPr/>
              <a:t>‹#›</a:t>
            </a:fld>
            <a:endParaRPr lang="en-GB" dirty="0"/>
          </a:p>
        </p:txBody>
      </p:sp>
    </p:spTree>
    <p:extLst>
      <p:ext uri="{BB962C8B-B14F-4D97-AF65-F5344CB8AC3E}">
        <p14:creationId xmlns:p14="http://schemas.microsoft.com/office/powerpoint/2010/main" val="295501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838CC98-FF0E-4C02-96C6-5938B2A7F633}" type="datetimeFigureOut">
              <a:rPr lang="en-GB" smtClean="0"/>
              <a:pPr/>
              <a:t>11/09/2025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38E3AF5-8F00-40D4-986C-59F4987AC447}" type="slidenum">
              <a:rPr lang="en-GB" smtClean="0"/>
              <a:pPr/>
              <a:t>‹#›</a:t>
            </a:fld>
            <a:endParaRPr lang="en-GB" dirty="0"/>
          </a:p>
        </p:txBody>
      </p:sp>
    </p:spTree>
    <p:extLst>
      <p:ext uri="{BB962C8B-B14F-4D97-AF65-F5344CB8AC3E}">
        <p14:creationId xmlns:p14="http://schemas.microsoft.com/office/powerpoint/2010/main" val="30304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8CC98-FF0E-4C02-96C6-5938B2A7F633}" type="datetimeFigureOut">
              <a:rPr lang="en-GB" smtClean="0"/>
              <a:pPr/>
              <a:t>11/09/2025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38E3AF5-8F00-40D4-986C-59F4987AC447}" type="slidenum">
              <a:rPr lang="en-GB" smtClean="0"/>
              <a:pPr/>
              <a:t>‹#›</a:t>
            </a:fld>
            <a:endParaRPr lang="en-GB" dirty="0"/>
          </a:p>
        </p:txBody>
      </p:sp>
    </p:spTree>
    <p:extLst>
      <p:ext uri="{BB962C8B-B14F-4D97-AF65-F5344CB8AC3E}">
        <p14:creationId xmlns:p14="http://schemas.microsoft.com/office/powerpoint/2010/main" val="3026584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GB"/>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38CC98-FF0E-4C02-96C6-5938B2A7F633}" type="datetimeFigureOut">
              <a:rPr lang="en-GB" smtClean="0"/>
              <a:pPr/>
              <a:t>11/09/2025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38E3AF5-8F00-40D4-986C-59F4987AC447}" type="slidenum">
              <a:rPr lang="en-GB" smtClean="0"/>
              <a:pPr/>
              <a:t>‹#›</a:t>
            </a:fld>
            <a:endParaRPr lang="en-GB" dirty="0"/>
          </a:p>
        </p:txBody>
      </p:sp>
    </p:spTree>
    <p:extLst>
      <p:ext uri="{BB962C8B-B14F-4D97-AF65-F5344CB8AC3E}">
        <p14:creationId xmlns:p14="http://schemas.microsoft.com/office/powerpoint/2010/main" val="254833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bg1"/>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846963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38CC98-FF0E-4C02-96C6-5938B2A7F633}" type="datetimeFigureOut">
              <a:rPr lang="en-GB" smtClean="0"/>
              <a:pPr/>
              <a:t>11/09/2025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38E3AF5-8F00-40D4-986C-59F4987AC447}" type="slidenum">
              <a:rPr lang="en-GB" smtClean="0"/>
              <a:pPr/>
              <a:t>‹#›</a:t>
            </a:fld>
            <a:endParaRPr lang="en-GB" dirty="0"/>
          </a:p>
        </p:txBody>
      </p:sp>
    </p:spTree>
    <p:extLst>
      <p:ext uri="{BB962C8B-B14F-4D97-AF65-F5344CB8AC3E}">
        <p14:creationId xmlns:p14="http://schemas.microsoft.com/office/powerpoint/2010/main" val="4257257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D838CC98-FF0E-4C02-96C6-5938B2A7F633}" type="datetimeFigureOut">
              <a:rPr lang="en-GB" smtClean="0"/>
              <a:pPr/>
              <a:t>11/09/2025</a:t>
            </a:fld>
            <a:endParaRPr lang="en-GB" dirty="0"/>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GB" dirty="0"/>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fld id="{C38E3AF5-8F00-40D4-986C-59F4987AC447}" type="slidenum">
              <a:rPr lang="en-GB" smtClean="0"/>
              <a:pPr/>
              <a:t>‹#›</a:t>
            </a:fld>
            <a:endParaRPr lang="en-GB" dirty="0"/>
          </a:p>
        </p:txBody>
      </p:sp>
    </p:spTree>
    <p:extLst>
      <p:ext uri="{BB962C8B-B14F-4D97-AF65-F5344CB8AC3E}">
        <p14:creationId xmlns:p14="http://schemas.microsoft.com/office/powerpoint/2010/main" val="34297069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hyperlink" Target="https://www.youtube.com/watch?v=5J2Ddf_0Om8&amp;feature=player_detailpage" TargetMode="Externa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jpeg"/><Relationship Id="rId5" Type="http://schemas.openxmlformats.org/officeDocument/2006/relationships/hyperlink" Target="https://www.google.co.uk/url?url=https://www.dreamstime.com/royalty-free-stock-photos-traffic-light-faces-image13997158&amp;rct=j&amp;frm=1&amp;q=&amp;esrc=s&amp;sa=U&amp;ved=0ahUKEwj7mvuBrcjPAhXoB8AKHfnyCGQQwW4IIjAG&amp;usg=AFQjCNH4YGFQmw8n0a0ZGt9Yq5om0q3ZVw" TargetMode="External"/><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hyperlink" Target="https://www.google.co.uk/url?sa=i&amp;rct=j&amp;q=&amp;esrc=s&amp;source=images&amp;cd=&amp;cad=rja&amp;uact=8&amp;ved=2ahUKEwi974jAjObdAhWq4YUKHVOFDzQQjRx6BAgBEAU&amp;url=https://www.topsdaynurseries.co.uk/dummy-stops-talking/&amp;psig=AOvVaw1y7GFK6CEsqWpd7hEHfonF&amp;ust=1538512650384726"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hyperlink" Target="http://www.scholargreen.cheshire.sch.u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hyperlink" Target="mailto:mhadfield@scholargreen.cheshire.sch.uk"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9706" y="365760"/>
            <a:ext cx="7063740" cy="4041648"/>
          </a:xfrm>
        </p:spPr>
        <p:txBody>
          <a:bodyPr>
            <a:normAutofit/>
          </a:bodyPr>
          <a:lstStyle/>
          <a:p>
            <a:r>
              <a:rPr lang="en-GB" dirty="0"/>
              <a:t>Nursery Parents Curriculum Information</a:t>
            </a:r>
          </a:p>
        </p:txBody>
      </p:sp>
      <p:sp>
        <p:nvSpPr>
          <p:cNvPr id="3" name="Subtitle 2"/>
          <p:cNvSpPr>
            <a:spLocks noGrp="1"/>
          </p:cNvSpPr>
          <p:nvPr>
            <p:ph type="subTitle" idx="1"/>
          </p:nvPr>
        </p:nvSpPr>
        <p:spPr/>
        <p:txBody>
          <a:bodyPr/>
          <a:lstStyle/>
          <a:p>
            <a:r>
              <a:rPr lang="en-GB" dirty="0"/>
              <a:t>Nursery Year 2025/2026</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3933056"/>
            <a:ext cx="2819400" cy="2733675"/>
          </a:xfrm>
          <a:prstGeom prst="rect">
            <a:avLst/>
          </a:prstGeom>
        </p:spPr>
      </p:pic>
      <p:pic>
        <p:nvPicPr>
          <p:cNvPr id="8" name="Recorded Sound">
            <a:hlinkClick r:id="" action="ppaction://media"/>
            <a:extLst>
              <a:ext uri="{FF2B5EF4-FFF2-40B4-BE49-F238E27FC236}">
                <a16:creationId xmlns:a16="http://schemas.microsoft.com/office/drawing/2014/main" id="{94C24E46-29C3-42B6-9798-D75A2CEEDB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5536" y="162560"/>
            <a:ext cx="406400" cy="406400"/>
          </a:xfrm>
          <a:prstGeom prst="rect">
            <a:avLst/>
          </a:prstGeom>
        </p:spPr>
      </p:pic>
    </p:spTree>
    <p:extLst>
      <p:ext uri="{BB962C8B-B14F-4D97-AF65-F5344CB8AC3E}">
        <p14:creationId xmlns:p14="http://schemas.microsoft.com/office/powerpoint/2010/main" val="13484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2223415"/>
            <a:ext cx="6524204" cy="989606"/>
          </a:xfrm>
        </p:spPr>
        <p:txBody>
          <a:bodyPr/>
          <a:lstStyle/>
          <a:p>
            <a:r>
              <a:rPr lang="en-GB" dirty="0"/>
              <a:t>Formal Phonics</a:t>
            </a:r>
          </a:p>
        </p:txBody>
      </p:sp>
      <p:sp>
        <p:nvSpPr>
          <p:cNvPr id="3" name="Content Placeholder 2"/>
          <p:cNvSpPr>
            <a:spLocks noGrp="1"/>
          </p:cNvSpPr>
          <p:nvPr>
            <p:ph idx="1"/>
          </p:nvPr>
        </p:nvSpPr>
        <p:spPr>
          <a:xfrm>
            <a:off x="3563888" y="3301657"/>
            <a:ext cx="4880966" cy="3117963"/>
          </a:xfrm>
        </p:spPr>
        <p:txBody>
          <a:bodyPr>
            <a:normAutofit fontScale="92500" lnSpcReduction="10000"/>
          </a:bodyPr>
          <a:lstStyle/>
          <a:p>
            <a:pPr algn="r"/>
            <a:r>
              <a:rPr lang="en-GB" dirty="0"/>
              <a:t>When the children are ready- small groups, play based</a:t>
            </a:r>
          </a:p>
          <a:p>
            <a:pPr algn="r"/>
            <a:r>
              <a:rPr lang="en-GB" dirty="0"/>
              <a:t>Read, Write, Inc programme</a:t>
            </a:r>
          </a:p>
          <a:p>
            <a:pPr algn="r"/>
            <a:r>
              <a:rPr lang="en-GB" dirty="0"/>
              <a:t>Each sound is introduced- ensuring correct pronunciation </a:t>
            </a:r>
          </a:p>
          <a:p>
            <a:pPr marL="685800" lvl="2" indent="0" algn="r">
              <a:buNone/>
            </a:pPr>
            <a:r>
              <a:rPr lang="en-GB" dirty="0">
                <a:hlinkClick r:id="rId5"/>
              </a:rPr>
              <a:t>https://www.youtube.com/watch?v=5J2Ddf_0Om8&amp;feature=player_detailpage</a:t>
            </a:r>
            <a:endParaRPr lang="en-GB" dirty="0"/>
          </a:p>
          <a:p>
            <a:pPr marL="457200" indent="-342900" algn="r"/>
            <a:r>
              <a:rPr lang="en-GB" dirty="0"/>
              <a:t>Children learn rhymes to help them write the sounds</a:t>
            </a:r>
          </a:p>
          <a:p>
            <a:pPr marL="457200" indent="-342900" algn="r"/>
            <a:r>
              <a:rPr lang="en-GB" dirty="0"/>
              <a:t>Fred talk to segment and blend</a:t>
            </a:r>
          </a:p>
          <a:p>
            <a:pPr marL="685800" lvl="2" indent="0" algn="r">
              <a:buNone/>
            </a:pPr>
            <a:endParaRPr lang="en-GB"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84" y="4788210"/>
            <a:ext cx="2520280" cy="989606"/>
          </a:xfrm>
          <a:prstGeom prst="rect">
            <a:avLst/>
          </a:prstGeom>
        </p:spPr>
      </p:pic>
      <p:sp>
        <p:nvSpPr>
          <p:cNvPr id="5" name="Content Placeholder 2">
            <a:extLst>
              <a:ext uri="{FF2B5EF4-FFF2-40B4-BE49-F238E27FC236}">
                <a16:creationId xmlns:a16="http://schemas.microsoft.com/office/drawing/2014/main" id="{557D88F7-8642-4007-BFC2-2A38F448D69E}"/>
              </a:ext>
            </a:extLst>
          </p:cNvPr>
          <p:cNvSpPr txBox="1">
            <a:spLocks/>
          </p:cNvSpPr>
          <p:nvPr/>
        </p:nvSpPr>
        <p:spPr>
          <a:xfrm>
            <a:off x="251520" y="896847"/>
            <a:ext cx="4320480" cy="3540265"/>
          </a:xfrm>
          <a:prstGeom prst="rect">
            <a:avLst/>
          </a:prstGeom>
        </p:spPr>
        <p:txBody>
          <a:bodyPr>
            <a:normAutofit fontScale="92500"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GB" dirty="0"/>
              <a:t>Our early phonics sessions focus on developing children's speaking and listening skills.</a:t>
            </a:r>
          </a:p>
          <a:p>
            <a:r>
              <a:rPr lang="en-GB" dirty="0"/>
              <a:t>Aim to get children attuned to the sounds around them and ready to begin oral segmenting and blending.</a:t>
            </a:r>
          </a:p>
          <a:p>
            <a:r>
              <a:rPr lang="en-GB" dirty="0"/>
              <a:t>Environmental sounds- Listening walks, drumming outdoors, making shakers etc.</a:t>
            </a:r>
          </a:p>
          <a:p>
            <a:r>
              <a:rPr lang="en-GB" dirty="0"/>
              <a:t>Rhythm &amp; Rhyme</a:t>
            </a:r>
          </a:p>
          <a:p>
            <a:r>
              <a:rPr lang="en-GB" dirty="0"/>
              <a:t>Nursery Rhymes.</a:t>
            </a:r>
          </a:p>
        </p:txBody>
      </p:sp>
      <p:sp>
        <p:nvSpPr>
          <p:cNvPr id="6" name="Title 1">
            <a:extLst>
              <a:ext uri="{FF2B5EF4-FFF2-40B4-BE49-F238E27FC236}">
                <a16:creationId xmlns:a16="http://schemas.microsoft.com/office/drawing/2014/main" id="{2E293711-E7F6-4ED1-9447-1A3CD722F5E2}"/>
              </a:ext>
            </a:extLst>
          </p:cNvPr>
          <p:cNvSpPr txBox="1">
            <a:spLocks/>
          </p:cNvSpPr>
          <p:nvPr/>
        </p:nvSpPr>
        <p:spPr>
          <a:xfrm>
            <a:off x="251520" y="-463982"/>
            <a:ext cx="726948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r>
              <a:rPr lang="en-GB" dirty="0"/>
              <a:t>Early Phonics/ Language</a:t>
            </a:r>
          </a:p>
        </p:txBody>
      </p:sp>
      <p:pic>
        <p:nvPicPr>
          <p:cNvPr id="7" name="Picture 2" descr="C:\Users\cyarwood\AppData\Local\Microsoft\Windows\Temporary Internet Files\Content.IE5\H3WRX233\orejas[1].jpg">
            <a:extLst>
              <a:ext uri="{FF2B5EF4-FFF2-40B4-BE49-F238E27FC236}">
                <a16:creationId xmlns:a16="http://schemas.microsoft.com/office/drawing/2014/main" id="{05E1D1AF-0F28-4C1C-A9BB-5FA01C41C0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016" y="983008"/>
            <a:ext cx="2266173" cy="1383367"/>
          </a:xfrm>
          <a:prstGeom prst="rect">
            <a:avLst/>
          </a:prstGeom>
          <a:noFill/>
          <a:extLst>
            <a:ext uri="{909E8E84-426E-40DD-AFC4-6F175D3DCCD1}">
              <a14:hiddenFill xmlns:a14="http://schemas.microsoft.com/office/drawing/2010/main">
                <a:solidFill>
                  <a:srgbClr val="FFFFFF"/>
                </a:solidFill>
              </a14:hiddenFill>
            </a:ext>
          </a:extLst>
        </p:spPr>
      </p:pic>
      <p:pic>
        <p:nvPicPr>
          <p:cNvPr id="9" name="Recorded Sound">
            <a:hlinkClick r:id="" action="ppaction://media"/>
            <a:extLst>
              <a:ext uri="{FF2B5EF4-FFF2-40B4-BE49-F238E27FC236}">
                <a16:creationId xmlns:a16="http://schemas.microsoft.com/office/drawing/2014/main" id="{08B1C455-A02E-410B-93EF-E6BA798B9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74918" y="153391"/>
            <a:ext cx="406400" cy="406400"/>
          </a:xfrm>
          <a:prstGeom prst="rect">
            <a:avLst/>
          </a:prstGeom>
        </p:spPr>
      </p:pic>
    </p:spTree>
    <p:extLst>
      <p:ext uri="{BB962C8B-B14F-4D97-AF65-F5344CB8AC3E}">
        <p14:creationId xmlns:p14="http://schemas.microsoft.com/office/powerpoint/2010/main" val="3776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708" y="116632"/>
            <a:ext cx="7024744" cy="1143000"/>
          </a:xfrm>
        </p:spPr>
        <p:txBody>
          <a:bodyPr/>
          <a:lstStyle/>
          <a:p>
            <a:r>
              <a:rPr lang="en-GB" dirty="0"/>
              <a:t>Reading</a:t>
            </a:r>
          </a:p>
        </p:txBody>
      </p:sp>
      <p:sp>
        <p:nvSpPr>
          <p:cNvPr id="3" name="Content Placeholder 2"/>
          <p:cNvSpPr>
            <a:spLocks noGrp="1"/>
          </p:cNvSpPr>
          <p:nvPr>
            <p:ph idx="1"/>
          </p:nvPr>
        </p:nvSpPr>
        <p:spPr>
          <a:xfrm>
            <a:off x="899592" y="1340768"/>
            <a:ext cx="6777317" cy="5256584"/>
          </a:xfrm>
        </p:spPr>
        <p:txBody>
          <a:bodyPr>
            <a:normAutofit fontScale="92500" lnSpcReduction="10000"/>
          </a:bodyPr>
          <a:lstStyle/>
          <a:p>
            <a:r>
              <a:rPr lang="en-GB" dirty="0"/>
              <a:t>Reading at home is incredibly important.</a:t>
            </a:r>
          </a:p>
          <a:p>
            <a:r>
              <a:rPr lang="en-GB" dirty="0"/>
              <a:t>We want to promote a love of reading.</a:t>
            </a:r>
          </a:p>
          <a:p>
            <a:r>
              <a:rPr lang="en-GB" dirty="0"/>
              <a:t>Library books will be chosen by the children for them to share with you at home and recorded in their reading diary.</a:t>
            </a:r>
          </a:p>
          <a:p>
            <a:r>
              <a:rPr lang="en-GB" dirty="0"/>
              <a:t>When children are ready they may receive a picture reading book. It is encouraged that children look  at their books on more than one occasion.</a:t>
            </a:r>
          </a:p>
          <a:p>
            <a:r>
              <a:rPr lang="en-GB" dirty="0"/>
              <a:t>Lots of experiences of singing nursery rhymes, reading a favourite story, pointing to signs whilst out shopping; it is not just limited to books. </a:t>
            </a:r>
            <a:r>
              <a:rPr lang="en-GB" b="1" dirty="0"/>
              <a:t>These are vital in your child’s development. </a:t>
            </a:r>
          </a:p>
          <a:p>
            <a:r>
              <a:rPr lang="en-GB" dirty="0"/>
              <a:t>Please encourage them to look after the books and really enjoy them and please make notes in the diary to let us know how you’re getting on.</a:t>
            </a:r>
          </a:p>
          <a:p>
            <a:r>
              <a:rPr lang="en-GB" dirty="0"/>
              <a:t>Mystery Reader- we need your help!</a:t>
            </a:r>
          </a:p>
          <a:p>
            <a:r>
              <a:rPr lang="en-GB" dirty="0"/>
              <a:t>Story sacks for traditional tales.</a:t>
            </a:r>
          </a:p>
          <a:p>
            <a:endParaRPr lang="en-GB" dirty="0"/>
          </a:p>
          <a:p>
            <a:endParaRPr lang="en-GB" dirty="0"/>
          </a:p>
        </p:txBody>
      </p:sp>
      <p:pic>
        <p:nvPicPr>
          <p:cNvPr id="5" name="Recorded Sound">
            <a:hlinkClick r:id="" action="ppaction://media"/>
            <a:extLst>
              <a:ext uri="{FF2B5EF4-FFF2-40B4-BE49-F238E27FC236}">
                <a16:creationId xmlns:a16="http://schemas.microsoft.com/office/drawing/2014/main" id="{89F6C35F-348C-4800-B9C1-4A839291AD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21252" y="281732"/>
            <a:ext cx="406400" cy="406400"/>
          </a:xfrm>
          <a:prstGeom prst="rect">
            <a:avLst/>
          </a:prstGeom>
        </p:spPr>
      </p:pic>
    </p:spTree>
    <p:extLst>
      <p:ext uri="{BB962C8B-B14F-4D97-AF65-F5344CB8AC3E}">
        <p14:creationId xmlns:p14="http://schemas.microsoft.com/office/powerpoint/2010/main" val="36278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Early number</a:t>
            </a:r>
          </a:p>
        </p:txBody>
      </p:sp>
      <p:sp>
        <p:nvSpPr>
          <p:cNvPr id="3" name="Content Placeholder 2"/>
          <p:cNvSpPr>
            <a:spLocks noGrp="1"/>
          </p:cNvSpPr>
          <p:nvPr>
            <p:ph idx="1"/>
          </p:nvPr>
        </p:nvSpPr>
        <p:spPr/>
        <p:txBody>
          <a:bodyPr/>
          <a:lstStyle/>
          <a:p>
            <a:r>
              <a:rPr lang="en-GB" dirty="0"/>
              <a:t>Maths is everywhere!</a:t>
            </a:r>
          </a:p>
          <a:p>
            <a:r>
              <a:rPr lang="en-GB" b="1" dirty="0"/>
              <a:t>Rhymes</a:t>
            </a:r>
          </a:p>
          <a:p>
            <a:r>
              <a:rPr lang="en-GB" dirty="0"/>
              <a:t>Actions</a:t>
            </a:r>
          </a:p>
          <a:p>
            <a:r>
              <a:rPr lang="en-GB" dirty="0"/>
              <a:t>Objects</a:t>
            </a:r>
          </a:p>
          <a:p>
            <a:r>
              <a:rPr lang="en-GB" dirty="0"/>
              <a:t>Being creative!</a:t>
            </a:r>
          </a:p>
          <a:p>
            <a:r>
              <a:rPr lang="en-GB" dirty="0"/>
              <a:t>Having fun!</a:t>
            </a:r>
          </a:p>
          <a:p>
            <a:r>
              <a:rPr lang="en-GB" dirty="0"/>
              <a:t>At Scholar Green all classes teach maths based on the concrete, visual and abstract approach. </a:t>
            </a:r>
          </a:p>
        </p:txBody>
      </p:sp>
      <p:pic>
        <p:nvPicPr>
          <p:cNvPr id="5" name="Picture 2">
            <a:extLst>
              <a:ext uri="{FF2B5EF4-FFF2-40B4-BE49-F238E27FC236}">
                <a16:creationId xmlns:a16="http://schemas.microsoft.com/office/drawing/2014/main" id="{C091835D-119A-47D0-A2FA-06515D0303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tretch/>
        </p:blipFill>
        <p:spPr bwMode="auto">
          <a:xfrm>
            <a:off x="3713380" y="1828801"/>
            <a:ext cx="4502504" cy="2532658"/>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B2134780-1DAA-431A-BE4B-93024507E9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4396" y="93821"/>
            <a:ext cx="406400" cy="406400"/>
          </a:xfrm>
          <a:prstGeom prst="rect">
            <a:avLst/>
          </a:prstGeom>
        </p:spPr>
      </p:pic>
    </p:spTree>
    <p:extLst>
      <p:ext uri="{BB962C8B-B14F-4D97-AF65-F5344CB8AC3E}">
        <p14:creationId xmlns:p14="http://schemas.microsoft.com/office/powerpoint/2010/main" val="325346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75BBC-141E-437D-A932-7DADA67C34F2}"/>
              </a:ext>
            </a:extLst>
          </p:cNvPr>
          <p:cNvSpPr txBox="1"/>
          <p:nvPr/>
        </p:nvSpPr>
        <p:spPr>
          <a:xfrm>
            <a:off x="302559" y="1099297"/>
            <a:ext cx="8592671" cy="461665"/>
          </a:xfrm>
          <a:prstGeom prst="rect">
            <a:avLst/>
          </a:prstGeom>
          <a:noFill/>
        </p:spPr>
        <p:txBody>
          <a:bodyPr wrap="square" rtlCol="0">
            <a:spAutoFit/>
          </a:bodyPr>
          <a:lstStyle/>
          <a:p>
            <a:r>
              <a:rPr lang="en-US" sz="2400" u="sng" dirty="0"/>
              <a:t>Key maths skills and vocabulary in Nursery</a:t>
            </a:r>
            <a:endParaRPr lang="en-GB" sz="2400" u="sng" dirty="0"/>
          </a:p>
        </p:txBody>
      </p:sp>
      <p:graphicFrame>
        <p:nvGraphicFramePr>
          <p:cNvPr id="3" name="Table 3">
            <a:extLst>
              <a:ext uri="{FF2B5EF4-FFF2-40B4-BE49-F238E27FC236}">
                <a16:creationId xmlns:a16="http://schemas.microsoft.com/office/drawing/2014/main" id="{4E57EC14-1B4E-4628-8858-5711C6EAE9C0}"/>
              </a:ext>
            </a:extLst>
          </p:cNvPr>
          <p:cNvGraphicFramePr>
            <a:graphicFrameLocks noGrp="1"/>
          </p:cNvGraphicFramePr>
          <p:nvPr/>
        </p:nvGraphicFramePr>
        <p:xfrm>
          <a:off x="374276" y="1711585"/>
          <a:ext cx="8399930" cy="3961952"/>
        </p:xfrm>
        <a:graphic>
          <a:graphicData uri="http://schemas.openxmlformats.org/drawingml/2006/table">
            <a:tbl>
              <a:tblPr firstRow="1" bandRow="1">
                <a:tableStyleId>{5C22544A-7EE6-4342-B048-85BDC9FD1C3A}</a:tableStyleId>
              </a:tblPr>
              <a:tblGrid>
                <a:gridCol w="4199965">
                  <a:extLst>
                    <a:ext uri="{9D8B030D-6E8A-4147-A177-3AD203B41FA5}">
                      <a16:colId xmlns:a16="http://schemas.microsoft.com/office/drawing/2014/main" val="3165038434"/>
                    </a:ext>
                  </a:extLst>
                </a:gridCol>
                <a:gridCol w="4199965">
                  <a:extLst>
                    <a:ext uri="{9D8B030D-6E8A-4147-A177-3AD203B41FA5}">
                      <a16:colId xmlns:a16="http://schemas.microsoft.com/office/drawing/2014/main" val="408615362"/>
                    </a:ext>
                  </a:extLst>
                </a:gridCol>
              </a:tblGrid>
              <a:tr h="1973132">
                <a:tc>
                  <a:txBody>
                    <a:bodyPr/>
                    <a:lstStyle/>
                    <a:p>
                      <a:r>
                        <a:rPr lang="en-US" sz="1400" u="sng" dirty="0">
                          <a:solidFill>
                            <a:schemeClr val="tx1"/>
                          </a:solidFill>
                        </a:rPr>
                        <a:t>Addition</a:t>
                      </a:r>
                    </a:p>
                    <a:p>
                      <a:r>
                        <a:rPr lang="en-GB" sz="1400" b="1" kern="1200" dirty="0">
                          <a:solidFill>
                            <a:schemeClr val="accent1">
                              <a:lumMod val="50000"/>
                            </a:schemeClr>
                          </a:solidFill>
                          <a:effectLst/>
                          <a:latin typeface="+mn-lt"/>
                          <a:ea typeface="+mn-ea"/>
                          <a:cs typeface="+mn-cs"/>
                        </a:rPr>
                        <a:t>Recite numbers up to 10 and compare group sizes:</a:t>
                      </a:r>
                    </a:p>
                    <a:p>
                      <a:endParaRPr lang="en-GB" sz="1400" b="1" kern="1200" dirty="0">
                        <a:solidFill>
                          <a:schemeClr val="accent1">
                            <a:lumMod val="50000"/>
                          </a:schemeClr>
                        </a:solidFill>
                        <a:effectLst/>
                        <a:latin typeface="+mn-lt"/>
                        <a:ea typeface="+mn-ea"/>
                        <a:cs typeface="+mn-cs"/>
                      </a:endParaRPr>
                    </a:p>
                    <a:p>
                      <a:r>
                        <a:rPr lang="en-GB" sz="1400" b="0" i="1" kern="1200" dirty="0">
                          <a:solidFill>
                            <a:schemeClr val="accent1">
                              <a:lumMod val="50000"/>
                            </a:schemeClr>
                          </a:solidFill>
                          <a:effectLst/>
                          <a:latin typeface="+mn-lt"/>
                          <a:ea typeface="+mn-ea"/>
                          <a:cs typeface="+mn-cs"/>
                        </a:rPr>
                        <a:t>one, two, three, four, five, six, seven, eight, nine, ten </a:t>
                      </a:r>
                    </a:p>
                    <a:p>
                      <a:r>
                        <a:rPr lang="en-GB" sz="1400" b="0" i="1" kern="1200" dirty="0">
                          <a:solidFill>
                            <a:schemeClr val="accent1">
                              <a:lumMod val="50000"/>
                            </a:schemeClr>
                          </a:solidFill>
                          <a:effectLst/>
                          <a:latin typeface="+mn-lt"/>
                          <a:ea typeface="+mn-ea"/>
                          <a:cs typeface="+mn-cs"/>
                        </a:rPr>
                        <a:t>more, bigger, how many, count, same, total</a:t>
                      </a:r>
                    </a:p>
                    <a:p>
                      <a:endParaRPr lang="en-GB" sz="1400" b="1" kern="1200" dirty="0">
                        <a:solidFill>
                          <a:schemeClr val="accent1">
                            <a:lumMod val="50000"/>
                          </a:schemeClr>
                        </a:solidFill>
                        <a:effectLs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400" b="1" u="sng" dirty="0">
                          <a:solidFill>
                            <a:schemeClr val="tx1"/>
                          </a:solidFill>
                        </a:rPr>
                        <a:t>Subtraction</a:t>
                      </a:r>
                    </a:p>
                    <a:p>
                      <a:r>
                        <a:rPr lang="en-GB" sz="1400" b="1" kern="1200" dirty="0">
                          <a:solidFill>
                            <a:srgbClr val="C00000"/>
                          </a:solidFill>
                          <a:effectLst/>
                          <a:latin typeface="+mn-lt"/>
                          <a:ea typeface="+mn-ea"/>
                          <a:cs typeface="+mn-cs"/>
                        </a:rPr>
                        <a:t>Separate a group of three or four objects in different ways, beginning to recognise that the total is still the same:</a:t>
                      </a:r>
                    </a:p>
                    <a:p>
                      <a:endParaRPr lang="en-GB" sz="1400" b="1" kern="1200" dirty="0">
                        <a:solidFill>
                          <a:srgbClr val="C00000"/>
                        </a:solidFill>
                        <a:effectLst/>
                        <a:latin typeface="+mn-lt"/>
                        <a:ea typeface="+mn-ea"/>
                        <a:cs typeface="+mn-cs"/>
                      </a:endParaRPr>
                    </a:p>
                    <a:p>
                      <a:r>
                        <a:rPr lang="en-GB" sz="1400" b="0" i="1" kern="1200" dirty="0">
                          <a:solidFill>
                            <a:srgbClr val="C00000"/>
                          </a:solidFill>
                          <a:effectLst/>
                          <a:latin typeface="+mn-lt"/>
                          <a:ea typeface="+mn-ea"/>
                          <a:cs typeface="+mn-cs"/>
                        </a:rPr>
                        <a:t>one, two, three, four, five, six, seven, eight, nine, ten </a:t>
                      </a:r>
                    </a:p>
                    <a:p>
                      <a:r>
                        <a:rPr lang="en-GB" sz="1400" b="0" i="1" kern="1200" dirty="0">
                          <a:solidFill>
                            <a:srgbClr val="C00000"/>
                          </a:solidFill>
                          <a:effectLst/>
                          <a:latin typeface="+mn-lt"/>
                          <a:ea typeface="+mn-ea"/>
                          <a:cs typeface="+mn-cs"/>
                        </a:rPr>
                        <a:t>less, smaller, how many, count, same, total</a:t>
                      </a:r>
                    </a:p>
                    <a:p>
                      <a:endParaRPr lang="en-GB" sz="1400" b="1" u="sng"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48058508"/>
                  </a:ext>
                </a:extLst>
              </a:tr>
              <a:tr h="1973132">
                <a:tc>
                  <a:txBody>
                    <a:bodyPr/>
                    <a:lstStyle/>
                    <a:p>
                      <a:r>
                        <a:rPr lang="en-US" sz="1400" b="1" u="sng" dirty="0">
                          <a:solidFill>
                            <a:schemeClr val="tx1"/>
                          </a:solidFill>
                        </a:rPr>
                        <a:t>Multiplication</a:t>
                      </a:r>
                    </a:p>
                    <a:p>
                      <a:r>
                        <a:rPr lang="en-GB" sz="1400" b="1" kern="1200" dirty="0">
                          <a:solidFill>
                            <a:schemeClr val="accent2">
                              <a:lumMod val="75000"/>
                            </a:schemeClr>
                          </a:solidFill>
                          <a:effectLst/>
                          <a:latin typeface="+mn-lt"/>
                          <a:ea typeface="+mn-ea"/>
                          <a:cs typeface="+mn-cs"/>
                        </a:rPr>
                        <a:t>Know that numbers identify how many objects are in a set, shows an interest in number problems:</a:t>
                      </a:r>
                    </a:p>
                    <a:p>
                      <a:endParaRPr lang="en-GB" sz="1400" kern="1200" dirty="0">
                        <a:solidFill>
                          <a:schemeClr val="accent2">
                            <a:lumMod val="75000"/>
                          </a:schemeClr>
                        </a:solidFill>
                        <a:effectLst/>
                        <a:latin typeface="+mn-lt"/>
                        <a:ea typeface="+mn-ea"/>
                        <a:cs typeface="+mn-cs"/>
                      </a:endParaRPr>
                    </a:p>
                    <a:p>
                      <a:r>
                        <a:rPr lang="en-GB" sz="1400" i="1" kern="1200" dirty="0">
                          <a:solidFill>
                            <a:schemeClr val="accent2">
                              <a:lumMod val="75000"/>
                            </a:schemeClr>
                          </a:solidFill>
                          <a:effectLst/>
                          <a:latin typeface="+mn-lt"/>
                          <a:ea typeface="+mn-ea"/>
                          <a:cs typeface="+mn-cs"/>
                        </a:rPr>
                        <a:t>pair, how many altogether, lots of, groups of</a:t>
                      </a:r>
                    </a:p>
                    <a:p>
                      <a:endParaRPr lang="en-GB" sz="1400" b="1" u="sng"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400" b="1" u="sng" dirty="0">
                          <a:solidFill>
                            <a:schemeClr val="tx1"/>
                          </a:solidFill>
                        </a:rPr>
                        <a:t>Division</a:t>
                      </a:r>
                    </a:p>
                    <a:p>
                      <a:r>
                        <a:rPr lang="en-GB" sz="1400" b="1" kern="1200" dirty="0">
                          <a:solidFill>
                            <a:srgbClr val="00B050"/>
                          </a:solidFill>
                          <a:effectLst/>
                          <a:latin typeface="+mn-lt"/>
                          <a:ea typeface="+mn-ea"/>
                          <a:cs typeface="+mn-cs"/>
                        </a:rPr>
                        <a:t>Know that numbers identify how many objects are in a set, shows an interest in number problems:</a:t>
                      </a:r>
                    </a:p>
                    <a:p>
                      <a:endParaRPr lang="en-GB" sz="1400" kern="1200" dirty="0">
                        <a:solidFill>
                          <a:srgbClr val="00B050"/>
                        </a:solidFill>
                        <a:effectLst/>
                        <a:latin typeface="+mn-lt"/>
                        <a:ea typeface="+mn-ea"/>
                        <a:cs typeface="+mn-cs"/>
                      </a:endParaRPr>
                    </a:p>
                    <a:p>
                      <a:r>
                        <a:rPr lang="en-GB" sz="1400" i="1" kern="1200" dirty="0">
                          <a:solidFill>
                            <a:srgbClr val="00B050"/>
                          </a:solidFill>
                          <a:effectLst/>
                          <a:latin typeface="+mn-lt"/>
                          <a:ea typeface="+mn-ea"/>
                          <a:cs typeface="+mn-cs"/>
                        </a:rPr>
                        <a:t>pair, lots of, groups of, share</a:t>
                      </a:r>
                    </a:p>
                    <a:p>
                      <a:endParaRPr lang="en-GB" sz="1400" b="1" u="sng"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90780112"/>
                  </a:ext>
                </a:extLst>
              </a:tr>
            </a:tbl>
          </a:graphicData>
        </a:graphic>
      </p:graphicFrame>
      <p:pic>
        <p:nvPicPr>
          <p:cNvPr id="6" name="Recorded Sound">
            <a:hlinkClick r:id="" action="ppaction://media"/>
            <a:extLst>
              <a:ext uri="{FF2B5EF4-FFF2-40B4-BE49-F238E27FC236}">
                <a16:creationId xmlns:a16="http://schemas.microsoft.com/office/drawing/2014/main" id="{B7A6258E-A234-4F24-A9E7-725C054317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332656"/>
            <a:ext cx="406400" cy="406400"/>
          </a:xfrm>
          <a:prstGeom prst="rect">
            <a:avLst/>
          </a:prstGeom>
        </p:spPr>
      </p:pic>
    </p:spTree>
    <p:extLst>
      <p:ext uri="{BB962C8B-B14F-4D97-AF65-F5344CB8AC3E}">
        <p14:creationId xmlns:p14="http://schemas.microsoft.com/office/powerpoint/2010/main" val="52913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60648"/>
            <a:ext cx="7024744" cy="1143000"/>
          </a:xfrm>
        </p:spPr>
        <p:txBody>
          <a:bodyPr>
            <a:normAutofit fontScale="90000"/>
          </a:bodyPr>
          <a:lstStyle/>
          <a:p>
            <a:r>
              <a:rPr lang="en-GB" dirty="0"/>
              <a:t>How to help your child at home </a:t>
            </a:r>
          </a:p>
        </p:txBody>
      </p:sp>
      <p:sp>
        <p:nvSpPr>
          <p:cNvPr id="3" name="Content Placeholder 2"/>
          <p:cNvSpPr>
            <a:spLocks noGrp="1"/>
          </p:cNvSpPr>
          <p:nvPr>
            <p:ph idx="1"/>
          </p:nvPr>
        </p:nvSpPr>
        <p:spPr>
          <a:xfrm>
            <a:off x="827584" y="1556792"/>
            <a:ext cx="7416940" cy="4824536"/>
          </a:xfrm>
        </p:spPr>
        <p:txBody>
          <a:bodyPr>
            <a:noAutofit/>
          </a:bodyPr>
          <a:lstStyle/>
          <a:p>
            <a:r>
              <a:rPr lang="en-GB" sz="1600" dirty="0"/>
              <a:t>Developing independence-helping to dress themselves, putting coats on, zipping up coats and helping with buttons, toileting, helping to tidy, special jobs, using a knife and fork, carrying their own bags/belongings</a:t>
            </a:r>
          </a:p>
          <a:p>
            <a:r>
              <a:rPr lang="en-GB" sz="1600" dirty="0"/>
              <a:t>Practise counting concrete objects and objects when out e.g. lampposts, flowers, things in the shopping trolley.</a:t>
            </a:r>
          </a:p>
          <a:p>
            <a:r>
              <a:rPr lang="en-GB" sz="1600" dirty="0"/>
              <a:t>Games to develop listening &amp; attention and sharing and turn taking </a:t>
            </a:r>
          </a:p>
          <a:p>
            <a:r>
              <a:rPr lang="en-GB" sz="1600" dirty="0"/>
              <a:t>Name recognition &amp; recognising familiar signs and logos</a:t>
            </a:r>
          </a:p>
          <a:p>
            <a:r>
              <a:rPr lang="en-GB" sz="1600" dirty="0"/>
              <a:t>Large scale mark making in a range of contexts, e.g. chalking, using shaving foam, play dough</a:t>
            </a:r>
          </a:p>
          <a:p>
            <a:r>
              <a:rPr lang="en-GB" sz="1600" dirty="0"/>
              <a:t>Model writing in a range of contexts, e.g. invitations, cards etc</a:t>
            </a:r>
          </a:p>
          <a:p>
            <a:r>
              <a:rPr lang="en-GB" sz="1600" dirty="0"/>
              <a:t>Activities to develop fine motor skills and hand-eye co-ordination, e.g. threading, zips, puzzles, weaving, tweezer activities</a:t>
            </a:r>
          </a:p>
          <a:p>
            <a:endParaRPr lang="en-GB" sz="1600" dirty="0"/>
          </a:p>
        </p:txBody>
      </p:sp>
      <p:pic>
        <p:nvPicPr>
          <p:cNvPr id="5" name="Recorded Sound">
            <a:hlinkClick r:id="" action="ppaction://media"/>
            <a:extLst>
              <a:ext uri="{FF2B5EF4-FFF2-40B4-BE49-F238E27FC236}">
                <a16:creationId xmlns:a16="http://schemas.microsoft.com/office/drawing/2014/main" id="{CCC649A8-B4E1-4C8F-8DE4-2AD1EEB4A0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8124" y="273472"/>
            <a:ext cx="406400" cy="406400"/>
          </a:xfrm>
          <a:prstGeom prst="rect">
            <a:avLst/>
          </a:prstGeom>
        </p:spPr>
      </p:pic>
    </p:spTree>
    <p:extLst>
      <p:ext uri="{BB962C8B-B14F-4D97-AF65-F5344CB8AC3E}">
        <p14:creationId xmlns:p14="http://schemas.microsoft.com/office/powerpoint/2010/main" val="267468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Tapestry</a:t>
            </a:r>
          </a:p>
        </p:txBody>
      </p:sp>
      <p:sp>
        <p:nvSpPr>
          <p:cNvPr id="7" name="Content Placeholder 6"/>
          <p:cNvSpPr>
            <a:spLocks noGrp="1"/>
          </p:cNvSpPr>
          <p:nvPr>
            <p:ph sz="quarter" idx="13"/>
          </p:nvPr>
        </p:nvSpPr>
        <p:spPr>
          <a:xfrm>
            <a:off x="946404" y="2034110"/>
            <a:ext cx="6805376" cy="4458130"/>
          </a:xfrm>
        </p:spPr>
        <p:txBody>
          <a:bodyPr>
            <a:normAutofit fontScale="92500" lnSpcReduction="10000"/>
          </a:bodyPr>
          <a:lstStyle/>
          <a:p>
            <a:r>
              <a:rPr lang="en-GB" dirty="0"/>
              <a:t>Used to document key milestones your child has reached</a:t>
            </a:r>
          </a:p>
          <a:p>
            <a:r>
              <a:rPr lang="en-GB" dirty="0"/>
              <a:t>Moments taken during continuous and enhanced provision</a:t>
            </a:r>
          </a:p>
          <a:p>
            <a:r>
              <a:rPr lang="en-GB" dirty="0"/>
              <a:t>Collect a range of evidence</a:t>
            </a:r>
          </a:p>
          <a:p>
            <a:r>
              <a:rPr lang="en-GB" dirty="0"/>
              <a:t>Match against Development Matters standards</a:t>
            </a:r>
          </a:p>
          <a:p>
            <a:r>
              <a:rPr lang="en-GB" dirty="0"/>
              <a:t>Observe and record Characteristics of effective learning</a:t>
            </a:r>
          </a:p>
          <a:p>
            <a:r>
              <a:rPr lang="en-GB" dirty="0"/>
              <a:t>Information added to the tapestry care diary regarding nappies, mealtimes and other care information.</a:t>
            </a:r>
          </a:p>
          <a:p>
            <a:r>
              <a:rPr lang="en-GB" dirty="0"/>
              <a:t>Please leave comments and likes where possible so staff know that you are contributing to our school-home relationship.</a:t>
            </a:r>
          </a:p>
          <a:p>
            <a:r>
              <a:rPr lang="en-GB" dirty="0"/>
              <a:t>Recording of information is no longer statutory in the EYFS frame work, there is a big emphasis on the practitioners being with the children but we do aim to put on WOW moments and key learning for you to see at home.</a:t>
            </a:r>
          </a:p>
          <a:p>
            <a:endParaRPr lang="en-GB" dirty="0"/>
          </a:p>
        </p:txBody>
      </p:sp>
      <p:pic>
        <p:nvPicPr>
          <p:cNvPr id="5" name="Picture 4">
            <a:extLst>
              <a:ext uri="{FF2B5EF4-FFF2-40B4-BE49-F238E27FC236}">
                <a16:creationId xmlns:a16="http://schemas.microsoft.com/office/drawing/2014/main" id="{2C2FE8A5-2B3E-129A-B447-48B119F3A78B}"/>
              </a:ext>
            </a:extLst>
          </p:cNvPr>
          <p:cNvPicPr>
            <a:picLocks noChangeAspect="1"/>
          </p:cNvPicPr>
          <p:nvPr/>
        </p:nvPicPr>
        <p:blipFill>
          <a:blip r:embed="rId4"/>
          <a:stretch>
            <a:fillRect/>
          </a:stretch>
        </p:blipFill>
        <p:spPr>
          <a:xfrm>
            <a:off x="5868144" y="188640"/>
            <a:ext cx="1656184" cy="1702189"/>
          </a:xfrm>
          <a:prstGeom prst="rect">
            <a:avLst/>
          </a:prstGeom>
        </p:spPr>
      </p:pic>
      <p:pic>
        <p:nvPicPr>
          <p:cNvPr id="3" name="Recorded Sound">
            <a:hlinkClick r:id="" action="ppaction://media"/>
            <a:extLst>
              <a:ext uri="{FF2B5EF4-FFF2-40B4-BE49-F238E27FC236}">
                <a16:creationId xmlns:a16="http://schemas.microsoft.com/office/drawing/2014/main" id="{E07EA9C6-CFAE-48C4-8DDE-D1ED6D591D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1157" y="119464"/>
            <a:ext cx="406400" cy="406400"/>
          </a:xfrm>
          <a:prstGeom prst="rect">
            <a:avLst/>
          </a:prstGeom>
        </p:spPr>
      </p:pic>
    </p:spTree>
    <p:extLst>
      <p:ext uri="{BB962C8B-B14F-4D97-AF65-F5344CB8AC3E}">
        <p14:creationId xmlns:p14="http://schemas.microsoft.com/office/powerpoint/2010/main" val="275717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154" y="188640"/>
            <a:ext cx="7024744" cy="1143000"/>
          </a:xfrm>
        </p:spPr>
        <p:txBody>
          <a:bodyPr/>
          <a:lstStyle/>
          <a:p>
            <a:r>
              <a:rPr lang="en-GB" dirty="0"/>
              <a:t>Our Golden Rules</a:t>
            </a:r>
          </a:p>
        </p:txBody>
      </p:sp>
      <p:pic>
        <p:nvPicPr>
          <p:cNvPr id="5" name="Picture 4" descr="Image result for traffic light faces">
            <a:hlinkClick r:id="rId5"/>
          </p:cNvPr>
          <p:cNvPicPr/>
          <p:nvPr/>
        </p:nvPicPr>
        <p:blipFill rotWithShape="1">
          <a:blip r:embed="rId6" cstate="print">
            <a:extLst>
              <a:ext uri="{28A0092B-C50C-407E-A947-70E740481C1C}">
                <a14:useLocalDpi xmlns:a14="http://schemas.microsoft.com/office/drawing/2010/main" val="0"/>
              </a:ext>
            </a:extLst>
          </a:blip>
          <a:srcRect b="18000"/>
          <a:stretch/>
        </p:blipFill>
        <p:spPr bwMode="auto">
          <a:xfrm>
            <a:off x="2915816" y="5229200"/>
            <a:ext cx="2736304" cy="1008112"/>
          </a:xfrm>
          <a:prstGeom prst="rect">
            <a:avLst/>
          </a:prstGeom>
          <a:noFill/>
          <a:ln>
            <a:noFill/>
          </a:ln>
          <a:extLst>
            <a:ext uri="{53640926-AAD7-44D8-BBD7-CCE9431645EC}">
              <a14:shadowObscured xmlns:a14="http://schemas.microsoft.com/office/drawing/2010/main"/>
            </a:ext>
          </a:extLst>
        </p:spPr>
      </p:pic>
      <p:sp>
        <p:nvSpPr>
          <p:cNvPr id="8" name="Text Box 2">
            <a:extLst>
              <a:ext uri="{FF2B5EF4-FFF2-40B4-BE49-F238E27FC236}">
                <a16:creationId xmlns:a16="http://schemas.microsoft.com/office/drawing/2014/main" id="{F940FE0E-FA34-4694-8139-FE8EA50A567A}"/>
              </a:ext>
            </a:extLst>
          </p:cNvPr>
          <p:cNvSpPr txBox="1">
            <a:spLocks noChangeArrowheads="1"/>
          </p:cNvSpPr>
          <p:nvPr/>
        </p:nvSpPr>
        <p:spPr bwMode="auto">
          <a:xfrm>
            <a:off x="18090" y="1412776"/>
            <a:ext cx="7344816" cy="2454839"/>
          </a:xfrm>
          <a:prstGeom prst="rect">
            <a:avLst/>
          </a:prstGeom>
          <a:noFill/>
          <a:ln w="9525">
            <a:noFill/>
            <a:miter lim="800000"/>
            <a:headEnd/>
            <a:tailEnd/>
          </a:ln>
        </p:spPr>
        <p:txBody>
          <a:bodyPr rot="0" vert="horz" wrap="square" lIns="91440" tIns="45720" rIns="91440" bIns="45720" anchor="t" anchorCtr="0">
            <a:spAutoFit/>
          </a:bodyPr>
          <a:lstStyle/>
          <a:p>
            <a:pPr marL="742950" lvl="1" indent="-285750">
              <a:lnSpc>
                <a:spcPct val="107000"/>
              </a:lnSpc>
              <a:buFont typeface="Courier New" panose="02070309020205020404" pitchFamily="49" charset="0"/>
              <a:buChar char="♦"/>
            </a:pPr>
            <a:r>
              <a:rPr lang="en-GB" sz="2000" dirty="0">
                <a:effectLst/>
                <a:ea typeface="Calibri" panose="020F0502020204030204" pitchFamily="34" charset="0"/>
                <a:cs typeface="Times New Roman" panose="02020603050405020304" pitchFamily="18" charset="0"/>
              </a:rPr>
              <a:t>Good Listening</a:t>
            </a:r>
            <a:endParaRPr lang="en-GB" sz="1200" dirty="0">
              <a:effectLst/>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
            </a:pPr>
            <a:r>
              <a:rPr lang="en-GB" sz="2000" dirty="0">
                <a:effectLst/>
                <a:ea typeface="Calibri" panose="020F0502020204030204" pitchFamily="34" charset="0"/>
                <a:cs typeface="Times New Roman" panose="02020603050405020304" pitchFamily="18" charset="0"/>
              </a:rPr>
              <a:t>Good Looking</a:t>
            </a:r>
            <a:endParaRPr lang="en-GB" sz="1200" dirty="0">
              <a:effectLst/>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
            </a:pPr>
            <a:r>
              <a:rPr lang="en-GB" sz="2000" dirty="0">
                <a:effectLst/>
                <a:ea typeface="Calibri" panose="020F0502020204030204" pitchFamily="34" charset="0"/>
                <a:cs typeface="Times New Roman" panose="02020603050405020304" pitchFamily="18" charset="0"/>
              </a:rPr>
              <a:t>Good Sitting</a:t>
            </a:r>
            <a:endParaRPr lang="en-GB" sz="1200" dirty="0">
              <a:effectLst/>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
            </a:pPr>
            <a:r>
              <a:rPr lang="en-GB" sz="2000" dirty="0">
                <a:effectLst/>
                <a:ea typeface="Calibri" panose="020F0502020204030204" pitchFamily="34" charset="0"/>
                <a:cs typeface="Times New Roman" panose="02020603050405020304" pitchFamily="18" charset="0"/>
              </a:rPr>
              <a:t>Kind Words</a:t>
            </a:r>
            <a:endParaRPr lang="en-GB" sz="12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
            </a:pPr>
            <a:r>
              <a:rPr lang="en-GB" sz="2000" dirty="0">
                <a:effectLst/>
                <a:ea typeface="Calibri" panose="020F0502020204030204" pitchFamily="34" charset="0"/>
                <a:cs typeface="Times New Roman" panose="02020603050405020304" pitchFamily="18" charset="0"/>
              </a:rPr>
              <a:t>Kind Hands and Feet</a:t>
            </a:r>
          </a:p>
          <a:p>
            <a:pPr marL="742950" lvl="1" indent="-285750">
              <a:lnSpc>
                <a:spcPct val="107000"/>
              </a:lnSpc>
              <a:spcAft>
                <a:spcPts val="800"/>
              </a:spcAft>
              <a:buFont typeface="Courier New" panose="02070309020205020404" pitchFamily="49" charset="0"/>
              <a:buChar char="♦"/>
            </a:pP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ea typeface="Calibri" panose="020F0502020204030204" pitchFamily="34" charset="0"/>
                <a:cs typeface="Times New Roman" panose="02020603050405020304" pitchFamily="18" charset="0"/>
              </a:rPr>
              <a:t> </a:t>
            </a:r>
          </a:p>
        </p:txBody>
      </p:sp>
      <p:sp>
        <p:nvSpPr>
          <p:cNvPr id="11" name="Title 1">
            <a:extLst>
              <a:ext uri="{FF2B5EF4-FFF2-40B4-BE49-F238E27FC236}">
                <a16:creationId xmlns:a16="http://schemas.microsoft.com/office/drawing/2014/main" id="{58458EEE-C8A6-4A72-86E3-9EDC7AB9DAA2}"/>
              </a:ext>
            </a:extLst>
          </p:cNvPr>
          <p:cNvSpPr txBox="1">
            <a:spLocks/>
          </p:cNvSpPr>
          <p:nvPr/>
        </p:nvSpPr>
        <p:spPr>
          <a:xfrm>
            <a:off x="3850534" y="1844824"/>
            <a:ext cx="7024744"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r>
              <a:rPr lang="en-GB" dirty="0"/>
              <a:t>Our Outdoor Rules</a:t>
            </a:r>
          </a:p>
        </p:txBody>
      </p:sp>
      <p:sp>
        <p:nvSpPr>
          <p:cNvPr id="12" name="Text Box 2">
            <a:extLst>
              <a:ext uri="{FF2B5EF4-FFF2-40B4-BE49-F238E27FC236}">
                <a16:creationId xmlns:a16="http://schemas.microsoft.com/office/drawing/2014/main" id="{7DFB72AF-BB22-4786-8E8E-D7691E33EF20}"/>
              </a:ext>
            </a:extLst>
          </p:cNvPr>
          <p:cNvSpPr txBox="1">
            <a:spLocks noChangeArrowheads="1"/>
          </p:cNvSpPr>
          <p:nvPr/>
        </p:nvSpPr>
        <p:spPr bwMode="auto">
          <a:xfrm>
            <a:off x="3419872" y="3068960"/>
            <a:ext cx="7344816" cy="2454839"/>
          </a:xfrm>
          <a:prstGeom prst="rect">
            <a:avLst/>
          </a:prstGeom>
          <a:noFill/>
          <a:ln w="9525">
            <a:noFill/>
            <a:miter lim="800000"/>
            <a:headEnd/>
            <a:tailEnd/>
          </a:ln>
        </p:spPr>
        <p:txBody>
          <a:bodyPr rot="0" vert="horz" wrap="square" lIns="91440" tIns="45720" rIns="91440" bIns="45720" anchor="t" anchorCtr="0">
            <a:spAutoFit/>
          </a:bodyPr>
          <a:lstStyle/>
          <a:p>
            <a:pPr marL="742950" lvl="1" indent="-285750">
              <a:lnSpc>
                <a:spcPct val="107000"/>
              </a:lnSpc>
              <a:buFont typeface="Courier New" panose="02070309020205020404" pitchFamily="49" charset="0"/>
              <a:buChar char="♦"/>
            </a:pPr>
            <a:r>
              <a:rPr lang="en-GB" sz="2000" dirty="0">
                <a:effectLst/>
                <a:ea typeface="Calibri" panose="020F0502020204030204" pitchFamily="34" charset="0"/>
                <a:cs typeface="Times New Roman" panose="02020603050405020304" pitchFamily="18" charset="0"/>
              </a:rPr>
              <a:t>Listen to your teachers</a:t>
            </a:r>
            <a:endParaRPr lang="en-GB" sz="1200" dirty="0">
              <a:effectLst/>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
            </a:pPr>
            <a:r>
              <a:rPr lang="en-GB" sz="2000" dirty="0">
                <a:effectLst/>
                <a:ea typeface="Calibri" panose="020F0502020204030204" pitchFamily="34" charset="0"/>
                <a:cs typeface="Times New Roman" panose="02020603050405020304" pitchFamily="18" charset="0"/>
              </a:rPr>
              <a:t>Keep yourself and others safe</a:t>
            </a:r>
            <a:endParaRPr lang="en-GB" sz="1200" dirty="0">
              <a:effectLst/>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
            </a:pPr>
            <a:r>
              <a:rPr lang="en-GB" sz="2000" dirty="0">
                <a:effectLst/>
                <a:ea typeface="Calibri" panose="020F0502020204030204" pitchFamily="34" charset="0"/>
                <a:cs typeface="Times New Roman" panose="02020603050405020304" pitchFamily="18" charset="0"/>
              </a:rPr>
              <a:t>Look after our toys</a:t>
            </a:r>
            <a:endParaRPr lang="en-GB" sz="1200" dirty="0">
              <a:effectLst/>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
            </a:pPr>
            <a:r>
              <a:rPr lang="en-GB" sz="2000" dirty="0">
                <a:effectLst/>
                <a:ea typeface="Calibri" panose="020F0502020204030204" pitchFamily="34" charset="0"/>
                <a:cs typeface="Times New Roman" panose="02020603050405020304" pitchFamily="18" charset="0"/>
              </a:rPr>
              <a:t>Choose it, use it, put it away!</a:t>
            </a:r>
            <a:endParaRPr lang="en-GB" sz="12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
            </a:pPr>
            <a:r>
              <a:rPr lang="en-GB" sz="2000" dirty="0">
                <a:effectLst/>
                <a:ea typeface="Calibri" panose="020F0502020204030204" pitchFamily="34" charset="0"/>
                <a:cs typeface="Times New Roman" panose="02020603050405020304" pitchFamily="18" charset="0"/>
              </a:rPr>
              <a:t>Kind Hands and Feet</a:t>
            </a:r>
          </a:p>
          <a:p>
            <a:pPr marL="742950" lvl="1" indent="-285750">
              <a:lnSpc>
                <a:spcPct val="107000"/>
              </a:lnSpc>
              <a:spcAft>
                <a:spcPts val="800"/>
              </a:spcAft>
              <a:buFont typeface="Courier New" panose="02070309020205020404" pitchFamily="49" charset="0"/>
              <a:buChar char="♦"/>
            </a:pP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ea typeface="Calibri" panose="020F0502020204030204" pitchFamily="34" charset="0"/>
                <a:cs typeface="Times New Roman" panose="02020603050405020304" pitchFamily="18" charset="0"/>
              </a:rPr>
              <a:t> </a:t>
            </a:r>
          </a:p>
        </p:txBody>
      </p:sp>
      <p:pic>
        <p:nvPicPr>
          <p:cNvPr id="13" name="Recorded Sound">
            <a:hlinkClick r:id="" action="ppaction://media"/>
            <a:extLst>
              <a:ext uri="{FF2B5EF4-FFF2-40B4-BE49-F238E27FC236}">
                <a16:creationId xmlns:a16="http://schemas.microsoft.com/office/drawing/2014/main" id="{0B06E66B-0899-45EA-A8D6-6252493AA4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6376" y="188640"/>
            <a:ext cx="406400" cy="406400"/>
          </a:xfrm>
          <a:prstGeom prst="rect">
            <a:avLst/>
          </a:prstGeom>
        </p:spPr>
      </p:pic>
    </p:spTree>
    <p:extLst>
      <p:ext uri="{BB962C8B-B14F-4D97-AF65-F5344CB8AC3E}">
        <p14:creationId xmlns:p14="http://schemas.microsoft.com/office/powerpoint/2010/main" val="6407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2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7024744" cy="1143000"/>
          </a:xfrm>
        </p:spPr>
        <p:txBody>
          <a:bodyPr/>
          <a:lstStyle/>
          <a:p>
            <a:r>
              <a:rPr lang="en-GB" dirty="0"/>
              <a:t>Dummies and speech </a:t>
            </a:r>
          </a:p>
        </p:txBody>
      </p:sp>
      <p:sp>
        <p:nvSpPr>
          <p:cNvPr id="3" name="Content Placeholder 2"/>
          <p:cNvSpPr>
            <a:spLocks noGrp="1"/>
          </p:cNvSpPr>
          <p:nvPr>
            <p:ph idx="1"/>
          </p:nvPr>
        </p:nvSpPr>
        <p:spPr>
          <a:xfrm>
            <a:off x="539552" y="1412776"/>
            <a:ext cx="6408712" cy="4968552"/>
          </a:xfrm>
        </p:spPr>
        <p:txBody>
          <a:bodyPr>
            <a:normAutofit fontScale="92500" lnSpcReduction="20000"/>
          </a:bodyPr>
          <a:lstStyle/>
          <a:p>
            <a:r>
              <a:rPr lang="en-GB" dirty="0"/>
              <a:t>Prolonged use of a dummy can damage the teeth and affect speech development.</a:t>
            </a:r>
          </a:p>
          <a:p>
            <a:r>
              <a:rPr lang="en-GB" dirty="0"/>
              <a:t>It reduces the amount of babbling, a vital stage needed before a child can talk. Children need to practice this at all times.</a:t>
            </a:r>
          </a:p>
          <a:p>
            <a:r>
              <a:rPr lang="en-GB" dirty="0"/>
              <a:t>Children learn words by listening to &amp; copying adults. A dummy prevents a child from copying words &amp; sounds back correctly.</a:t>
            </a:r>
          </a:p>
          <a:p>
            <a:r>
              <a:rPr lang="en-GB" dirty="0"/>
              <a:t>Many speech sounds are made at the front of the mouth (p, b, t , d, s) Regular dummy/ bottle users will struggle to develop these sounds and may then need speech therapy.</a:t>
            </a:r>
          </a:p>
          <a:p>
            <a:r>
              <a:rPr lang="en-GB" dirty="0"/>
              <a:t>The more a child talks with a dummy the higher the risk of needing long term speech therapy.</a:t>
            </a:r>
          </a:p>
          <a:p>
            <a:r>
              <a:rPr lang="en-GB" dirty="0"/>
              <a:t>A child is much less likely to talk if they have an object in their mouth.</a:t>
            </a:r>
          </a:p>
          <a:p>
            <a:r>
              <a:rPr lang="en-GB" dirty="0"/>
              <a:t>Recent studies show that over half of all dummy users are referred for speech therapy</a:t>
            </a:r>
          </a:p>
          <a:p>
            <a:endParaRPr lang="en-GB" dirty="0"/>
          </a:p>
        </p:txBody>
      </p:sp>
      <p:pic>
        <p:nvPicPr>
          <p:cNvPr id="4" name="Content Placeholder 3" descr="Related image">
            <a:hlinkClick r:id="rId4" tgtFrame="&quot;_blank&quot;"/>
          </p:cNvPr>
          <p:cNvPicPr>
            <a:picLocks/>
          </p:cNvPicPr>
          <p:nvPr/>
        </p:nvPicPr>
        <p:blipFill>
          <a:blip r:embed="rId5" cstate="print"/>
          <a:srcRect/>
          <a:stretch>
            <a:fillRect/>
          </a:stretch>
        </p:blipFill>
        <p:spPr bwMode="auto">
          <a:xfrm>
            <a:off x="6876256" y="3356992"/>
            <a:ext cx="2267744" cy="3501008"/>
          </a:xfrm>
          <a:prstGeom prst="rect">
            <a:avLst/>
          </a:prstGeom>
          <a:noFill/>
          <a:ln w="9525">
            <a:noFill/>
            <a:miter lim="800000"/>
            <a:headEnd/>
            <a:tailEnd/>
          </a:ln>
        </p:spPr>
      </p:pic>
      <p:pic>
        <p:nvPicPr>
          <p:cNvPr id="6" name="Recorded Sound">
            <a:hlinkClick r:id="" action="ppaction://media"/>
            <a:extLst>
              <a:ext uri="{FF2B5EF4-FFF2-40B4-BE49-F238E27FC236}">
                <a16:creationId xmlns:a16="http://schemas.microsoft.com/office/drawing/2014/main" id="{EF4CA258-48D7-4760-81CF-23E3F4E17B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6928" y="26064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692696"/>
            <a:ext cx="7024744" cy="1143000"/>
          </a:xfrm>
        </p:spPr>
        <p:txBody>
          <a:bodyPr>
            <a:normAutofit/>
          </a:bodyPr>
          <a:lstStyle/>
          <a:p>
            <a:r>
              <a:rPr lang="en-GB" dirty="0"/>
              <a:t>Punctuality and Attendance</a:t>
            </a:r>
          </a:p>
        </p:txBody>
      </p:sp>
      <p:sp>
        <p:nvSpPr>
          <p:cNvPr id="3" name="Content Placeholder 2"/>
          <p:cNvSpPr>
            <a:spLocks noGrp="1"/>
          </p:cNvSpPr>
          <p:nvPr>
            <p:ph idx="1"/>
          </p:nvPr>
        </p:nvSpPr>
        <p:spPr>
          <a:xfrm>
            <a:off x="1043492" y="1916832"/>
            <a:ext cx="7056900" cy="4536504"/>
          </a:xfrm>
        </p:spPr>
        <p:txBody>
          <a:bodyPr>
            <a:normAutofit/>
          </a:bodyPr>
          <a:lstStyle/>
          <a:p>
            <a:r>
              <a:rPr lang="en-GB" sz="1600" dirty="0"/>
              <a:t>Absences need to be reported via the school office- the telephone number is 01782 651099</a:t>
            </a:r>
          </a:p>
          <a:p>
            <a:r>
              <a:rPr lang="en-GB" sz="1600" dirty="0"/>
              <a:t>Good attendance is essential to ensure your child is happy and settled in Nursery and is getting the best opportunity to grow and develop alongside their peers and their teachers.</a:t>
            </a:r>
          </a:p>
          <a:p>
            <a:r>
              <a:rPr lang="en-GB" sz="1600" dirty="0"/>
              <a:t>Children should aim to achieve 97% attendance at least throughout the year.</a:t>
            </a:r>
          </a:p>
          <a:p>
            <a:r>
              <a:rPr lang="en-GB" sz="1600" dirty="0"/>
              <a:t>Nursery doors open at 8.50 and ready for a prompt 9am start to session. </a:t>
            </a:r>
          </a:p>
          <a:p>
            <a:r>
              <a:rPr lang="en-GB" sz="1600" dirty="0"/>
              <a:t>After this time, the Nursery gate will be shut and children will need to enter through the main entrance and you sign them in. </a:t>
            </a:r>
          </a:p>
          <a:p>
            <a:r>
              <a:rPr lang="en-GB" sz="1600" dirty="0"/>
              <a:t>We encourage you to minimise any reason why your child may not attend Nursery during term time e.g. holidays.  </a:t>
            </a:r>
          </a:p>
        </p:txBody>
      </p:sp>
      <p:pic>
        <p:nvPicPr>
          <p:cNvPr id="4" name="Recorded Sound">
            <a:hlinkClick r:id="" action="ppaction://media"/>
            <a:extLst>
              <a:ext uri="{FF2B5EF4-FFF2-40B4-BE49-F238E27FC236}">
                <a16:creationId xmlns:a16="http://schemas.microsoft.com/office/drawing/2014/main" id="{1988996B-B31B-46E0-85FB-52950542AF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97192" y="201464"/>
            <a:ext cx="406400" cy="406400"/>
          </a:xfrm>
          <a:prstGeom prst="rect">
            <a:avLst/>
          </a:prstGeom>
        </p:spPr>
      </p:pic>
    </p:spTree>
    <p:extLst>
      <p:ext uri="{BB962C8B-B14F-4D97-AF65-F5344CB8AC3E}">
        <p14:creationId xmlns:p14="http://schemas.microsoft.com/office/powerpoint/2010/main" val="346277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04664"/>
            <a:ext cx="7024744" cy="1143000"/>
          </a:xfrm>
        </p:spPr>
        <p:txBody>
          <a:bodyPr/>
          <a:lstStyle/>
          <a:p>
            <a:r>
              <a:rPr lang="en-GB" dirty="0"/>
              <a:t>Any other business</a:t>
            </a:r>
          </a:p>
        </p:txBody>
      </p:sp>
      <p:sp>
        <p:nvSpPr>
          <p:cNvPr id="3" name="Content Placeholder 2"/>
          <p:cNvSpPr>
            <a:spLocks noGrp="1"/>
          </p:cNvSpPr>
          <p:nvPr>
            <p:ph idx="1"/>
          </p:nvPr>
        </p:nvSpPr>
        <p:spPr>
          <a:xfrm>
            <a:off x="683568" y="1556792"/>
            <a:ext cx="7632848" cy="4608512"/>
          </a:xfrm>
        </p:spPr>
        <p:txBody>
          <a:bodyPr>
            <a:normAutofit/>
          </a:bodyPr>
          <a:lstStyle/>
          <a:p>
            <a:r>
              <a:rPr lang="en-GB" sz="2200" b="1" dirty="0"/>
              <a:t>It would be great if the children could have wellies and a waterproof coat in school at all times. (They can leave them on their pegs)</a:t>
            </a:r>
          </a:p>
          <a:p>
            <a:r>
              <a:rPr lang="en-GB" sz="2200" dirty="0"/>
              <a:t>Spare clothes can be left on their pegs. Staff will inform when nappies and supplies need replenishing.</a:t>
            </a:r>
          </a:p>
          <a:p>
            <a:r>
              <a:rPr lang="en-GB" sz="2200" dirty="0"/>
              <a:t>Please label all items of clothing.</a:t>
            </a:r>
          </a:p>
          <a:p>
            <a:r>
              <a:rPr lang="en-GB" sz="2200" dirty="0"/>
              <a:t>Thank you for you support and attending the meeting.</a:t>
            </a:r>
          </a:p>
          <a:p>
            <a:endParaRPr lang="en-GB" dirty="0"/>
          </a:p>
        </p:txBody>
      </p:sp>
      <p:pic>
        <p:nvPicPr>
          <p:cNvPr id="3074" name="Picture 2" descr="C:\Users\cyarwood\AppData\Local\Microsoft\Windows\Temporary Internet Files\Content.IE5\Z8LN2LNO\image-150nw-283211510[1].jpg"/>
          <p:cNvPicPr>
            <a:picLocks noChangeAspect="1" noChangeArrowheads="1"/>
          </p:cNvPicPr>
          <p:nvPr/>
        </p:nvPicPr>
        <p:blipFill rotWithShape="1">
          <a:blip r:embed="rId4">
            <a:extLst>
              <a:ext uri="{28A0092B-C50C-407E-A947-70E740481C1C}">
                <a14:useLocalDpi xmlns:a14="http://schemas.microsoft.com/office/drawing/2010/main" val="0"/>
              </a:ext>
            </a:extLst>
          </a:blip>
          <a:srcRect r="8614"/>
          <a:stretch/>
        </p:blipFill>
        <p:spPr bwMode="auto">
          <a:xfrm>
            <a:off x="5940152" y="116632"/>
            <a:ext cx="1386886" cy="136311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F1CB870D-C608-49E4-933E-9C04CAE6ED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10016" y="201464"/>
            <a:ext cx="406400" cy="406400"/>
          </a:xfrm>
          <a:prstGeom prst="rect">
            <a:avLst/>
          </a:prstGeom>
        </p:spPr>
      </p:pic>
    </p:spTree>
    <p:extLst>
      <p:ext uri="{BB962C8B-B14F-4D97-AF65-F5344CB8AC3E}">
        <p14:creationId xmlns:p14="http://schemas.microsoft.com/office/powerpoint/2010/main" val="8805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B7BA-0528-942C-4B23-EE156F1E4200}"/>
              </a:ext>
            </a:extLst>
          </p:cNvPr>
          <p:cNvSpPr>
            <a:spLocks noGrp="1"/>
          </p:cNvSpPr>
          <p:nvPr>
            <p:ph type="title"/>
          </p:nvPr>
        </p:nvSpPr>
        <p:spPr/>
        <p:txBody>
          <a:bodyPr/>
          <a:lstStyle/>
          <a:p>
            <a:r>
              <a:rPr lang="en-GB" dirty="0"/>
              <a:t>Meet the Team</a:t>
            </a:r>
          </a:p>
        </p:txBody>
      </p:sp>
      <p:pic>
        <p:nvPicPr>
          <p:cNvPr id="5" name="Content Placeholder 4">
            <a:extLst>
              <a:ext uri="{FF2B5EF4-FFF2-40B4-BE49-F238E27FC236}">
                <a16:creationId xmlns:a16="http://schemas.microsoft.com/office/drawing/2014/main" id="{B2842024-D136-404B-A7D4-9A3159B6C8B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30640" y="2040429"/>
            <a:ext cx="1333333" cy="1714286"/>
          </a:xfrm>
        </p:spPr>
      </p:pic>
      <p:pic>
        <p:nvPicPr>
          <p:cNvPr id="7" name="Picture 6">
            <a:extLst>
              <a:ext uri="{FF2B5EF4-FFF2-40B4-BE49-F238E27FC236}">
                <a16:creationId xmlns:a16="http://schemas.microsoft.com/office/drawing/2014/main" id="{E0425280-94CA-49AA-B7A3-45D87B6C7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7811" y="3933056"/>
            <a:ext cx="1333333" cy="1714286"/>
          </a:xfrm>
          <a:prstGeom prst="rect">
            <a:avLst/>
          </a:prstGeom>
        </p:spPr>
      </p:pic>
      <p:pic>
        <p:nvPicPr>
          <p:cNvPr id="9" name="Picture 8">
            <a:extLst>
              <a:ext uri="{FF2B5EF4-FFF2-40B4-BE49-F238E27FC236}">
                <a16:creationId xmlns:a16="http://schemas.microsoft.com/office/drawing/2014/main" id="{9CC802C3-5F5D-4AE5-840F-13E39411D1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0181" y="3933056"/>
            <a:ext cx="1333333" cy="1714286"/>
          </a:xfrm>
          <a:prstGeom prst="rect">
            <a:avLst/>
          </a:prstGeom>
        </p:spPr>
      </p:pic>
      <p:pic>
        <p:nvPicPr>
          <p:cNvPr id="11" name="Picture 10">
            <a:extLst>
              <a:ext uri="{FF2B5EF4-FFF2-40B4-BE49-F238E27FC236}">
                <a16:creationId xmlns:a16="http://schemas.microsoft.com/office/drawing/2014/main" id="{72A0B819-3243-4B17-9DB0-74375FF532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4890" y="2040429"/>
            <a:ext cx="1333333" cy="1714286"/>
          </a:xfrm>
          <a:prstGeom prst="rect">
            <a:avLst/>
          </a:prstGeom>
        </p:spPr>
      </p:pic>
      <p:pic>
        <p:nvPicPr>
          <p:cNvPr id="17" name="Picture 16">
            <a:extLst>
              <a:ext uri="{FF2B5EF4-FFF2-40B4-BE49-F238E27FC236}">
                <a16:creationId xmlns:a16="http://schemas.microsoft.com/office/drawing/2014/main" id="{AC7FE88F-72D0-44D6-A913-2BC99C2D65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162" y="2040429"/>
            <a:ext cx="1333686" cy="1714739"/>
          </a:xfrm>
          <a:prstGeom prst="rect">
            <a:avLst/>
          </a:prstGeom>
        </p:spPr>
      </p:pic>
      <p:pic>
        <p:nvPicPr>
          <p:cNvPr id="19" name="Picture 18">
            <a:extLst>
              <a:ext uri="{FF2B5EF4-FFF2-40B4-BE49-F238E27FC236}">
                <a16:creationId xmlns:a16="http://schemas.microsoft.com/office/drawing/2014/main" id="{D2622E87-70DF-410E-9E71-356950A4A3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7765" y="2040429"/>
            <a:ext cx="1333333" cy="1714286"/>
          </a:xfrm>
          <a:prstGeom prst="rect">
            <a:avLst/>
          </a:prstGeom>
        </p:spPr>
      </p:pic>
      <p:pic>
        <p:nvPicPr>
          <p:cNvPr id="20" name="Picture 19">
            <a:extLst>
              <a:ext uri="{FF2B5EF4-FFF2-40B4-BE49-F238E27FC236}">
                <a16:creationId xmlns:a16="http://schemas.microsoft.com/office/drawing/2014/main" id="{092A8DE1-7E2C-476D-A5EA-1DDDD0EE1F11}"/>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4825390" y="4128529"/>
            <a:ext cx="1764030" cy="1323340"/>
          </a:xfrm>
          <a:prstGeom prst="rect">
            <a:avLst/>
          </a:prstGeom>
          <a:noFill/>
          <a:ln>
            <a:noFill/>
          </a:ln>
        </p:spPr>
      </p:pic>
      <p:pic>
        <p:nvPicPr>
          <p:cNvPr id="4" name="Recorded Sound">
            <a:hlinkClick r:id="" action="ppaction://media"/>
            <a:extLst>
              <a:ext uri="{FF2B5EF4-FFF2-40B4-BE49-F238E27FC236}">
                <a16:creationId xmlns:a16="http://schemas.microsoft.com/office/drawing/2014/main" id="{AC679043-F132-455A-AA20-90FE9BD1B0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40352" y="365760"/>
            <a:ext cx="406400" cy="406400"/>
          </a:xfrm>
          <a:prstGeom prst="rect">
            <a:avLst/>
          </a:prstGeom>
        </p:spPr>
      </p:pic>
    </p:spTree>
    <p:extLst>
      <p:ext uri="{BB962C8B-B14F-4D97-AF65-F5344CB8AC3E}">
        <p14:creationId xmlns:p14="http://schemas.microsoft.com/office/powerpoint/2010/main" val="145985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4B5E-8237-4728-8436-C6D577A22502}"/>
              </a:ext>
            </a:extLst>
          </p:cNvPr>
          <p:cNvSpPr>
            <a:spLocks noGrp="1"/>
          </p:cNvSpPr>
          <p:nvPr>
            <p:ph type="title"/>
          </p:nvPr>
        </p:nvSpPr>
        <p:spPr>
          <a:xfrm>
            <a:off x="946404" y="103336"/>
            <a:ext cx="7269480" cy="1325562"/>
          </a:xfrm>
        </p:spPr>
        <p:txBody>
          <a:bodyPr/>
          <a:lstStyle/>
          <a:p>
            <a:r>
              <a:rPr lang="en-GB" dirty="0"/>
              <a:t>Important Dates for the Diary</a:t>
            </a:r>
          </a:p>
        </p:txBody>
      </p:sp>
      <p:graphicFrame>
        <p:nvGraphicFramePr>
          <p:cNvPr id="8" name="Table 8">
            <a:extLst>
              <a:ext uri="{FF2B5EF4-FFF2-40B4-BE49-F238E27FC236}">
                <a16:creationId xmlns:a16="http://schemas.microsoft.com/office/drawing/2014/main" id="{86461A3B-FBED-4054-A45F-4CD599966146}"/>
              </a:ext>
            </a:extLst>
          </p:cNvPr>
          <p:cNvGraphicFramePr>
            <a:graphicFrameLocks noGrp="1"/>
          </p:cNvGraphicFramePr>
          <p:nvPr>
            <p:ph idx="1"/>
            <p:extLst>
              <p:ext uri="{D42A27DB-BD31-4B8C-83A1-F6EECF244321}">
                <p14:modId xmlns:p14="http://schemas.microsoft.com/office/powerpoint/2010/main" val="96500297"/>
              </p:ext>
            </p:extLst>
          </p:nvPr>
        </p:nvGraphicFramePr>
        <p:xfrm>
          <a:off x="946150" y="1566376"/>
          <a:ext cx="6446838" cy="4886960"/>
        </p:xfrm>
        <a:graphic>
          <a:graphicData uri="http://schemas.openxmlformats.org/drawingml/2006/table">
            <a:tbl>
              <a:tblPr firstRow="1" bandRow="1">
                <a:tableStyleId>{5C22544A-7EE6-4342-B048-85BDC9FD1C3A}</a:tableStyleId>
              </a:tblPr>
              <a:tblGrid>
                <a:gridCol w="1681634">
                  <a:extLst>
                    <a:ext uri="{9D8B030D-6E8A-4147-A177-3AD203B41FA5}">
                      <a16:colId xmlns:a16="http://schemas.microsoft.com/office/drawing/2014/main" val="3440668065"/>
                    </a:ext>
                  </a:extLst>
                </a:gridCol>
                <a:gridCol w="4765204">
                  <a:extLst>
                    <a:ext uri="{9D8B030D-6E8A-4147-A177-3AD203B41FA5}">
                      <a16:colId xmlns:a16="http://schemas.microsoft.com/office/drawing/2014/main" val="1320632840"/>
                    </a:ext>
                  </a:extLst>
                </a:gridCol>
              </a:tblGrid>
              <a:tr h="370840">
                <a:tc>
                  <a:txBody>
                    <a:bodyPr/>
                    <a:lstStyle/>
                    <a:p>
                      <a:r>
                        <a:rPr lang="en-GB" dirty="0"/>
                        <a:t>Date</a:t>
                      </a:r>
                    </a:p>
                  </a:txBody>
                  <a:tcPr/>
                </a:tc>
                <a:tc>
                  <a:txBody>
                    <a:bodyPr/>
                    <a:lstStyle/>
                    <a:p>
                      <a:r>
                        <a:rPr lang="en-GB" dirty="0"/>
                        <a:t>Event</a:t>
                      </a:r>
                    </a:p>
                  </a:txBody>
                  <a:tcPr/>
                </a:tc>
                <a:extLst>
                  <a:ext uri="{0D108BD9-81ED-4DB2-BD59-A6C34878D82A}">
                    <a16:rowId xmlns:a16="http://schemas.microsoft.com/office/drawing/2014/main" val="4146958771"/>
                  </a:ext>
                </a:extLst>
              </a:tr>
              <a:tr h="370840">
                <a:tc>
                  <a:txBody>
                    <a:bodyPr/>
                    <a:lstStyle/>
                    <a:p>
                      <a:r>
                        <a:rPr lang="en-GB" dirty="0"/>
                        <a:t>15.09.25</a:t>
                      </a:r>
                    </a:p>
                  </a:txBody>
                  <a:tcPr/>
                </a:tc>
                <a:tc>
                  <a:txBody>
                    <a:bodyPr/>
                    <a:lstStyle/>
                    <a:p>
                      <a:r>
                        <a:rPr lang="en-GB" dirty="0"/>
                        <a:t>Parent Information Workshop Online</a:t>
                      </a:r>
                    </a:p>
                  </a:txBody>
                  <a:tcPr/>
                </a:tc>
                <a:extLst>
                  <a:ext uri="{0D108BD9-81ED-4DB2-BD59-A6C34878D82A}">
                    <a16:rowId xmlns:a16="http://schemas.microsoft.com/office/drawing/2014/main" val="1123387555"/>
                  </a:ext>
                </a:extLst>
              </a:tr>
              <a:tr h="370840">
                <a:tc>
                  <a:txBody>
                    <a:bodyPr/>
                    <a:lstStyle/>
                    <a:p>
                      <a:r>
                        <a:rPr lang="en-GB" dirty="0"/>
                        <a:t>26.09.25</a:t>
                      </a:r>
                    </a:p>
                  </a:txBody>
                  <a:tcPr/>
                </a:tc>
                <a:tc>
                  <a:txBody>
                    <a:bodyPr/>
                    <a:lstStyle/>
                    <a:p>
                      <a:r>
                        <a:rPr lang="en-GB" dirty="0"/>
                        <a:t>Macmillan Coffee Morning – 9:00-10:30</a:t>
                      </a:r>
                    </a:p>
                  </a:txBody>
                  <a:tcPr/>
                </a:tc>
                <a:extLst>
                  <a:ext uri="{0D108BD9-81ED-4DB2-BD59-A6C34878D82A}">
                    <a16:rowId xmlns:a16="http://schemas.microsoft.com/office/drawing/2014/main" val="2903165853"/>
                  </a:ext>
                </a:extLst>
              </a:tr>
              <a:tr h="370840">
                <a:tc>
                  <a:txBody>
                    <a:bodyPr/>
                    <a:lstStyle/>
                    <a:p>
                      <a:r>
                        <a:rPr lang="en-GB" dirty="0"/>
                        <a:t>03.10.25</a:t>
                      </a:r>
                    </a:p>
                  </a:txBody>
                  <a:tcPr/>
                </a:tc>
                <a:tc>
                  <a:txBody>
                    <a:bodyPr/>
                    <a:lstStyle/>
                    <a:p>
                      <a:r>
                        <a:rPr lang="en-GB" dirty="0"/>
                        <a:t>Athlete In School</a:t>
                      </a:r>
                    </a:p>
                  </a:txBody>
                  <a:tcPr/>
                </a:tc>
                <a:extLst>
                  <a:ext uri="{0D108BD9-81ED-4DB2-BD59-A6C34878D82A}">
                    <a16:rowId xmlns:a16="http://schemas.microsoft.com/office/drawing/2014/main" val="3100353567"/>
                  </a:ext>
                </a:extLst>
              </a:tr>
              <a:tr h="370840">
                <a:tc>
                  <a:txBody>
                    <a:bodyPr/>
                    <a:lstStyle/>
                    <a:p>
                      <a:r>
                        <a:rPr lang="en-GB" dirty="0"/>
                        <a:t>06.10.25</a:t>
                      </a:r>
                    </a:p>
                  </a:txBody>
                  <a:tcPr/>
                </a:tc>
                <a:tc>
                  <a:txBody>
                    <a:bodyPr/>
                    <a:lstStyle/>
                    <a:p>
                      <a:r>
                        <a:rPr lang="en-GB" dirty="0"/>
                        <a:t>Nursery Stay and Play Week 9:00-9:45 – Parents Invited (more info to follow)</a:t>
                      </a:r>
                    </a:p>
                  </a:txBody>
                  <a:tcPr/>
                </a:tc>
                <a:extLst>
                  <a:ext uri="{0D108BD9-81ED-4DB2-BD59-A6C34878D82A}">
                    <a16:rowId xmlns:a16="http://schemas.microsoft.com/office/drawing/2014/main" val="4050439302"/>
                  </a:ext>
                </a:extLst>
              </a:tr>
              <a:tr h="370840">
                <a:tc>
                  <a:txBody>
                    <a:bodyPr/>
                    <a:lstStyle/>
                    <a:p>
                      <a:r>
                        <a:rPr lang="en-GB" dirty="0"/>
                        <a:t>10.10.25</a:t>
                      </a:r>
                    </a:p>
                  </a:txBody>
                  <a:tcPr/>
                </a:tc>
                <a:tc>
                  <a:txBody>
                    <a:bodyPr/>
                    <a:lstStyle/>
                    <a:p>
                      <a:r>
                        <a:rPr lang="en-GB" dirty="0"/>
                        <a:t>World Mental Health Day – Yellow Day (Wear yellow to school)</a:t>
                      </a:r>
                    </a:p>
                  </a:txBody>
                  <a:tcPr/>
                </a:tc>
                <a:extLst>
                  <a:ext uri="{0D108BD9-81ED-4DB2-BD59-A6C34878D82A}">
                    <a16:rowId xmlns:a16="http://schemas.microsoft.com/office/drawing/2014/main" val="1775309989"/>
                  </a:ext>
                </a:extLst>
              </a:tr>
              <a:tr h="370840">
                <a:tc>
                  <a:txBody>
                    <a:bodyPr/>
                    <a:lstStyle/>
                    <a:p>
                      <a:r>
                        <a:rPr lang="en-GB" dirty="0"/>
                        <a:t>13.10.25</a:t>
                      </a:r>
                    </a:p>
                  </a:txBody>
                  <a:tcPr/>
                </a:tc>
                <a:tc>
                  <a:txBody>
                    <a:bodyPr/>
                    <a:lstStyle/>
                    <a:p>
                      <a:r>
                        <a:rPr lang="en-GB" dirty="0"/>
                        <a:t>Individual &amp; family Photos</a:t>
                      </a:r>
                    </a:p>
                    <a:p>
                      <a:r>
                        <a:rPr lang="en-GB" dirty="0"/>
                        <a:t>Arts Week</a:t>
                      </a:r>
                    </a:p>
                  </a:txBody>
                  <a:tcPr/>
                </a:tc>
                <a:extLst>
                  <a:ext uri="{0D108BD9-81ED-4DB2-BD59-A6C34878D82A}">
                    <a16:rowId xmlns:a16="http://schemas.microsoft.com/office/drawing/2014/main" val="692654297"/>
                  </a:ext>
                </a:extLst>
              </a:tr>
              <a:tr h="370840">
                <a:tc>
                  <a:txBody>
                    <a:bodyPr/>
                    <a:lstStyle/>
                    <a:p>
                      <a:r>
                        <a:rPr lang="en-GB" dirty="0"/>
                        <a:t>17.10.25</a:t>
                      </a:r>
                    </a:p>
                  </a:txBody>
                  <a:tcPr/>
                </a:tc>
                <a:tc>
                  <a:txBody>
                    <a:bodyPr/>
                    <a:lstStyle/>
                    <a:p>
                      <a:r>
                        <a:rPr lang="en-GB" dirty="0"/>
                        <a:t>Big Draw Parent Gallery – 2:30pm</a:t>
                      </a:r>
                    </a:p>
                  </a:txBody>
                  <a:tcPr/>
                </a:tc>
                <a:extLst>
                  <a:ext uri="{0D108BD9-81ED-4DB2-BD59-A6C34878D82A}">
                    <a16:rowId xmlns:a16="http://schemas.microsoft.com/office/drawing/2014/main" val="146005225"/>
                  </a:ext>
                </a:extLst>
              </a:tr>
              <a:tr h="370840">
                <a:tc>
                  <a:txBody>
                    <a:bodyPr/>
                    <a:lstStyle/>
                    <a:p>
                      <a:r>
                        <a:rPr lang="en-GB" dirty="0"/>
                        <a:t>WC 20.20.25</a:t>
                      </a:r>
                    </a:p>
                  </a:txBody>
                  <a:tcPr/>
                </a:tc>
                <a:tc>
                  <a:txBody>
                    <a:bodyPr/>
                    <a:lstStyle/>
                    <a:p>
                      <a:r>
                        <a:rPr lang="en-GB" dirty="0"/>
                        <a:t>Harvest Donations</a:t>
                      </a:r>
                    </a:p>
                  </a:txBody>
                  <a:tcPr/>
                </a:tc>
                <a:extLst>
                  <a:ext uri="{0D108BD9-81ED-4DB2-BD59-A6C34878D82A}">
                    <a16:rowId xmlns:a16="http://schemas.microsoft.com/office/drawing/2014/main" val="236342112"/>
                  </a:ext>
                </a:extLst>
              </a:tr>
              <a:tr h="370840">
                <a:tc>
                  <a:txBody>
                    <a:bodyPr/>
                    <a:lstStyle/>
                    <a:p>
                      <a:r>
                        <a:rPr lang="en-GB" dirty="0"/>
                        <a:t>22.10.25</a:t>
                      </a:r>
                    </a:p>
                  </a:txBody>
                  <a:tcPr/>
                </a:tc>
                <a:tc>
                  <a:txBody>
                    <a:bodyPr/>
                    <a:lstStyle/>
                    <a:p>
                      <a:r>
                        <a:rPr lang="en-GB" dirty="0"/>
                        <a:t>PTA Disco</a:t>
                      </a:r>
                    </a:p>
                  </a:txBody>
                  <a:tcPr/>
                </a:tc>
                <a:extLst>
                  <a:ext uri="{0D108BD9-81ED-4DB2-BD59-A6C34878D82A}">
                    <a16:rowId xmlns:a16="http://schemas.microsoft.com/office/drawing/2014/main" val="2029076767"/>
                  </a:ext>
                </a:extLst>
              </a:tr>
              <a:tr h="370840">
                <a:tc>
                  <a:txBody>
                    <a:bodyPr/>
                    <a:lstStyle/>
                    <a:p>
                      <a:r>
                        <a:rPr lang="en-GB" dirty="0"/>
                        <a:t>24.10.25</a:t>
                      </a:r>
                    </a:p>
                  </a:txBody>
                  <a:tcPr/>
                </a:tc>
                <a:tc>
                  <a:txBody>
                    <a:bodyPr/>
                    <a:lstStyle/>
                    <a:p>
                      <a:r>
                        <a:rPr lang="en-GB" dirty="0"/>
                        <a:t>END OF TERM</a:t>
                      </a:r>
                    </a:p>
                  </a:txBody>
                  <a:tcPr/>
                </a:tc>
                <a:extLst>
                  <a:ext uri="{0D108BD9-81ED-4DB2-BD59-A6C34878D82A}">
                    <a16:rowId xmlns:a16="http://schemas.microsoft.com/office/drawing/2014/main" val="2745952274"/>
                  </a:ext>
                </a:extLst>
              </a:tr>
            </a:tbl>
          </a:graphicData>
        </a:graphic>
      </p:graphicFrame>
      <p:pic>
        <p:nvPicPr>
          <p:cNvPr id="9" name="Recorded Sound">
            <a:hlinkClick r:id="" action="ppaction://media"/>
            <a:extLst>
              <a:ext uri="{FF2B5EF4-FFF2-40B4-BE49-F238E27FC236}">
                <a16:creationId xmlns:a16="http://schemas.microsoft.com/office/drawing/2014/main" id="{0752D5FC-8AA9-4675-BD6C-507A6EDA3E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9484" y="115368"/>
            <a:ext cx="406400" cy="406400"/>
          </a:xfrm>
          <a:prstGeom prst="rect">
            <a:avLst/>
          </a:prstGeom>
        </p:spPr>
      </p:pic>
    </p:spTree>
    <p:extLst>
      <p:ext uri="{BB962C8B-B14F-4D97-AF65-F5344CB8AC3E}">
        <p14:creationId xmlns:p14="http://schemas.microsoft.com/office/powerpoint/2010/main" val="189957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Website</a:t>
            </a:r>
          </a:p>
        </p:txBody>
      </p:sp>
      <p:sp>
        <p:nvSpPr>
          <p:cNvPr id="3" name="Content Placeholder 2"/>
          <p:cNvSpPr>
            <a:spLocks noGrp="1"/>
          </p:cNvSpPr>
          <p:nvPr>
            <p:ph idx="1"/>
          </p:nvPr>
        </p:nvSpPr>
        <p:spPr/>
        <p:txBody>
          <a:bodyPr>
            <a:normAutofit/>
          </a:bodyPr>
          <a:lstStyle/>
          <a:p>
            <a:r>
              <a:rPr lang="en-GB" dirty="0"/>
              <a:t>Please check for regular updates and notifications</a:t>
            </a:r>
          </a:p>
          <a:p>
            <a:r>
              <a:rPr lang="en-GB" dirty="0"/>
              <a:t>Facebook is another avenue to keep up to date and can accessed through our website</a:t>
            </a:r>
          </a:p>
          <a:p>
            <a:r>
              <a:rPr lang="en-GB" dirty="0">
                <a:hlinkClick r:id="rId2"/>
              </a:rPr>
              <a:t>www.scholargreen.cheshire.sch.uk</a:t>
            </a:r>
            <a:endParaRPr lang="en-GB" dirty="0"/>
          </a:p>
          <a:p>
            <a:r>
              <a:rPr lang="en-GB" dirty="0"/>
              <a:t>Your comments are valued </a:t>
            </a:r>
          </a:p>
          <a:p>
            <a:r>
              <a:rPr lang="en-GB" dirty="0"/>
              <a:t>We are always here to answer your questions </a:t>
            </a:r>
          </a:p>
          <a:p>
            <a:endParaRPr lang="en-GB" dirty="0"/>
          </a:p>
        </p:txBody>
      </p:sp>
    </p:spTree>
    <p:extLst>
      <p:ext uri="{BB962C8B-B14F-4D97-AF65-F5344CB8AC3E}">
        <p14:creationId xmlns:p14="http://schemas.microsoft.com/office/powerpoint/2010/main" val="3512200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066800"/>
          </a:xfrm>
        </p:spPr>
        <p:txBody>
          <a:bodyPr>
            <a:normAutofit fontScale="90000"/>
          </a:bodyPr>
          <a:lstStyle/>
          <a:p>
            <a:pPr algn="ctr"/>
            <a:r>
              <a:rPr lang="en-GB" dirty="0"/>
              <a:t>Thank you for listening! </a:t>
            </a:r>
            <a:br>
              <a:rPr lang="en-GB" dirty="0"/>
            </a:br>
            <a:r>
              <a:rPr lang="en-GB" dirty="0"/>
              <a:t>Any questions?  </a:t>
            </a:r>
          </a:p>
        </p:txBody>
      </p:sp>
      <p:pic>
        <p:nvPicPr>
          <p:cNvPr id="4"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2132856"/>
            <a:ext cx="3240360" cy="325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63627" y="5661248"/>
            <a:ext cx="4833374" cy="369332"/>
          </a:xfrm>
          <a:prstGeom prst="rect">
            <a:avLst/>
          </a:prstGeom>
          <a:noFill/>
        </p:spPr>
        <p:txBody>
          <a:bodyPr wrap="none" rtlCol="0">
            <a:spAutoFit/>
          </a:bodyPr>
          <a:lstStyle/>
          <a:p>
            <a:r>
              <a:rPr lang="en-GB" dirty="0">
                <a:hlinkClick r:id="rId5"/>
              </a:rPr>
              <a:t>mhadfield@scholargreen.cheshire.sch.uk</a:t>
            </a:r>
            <a:r>
              <a:rPr lang="en-GB" dirty="0"/>
              <a:t> </a:t>
            </a:r>
          </a:p>
        </p:txBody>
      </p:sp>
      <p:pic>
        <p:nvPicPr>
          <p:cNvPr id="6" name="Recorded Sound">
            <a:hlinkClick r:id="" action="ppaction://media"/>
            <a:extLst>
              <a:ext uri="{FF2B5EF4-FFF2-40B4-BE49-F238E27FC236}">
                <a16:creationId xmlns:a16="http://schemas.microsoft.com/office/drawing/2014/main" id="{FEAC2742-A89B-41FB-9FBE-F943DD7A3B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188640"/>
            <a:ext cx="406400" cy="406400"/>
          </a:xfrm>
          <a:prstGeom prst="rect">
            <a:avLst/>
          </a:prstGeom>
        </p:spPr>
      </p:pic>
    </p:spTree>
    <p:extLst>
      <p:ext uri="{BB962C8B-B14F-4D97-AF65-F5344CB8AC3E}">
        <p14:creationId xmlns:p14="http://schemas.microsoft.com/office/powerpoint/2010/main" val="166121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143">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542" y="260648"/>
            <a:ext cx="7024744" cy="1143000"/>
          </a:xfrm>
        </p:spPr>
        <p:txBody>
          <a:bodyPr/>
          <a:lstStyle/>
          <a:p>
            <a:r>
              <a:rPr lang="en-GB" dirty="0"/>
              <a:t>Daily Routine</a:t>
            </a:r>
          </a:p>
        </p:txBody>
      </p:sp>
      <p:sp>
        <p:nvSpPr>
          <p:cNvPr id="3" name="Content Placeholder 2"/>
          <p:cNvSpPr>
            <a:spLocks noGrp="1"/>
          </p:cNvSpPr>
          <p:nvPr>
            <p:ph idx="1"/>
          </p:nvPr>
        </p:nvSpPr>
        <p:spPr>
          <a:xfrm>
            <a:off x="225640" y="1556792"/>
            <a:ext cx="7024744" cy="4752528"/>
          </a:xfrm>
        </p:spPr>
        <p:txBody>
          <a:bodyPr>
            <a:normAutofit fontScale="92500" lnSpcReduction="20000"/>
          </a:bodyPr>
          <a:lstStyle/>
          <a:p>
            <a:r>
              <a:rPr lang="en-GB" dirty="0"/>
              <a:t>Our routines are very similar across both the 2’s and N2 rooms. </a:t>
            </a:r>
          </a:p>
          <a:p>
            <a:r>
              <a:rPr lang="en-GB" dirty="0"/>
              <a:t>Welcome, self registration and wellbeing check in.</a:t>
            </a:r>
          </a:p>
          <a:p>
            <a:r>
              <a:rPr lang="en-GB" dirty="0"/>
              <a:t>‘Getting Busy’ time- learning through play and child initiated play, adult supported.</a:t>
            </a:r>
          </a:p>
          <a:p>
            <a:r>
              <a:rPr lang="en-GB" dirty="0"/>
              <a:t>Circle time and small group deployment – activities informed by curriculum, children’s interests, current topics.</a:t>
            </a:r>
          </a:p>
          <a:p>
            <a:r>
              <a:rPr lang="en-GB" dirty="0"/>
              <a:t>Free flow indoor outdoor play, teacher interventions. </a:t>
            </a:r>
          </a:p>
          <a:p>
            <a:r>
              <a:rPr lang="en-GB" dirty="0"/>
              <a:t>‘Snack and chat’, nappies. </a:t>
            </a:r>
          </a:p>
          <a:p>
            <a:r>
              <a:rPr lang="en-GB" dirty="0"/>
              <a:t>Lunchtime</a:t>
            </a:r>
          </a:p>
          <a:p>
            <a:r>
              <a:rPr lang="en-GB" dirty="0"/>
              <a:t>Circle time, afternoon greeting and registration,                     small group deployment.</a:t>
            </a:r>
          </a:p>
          <a:p>
            <a:r>
              <a:rPr lang="en-GB" dirty="0"/>
              <a:t>Free flow indoor outdoor play, afternoon snack.</a:t>
            </a:r>
          </a:p>
          <a:p>
            <a:r>
              <a:rPr lang="en-GB" dirty="0"/>
              <a:t>Large group activity, home time preparation.</a:t>
            </a:r>
          </a:p>
          <a:p>
            <a:endParaRPr lang="en-GB" dirty="0"/>
          </a:p>
          <a:p>
            <a:endParaRPr lang="en-GB" dirty="0"/>
          </a:p>
        </p:txBody>
      </p:sp>
      <p:sp>
        <p:nvSpPr>
          <p:cNvPr id="4" name="Thought Bubble: Cloud 3">
            <a:extLst>
              <a:ext uri="{FF2B5EF4-FFF2-40B4-BE49-F238E27FC236}">
                <a16:creationId xmlns:a16="http://schemas.microsoft.com/office/drawing/2014/main" id="{9CCBA5CB-4D10-4500-98B6-F0273D6F45B5}"/>
              </a:ext>
            </a:extLst>
          </p:cNvPr>
          <p:cNvSpPr/>
          <p:nvPr/>
        </p:nvSpPr>
        <p:spPr>
          <a:xfrm>
            <a:off x="5388102" y="3539039"/>
            <a:ext cx="3724564" cy="3074382"/>
          </a:xfrm>
          <a:prstGeom prst="cloudCallout">
            <a:avLst>
              <a:gd name="adj1" fmla="val -82184"/>
              <a:gd name="adj2" fmla="val -29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The children are offered a range of healthy snacks including: </a:t>
            </a:r>
          </a:p>
          <a:p>
            <a:r>
              <a:rPr lang="en-GB" sz="1400" dirty="0"/>
              <a:t>crumpets, toast, pancakes and fruit and vegetables and milk and water. </a:t>
            </a:r>
          </a:p>
          <a:p>
            <a:r>
              <a:rPr lang="en-GB" sz="1400" dirty="0"/>
              <a:t>We encourage independence and social skills in this time. </a:t>
            </a:r>
          </a:p>
          <a:p>
            <a:pPr algn="ctr"/>
            <a:endParaRPr lang="en-GB" sz="600" dirty="0"/>
          </a:p>
        </p:txBody>
      </p:sp>
      <p:pic>
        <p:nvPicPr>
          <p:cNvPr id="6" name="Recorded Sound">
            <a:hlinkClick r:id="" action="ppaction://media"/>
            <a:extLst>
              <a:ext uri="{FF2B5EF4-FFF2-40B4-BE49-F238E27FC236}">
                <a16:creationId xmlns:a16="http://schemas.microsoft.com/office/drawing/2014/main" id="{A66568EE-36BA-4988-B136-9F584977B4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57448"/>
            <a:ext cx="406400" cy="406400"/>
          </a:xfrm>
          <a:prstGeom prst="rect">
            <a:avLst/>
          </a:prstGeom>
        </p:spPr>
      </p:pic>
    </p:spTree>
    <p:extLst>
      <p:ext uri="{BB962C8B-B14F-4D97-AF65-F5344CB8AC3E}">
        <p14:creationId xmlns:p14="http://schemas.microsoft.com/office/powerpoint/2010/main" val="160188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Early Years Foundation Stage</a:t>
            </a:r>
          </a:p>
        </p:txBody>
      </p:sp>
      <p:sp>
        <p:nvSpPr>
          <p:cNvPr id="3" name="Content Placeholder 2"/>
          <p:cNvSpPr>
            <a:spLocks noGrp="1"/>
          </p:cNvSpPr>
          <p:nvPr>
            <p:ph idx="1"/>
          </p:nvPr>
        </p:nvSpPr>
        <p:spPr>
          <a:xfrm>
            <a:off x="539552" y="1828801"/>
            <a:ext cx="7488832" cy="4840559"/>
          </a:xfrm>
        </p:spPr>
        <p:txBody>
          <a:bodyPr>
            <a:normAutofit/>
          </a:bodyPr>
          <a:lstStyle/>
          <a:p>
            <a:r>
              <a:rPr lang="en-GB" dirty="0"/>
              <a:t>Lays the Foundations for children’s journey and sets them up as life long learners</a:t>
            </a:r>
          </a:p>
          <a:p>
            <a:r>
              <a:rPr lang="en-GB" dirty="0"/>
              <a:t>Outstanding curriculum that links all 7 areas of the Early Years Foundation Stage to the national framework, children’s interests and our local community. </a:t>
            </a:r>
          </a:p>
          <a:p>
            <a:pPr marL="548640" lvl="2" indent="0">
              <a:buNone/>
            </a:pPr>
            <a:r>
              <a:rPr lang="en-GB" dirty="0"/>
              <a:t>- communication and language </a:t>
            </a:r>
          </a:p>
          <a:p>
            <a:pPr marL="548640" lvl="2" indent="0">
              <a:buNone/>
            </a:pPr>
            <a:r>
              <a:rPr lang="en-GB" dirty="0"/>
              <a:t>-personal, social and emotional development </a:t>
            </a:r>
          </a:p>
          <a:p>
            <a:pPr marL="548640" lvl="2" indent="0">
              <a:buNone/>
            </a:pPr>
            <a:r>
              <a:rPr lang="en-GB" dirty="0"/>
              <a:t>-literacy</a:t>
            </a:r>
          </a:p>
          <a:p>
            <a:pPr marL="548640" lvl="2" indent="0">
              <a:buNone/>
            </a:pPr>
            <a:r>
              <a:rPr lang="en-GB" dirty="0"/>
              <a:t>-numeracy</a:t>
            </a:r>
          </a:p>
          <a:p>
            <a:pPr marL="548640" lvl="2" indent="0">
              <a:buNone/>
            </a:pPr>
            <a:r>
              <a:rPr lang="en-GB" dirty="0"/>
              <a:t>-expressive arts and design</a:t>
            </a:r>
          </a:p>
          <a:p>
            <a:pPr marL="548640" lvl="2" indent="0">
              <a:buNone/>
            </a:pPr>
            <a:r>
              <a:rPr lang="en-GB" dirty="0"/>
              <a:t>-understanding the world</a:t>
            </a:r>
          </a:p>
          <a:p>
            <a:pPr marL="548640" lvl="2" indent="0">
              <a:buNone/>
            </a:pPr>
            <a:r>
              <a:rPr lang="en-GB" dirty="0"/>
              <a:t>-physical development</a:t>
            </a:r>
          </a:p>
          <a:p>
            <a:r>
              <a:rPr lang="en-GB" dirty="0"/>
              <a:t>Learning through play and using the outdoor environment to support independence, risky play and learning with natural resources. </a:t>
            </a:r>
          </a:p>
        </p:txBody>
      </p:sp>
      <p:pic>
        <p:nvPicPr>
          <p:cNvPr id="4" name="Recorded Sound">
            <a:hlinkClick r:id="" action="ppaction://media"/>
            <a:extLst>
              <a:ext uri="{FF2B5EF4-FFF2-40B4-BE49-F238E27FC236}">
                <a16:creationId xmlns:a16="http://schemas.microsoft.com/office/drawing/2014/main" id="{FEACEDFB-C284-463F-99D5-F6D9AF6AB9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4396" y="154799"/>
            <a:ext cx="406400" cy="406400"/>
          </a:xfrm>
          <a:prstGeom prst="rect">
            <a:avLst/>
          </a:prstGeom>
        </p:spPr>
      </p:pic>
    </p:spTree>
    <p:extLst>
      <p:ext uri="{BB962C8B-B14F-4D97-AF65-F5344CB8AC3E}">
        <p14:creationId xmlns:p14="http://schemas.microsoft.com/office/powerpoint/2010/main" val="16260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Characteristics of Effective Learning</a:t>
            </a:r>
          </a:p>
        </p:txBody>
      </p:sp>
      <p:sp>
        <p:nvSpPr>
          <p:cNvPr id="3" name="Content Placeholder 2"/>
          <p:cNvSpPr>
            <a:spLocks noGrp="1"/>
          </p:cNvSpPr>
          <p:nvPr>
            <p:ph idx="1"/>
          </p:nvPr>
        </p:nvSpPr>
        <p:spPr/>
        <p:txBody>
          <a:bodyPr>
            <a:normAutofit/>
          </a:bodyPr>
          <a:lstStyle/>
          <a:p>
            <a:r>
              <a:rPr lang="en-GB" dirty="0"/>
              <a:t>The characteristics are as follows: 	</a:t>
            </a:r>
          </a:p>
          <a:p>
            <a:pPr lvl="2"/>
            <a:r>
              <a:rPr lang="en-GB" dirty="0"/>
              <a:t>Play and exploring</a:t>
            </a:r>
          </a:p>
          <a:p>
            <a:pPr lvl="7"/>
            <a:r>
              <a:rPr lang="en-GB" dirty="0"/>
              <a:t>Finding out and exploring</a:t>
            </a:r>
          </a:p>
          <a:p>
            <a:pPr lvl="7"/>
            <a:r>
              <a:rPr lang="en-GB" dirty="0"/>
              <a:t>Using what they know in their play</a:t>
            </a:r>
          </a:p>
          <a:p>
            <a:pPr lvl="7"/>
            <a:r>
              <a:rPr lang="en-GB" dirty="0"/>
              <a:t>Being willing to have a go</a:t>
            </a:r>
          </a:p>
          <a:p>
            <a:pPr lvl="2"/>
            <a:r>
              <a:rPr lang="en-GB" dirty="0"/>
              <a:t>Active Learning</a:t>
            </a:r>
          </a:p>
          <a:p>
            <a:pPr lvl="7"/>
            <a:r>
              <a:rPr lang="en-GB" dirty="0"/>
              <a:t>Being involved and concentrating</a:t>
            </a:r>
          </a:p>
          <a:p>
            <a:pPr lvl="7"/>
            <a:r>
              <a:rPr lang="en-GB" dirty="0"/>
              <a:t>Keeping on trying</a:t>
            </a:r>
          </a:p>
          <a:p>
            <a:pPr lvl="7"/>
            <a:r>
              <a:rPr lang="en-GB" dirty="0"/>
              <a:t>Enjoying achieving what they set out to do</a:t>
            </a:r>
          </a:p>
          <a:p>
            <a:pPr lvl="2"/>
            <a:r>
              <a:rPr lang="en-GB" dirty="0"/>
              <a:t>Creating and critically thinking</a:t>
            </a:r>
          </a:p>
          <a:p>
            <a:pPr lvl="7"/>
            <a:r>
              <a:rPr lang="en-GB" dirty="0"/>
              <a:t>Having their own ideas</a:t>
            </a:r>
          </a:p>
          <a:p>
            <a:pPr lvl="7"/>
            <a:r>
              <a:rPr lang="en-GB" dirty="0"/>
              <a:t>Using what they already know to learn new things</a:t>
            </a:r>
          </a:p>
          <a:p>
            <a:pPr lvl="7"/>
            <a:r>
              <a:rPr lang="en-GB" dirty="0"/>
              <a:t>Choosing ways to do things and finding new ways</a:t>
            </a:r>
          </a:p>
        </p:txBody>
      </p:sp>
      <p:pic>
        <p:nvPicPr>
          <p:cNvPr id="4" name="Recorded Sound">
            <a:hlinkClick r:id="" action="ppaction://media"/>
            <a:extLst>
              <a:ext uri="{FF2B5EF4-FFF2-40B4-BE49-F238E27FC236}">
                <a16:creationId xmlns:a16="http://schemas.microsoft.com/office/drawing/2014/main" id="{B919F9C8-8B7E-465F-9B93-DC6E53889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9484" y="228281"/>
            <a:ext cx="406400" cy="406400"/>
          </a:xfrm>
          <a:prstGeom prst="rect">
            <a:avLst/>
          </a:prstGeom>
        </p:spPr>
      </p:pic>
    </p:spTree>
    <p:extLst>
      <p:ext uri="{BB962C8B-B14F-4D97-AF65-F5344CB8AC3E}">
        <p14:creationId xmlns:p14="http://schemas.microsoft.com/office/powerpoint/2010/main" val="366014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Curriculum</a:t>
            </a:r>
          </a:p>
        </p:txBody>
      </p:sp>
      <p:sp>
        <p:nvSpPr>
          <p:cNvPr id="3" name="Content Placeholder 2"/>
          <p:cNvSpPr>
            <a:spLocks noGrp="1"/>
          </p:cNvSpPr>
          <p:nvPr>
            <p:ph idx="1"/>
          </p:nvPr>
        </p:nvSpPr>
        <p:spPr/>
        <p:txBody>
          <a:bodyPr>
            <a:normAutofit lnSpcReduction="10000"/>
          </a:bodyPr>
          <a:lstStyle/>
          <a:p>
            <a:r>
              <a:rPr lang="en-GB" dirty="0"/>
              <a:t>Awe and wonder</a:t>
            </a:r>
          </a:p>
          <a:p>
            <a:r>
              <a:rPr lang="en-GB" dirty="0"/>
              <a:t>Enrichment</a:t>
            </a:r>
          </a:p>
          <a:p>
            <a:r>
              <a:rPr lang="en-GB" dirty="0"/>
              <a:t>Life Skills</a:t>
            </a:r>
          </a:p>
          <a:p>
            <a:r>
              <a:rPr lang="en-GB" dirty="0"/>
              <a:t>Self-Help</a:t>
            </a:r>
          </a:p>
          <a:p>
            <a:r>
              <a:rPr lang="en-GB" dirty="0"/>
              <a:t>Emotionally healthy</a:t>
            </a:r>
          </a:p>
          <a:p>
            <a:r>
              <a:rPr lang="en-GB" dirty="0"/>
              <a:t>Promote confidence and resilience</a:t>
            </a:r>
          </a:p>
          <a:p>
            <a:r>
              <a:rPr lang="en-GB" dirty="0"/>
              <a:t>It’s ok to make mistakes</a:t>
            </a:r>
          </a:p>
          <a:p>
            <a:r>
              <a:rPr lang="en-GB" dirty="0"/>
              <a:t>Exploring and curiosity</a:t>
            </a:r>
          </a:p>
          <a:p>
            <a:r>
              <a:rPr lang="en-GB" dirty="0"/>
              <a:t>Problem solvers</a:t>
            </a:r>
          </a:p>
          <a:p>
            <a:r>
              <a:rPr lang="en-GB" b="1" dirty="0"/>
              <a:t>Language development</a:t>
            </a:r>
          </a:p>
          <a:p>
            <a:endParaRPr lang="en-GB" dirty="0"/>
          </a:p>
        </p:txBody>
      </p:sp>
      <p:pic>
        <p:nvPicPr>
          <p:cNvPr id="5" name="Recorded Sound">
            <a:hlinkClick r:id="" action="ppaction://media"/>
            <a:extLst>
              <a:ext uri="{FF2B5EF4-FFF2-40B4-BE49-F238E27FC236}">
                <a16:creationId xmlns:a16="http://schemas.microsoft.com/office/drawing/2014/main" id="{A99BFE92-E5C6-4126-86FB-FD1539611E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9484" y="144862"/>
            <a:ext cx="406400" cy="406400"/>
          </a:xfrm>
          <a:prstGeom prst="rect">
            <a:avLst/>
          </a:prstGeom>
        </p:spPr>
      </p:pic>
    </p:spTree>
    <p:extLst>
      <p:ext uri="{BB962C8B-B14F-4D97-AF65-F5344CB8AC3E}">
        <p14:creationId xmlns:p14="http://schemas.microsoft.com/office/powerpoint/2010/main" val="335413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Baseline Assessment</a:t>
            </a:r>
          </a:p>
        </p:txBody>
      </p:sp>
      <p:sp>
        <p:nvSpPr>
          <p:cNvPr id="3" name="Content Placeholder 2"/>
          <p:cNvSpPr>
            <a:spLocks noGrp="1"/>
          </p:cNvSpPr>
          <p:nvPr>
            <p:ph idx="1"/>
          </p:nvPr>
        </p:nvSpPr>
        <p:spPr>
          <a:xfrm>
            <a:off x="946404" y="1828801"/>
            <a:ext cx="7009972" cy="4768551"/>
          </a:xfrm>
        </p:spPr>
        <p:txBody>
          <a:bodyPr>
            <a:normAutofit/>
          </a:bodyPr>
          <a:lstStyle/>
          <a:p>
            <a:r>
              <a:rPr lang="en-GB" dirty="0"/>
              <a:t>Completing baseline assessments as children first enter Nursery</a:t>
            </a:r>
          </a:p>
          <a:p>
            <a:r>
              <a:rPr lang="en-GB" dirty="0"/>
              <a:t>Informing the beginning of their learning journey</a:t>
            </a:r>
          </a:p>
          <a:p>
            <a:r>
              <a:rPr lang="en-GB" dirty="0"/>
              <a:t>Getting to know key workers</a:t>
            </a:r>
          </a:p>
          <a:p>
            <a:r>
              <a:rPr lang="en-GB" dirty="0"/>
              <a:t>If you are new to Nursery this time, children’s red books are really useful for us to look at. </a:t>
            </a:r>
          </a:p>
          <a:p>
            <a:r>
              <a:rPr lang="en-GB" dirty="0"/>
              <a:t>National Statutory assessment between the age of 2 and 3.</a:t>
            </a:r>
          </a:p>
          <a:p>
            <a:pPr lvl="1"/>
            <a:r>
              <a:rPr lang="en-GB" dirty="0"/>
              <a:t>review a child’s development and progress in the 3 prime areas of learning and development in the EYFS framework</a:t>
            </a:r>
          </a:p>
          <a:p>
            <a:pPr lvl="1"/>
            <a:r>
              <a:rPr lang="en-GB" dirty="0"/>
              <a:t>identify any areas of concern or additional development needs</a:t>
            </a:r>
          </a:p>
          <a:p>
            <a:pPr lvl="1"/>
            <a:r>
              <a:rPr lang="en-GB" dirty="0"/>
              <a:t>work with parents and other professionals to put in place appropriate support and interventions.</a:t>
            </a:r>
          </a:p>
        </p:txBody>
      </p:sp>
      <p:pic>
        <p:nvPicPr>
          <p:cNvPr id="4" name="Recorded Sound">
            <a:hlinkClick r:id="" action="ppaction://media"/>
            <a:extLst>
              <a:ext uri="{FF2B5EF4-FFF2-40B4-BE49-F238E27FC236}">
                <a16:creationId xmlns:a16="http://schemas.microsoft.com/office/drawing/2014/main" id="{EE1FD96B-51CF-4A5B-A0F0-1EDF3CFF8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5154" y="162560"/>
            <a:ext cx="406400" cy="406400"/>
          </a:xfrm>
          <a:prstGeom prst="rect">
            <a:avLst/>
          </a:prstGeom>
        </p:spPr>
      </p:pic>
    </p:spTree>
    <p:extLst>
      <p:ext uri="{BB962C8B-B14F-4D97-AF65-F5344CB8AC3E}">
        <p14:creationId xmlns:p14="http://schemas.microsoft.com/office/powerpoint/2010/main" val="355981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90" y="504056"/>
            <a:ext cx="7024744" cy="1575048"/>
          </a:xfrm>
        </p:spPr>
        <p:txBody>
          <a:bodyPr>
            <a:normAutofit/>
          </a:bodyPr>
          <a:lstStyle/>
          <a:p>
            <a:r>
              <a:rPr lang="en-GB" sz="3200" dirty="0"/>
              <a:t>Physical Development</a:t>
            </a:r>
            <a:br>
              <a:rPr lang="en-GB" sz="3200" dirty="0"/>
            </a:br>
            <a:endParaRPr lang="en-GB" sz="3200" dirty="0"/>
          </a:p>
        </p:txBody>
      </p:sp>
      <p:sp>
        <p:nvSpPr>
          <p:cNvPr id="3" name="Content Placeholder 2"/>
          <p:cNvSpPr>
            <a:spLocks noGrp="1"/>
          </p:cNvSpPr>
          <p:nvPr>
            <p:ph idx="1"/>
          </p:nvPr>
        </p:nvSpPr>
        <p:spPr>
          <a:xfrm>
            <a:off x="623746" y="2206540"/>
            <a:ext cx="6777317" cy="4147404"/>
          </a:xfrm>
        </p:spPr>
        <p:txBody>
          <a:bodyPr>
            <a:normAutofit/>
          </a:bodyPr>
          <a:lstStyle/>
          <a:p>
            <a:r>
              <a:rPr lang="en-GB" sz="2000" dirty="0"/>
              <a:t>A prime area to support all-round development</a:t>
            </a:r>
          </a:p>
          <a:p>
            <a:r>
              <a:rPr lang="en-GB" sz="2000" dirty="0"/>
              <a:t>Help them peruse happy, healthy and active lives</a:t>
            </a:r>
          </a:p>
          <a:p>
            <a:r>
              <a:rPr lang="en-US" sz="2000" b="1" i="0" u="sng" dirty="0">
                <a:solidFill>
                  <a:srgbClr val="0B0C0C"/>
                </a:solidFill>
                <a:effectLst/>
                <a:latin typeface="+mj-lt"/>
              </a:rPr>
              <a:t>Gross motor </a:t>
            </a:r>
            <a:r>
              <a:rPr lang="en-US" sz="2000" b="0" i="0" dirty="0">
                <a:solidFill>
                  <a:srgbClr val="0B0C0C"/>
                </a:solidFill>
                <a:effectLst/>
                <a:latin typeface="+mj-lt"/>
              </a:rPr>
              <a:t>skills provide the foundation for developing healthy bodies and social and emotional well-being.</a:t>
            </a:r>
          </a:p>
          <a:p>
            <a:r>
              <a:rPr lang="en-US" sz="2000" b="1" i="0" u="sng" dirty="0">
                <a:solidFill>
                  <a:srgbClr val="0B0C0C"/>
                </a:solidFill>
                <a:effectLst/>
                <a:latin typeface="+mj-lt"/>
              </a:rPr>
              <a:t>Fine motor </a:t>
            </a:r>
            <a:r>
              <a:rPr lang="en-US" sz="2000" b="0" i="0" dirty="0">
                <a:solidFill>
                  <a:srgbClr val="0B0C0C"/>
                </a:solidFill>
                <a:effectLst/>
                <a:latin typeface="+mj-lt"/>
              </a:rPr>
              <a:t>control and precision helps with hand-eye co-ordination which is later linked to early literacy.</a:t>
            </a:r>
          </a:p>
          <a:p>
            <a:r>
              <a:rPr lang="en-US" sz="2000" dirty="0">
                <a:solidFill>
                  <a:srgbClr val="0B0C0C"/>
                </a:solidFill>
                <a:latin typeface="+mj-lt"/>
              </a:rPr>
              <a:t>PE with Mrs Kirk</a:t>
            </a:r>
            <a:endParaRPr lang="en-US" sz="2000" b="0" i="0" dirty="0">
              <a:solidFill>
                <a:srgbClr val="0B0C0C"/>
              </a:solidFill>
              <a:effectLst/>
              <a:latin typeface="+mj-lt"/>
            </a:endParaRPr>
          </a:p>
        </p:txBody>
      </p:sp>
      <p:pic>
        <p:nvPicPr>
          <p:cNvPr id="4" name="Recorded Sound">
            <a:hlinkClick r:id="" action="ppaction://media"/>
            <a:extLst>
              <a:ext uri="{FF2B5EF4-FFF2-40B4-BE49-F238E27FC236}">
                <a16:creationId xmlns:a16="http://schemas.microsoft.com/office/drawing/2014/main" id="{CCB50E62-B6A3-4ABA-9049-B67E74277B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97656"/>
            <a:ext cx="406400" cy="406400"/>
          </a:xfrm>
          <a:prstGeom prst="rect">
            <a:avLst/>
          </a:prstGeom>
        </p:spPr>
      </p:pic>
    </p:spTree>
    <p:extLst>
      <p:ext uri="{BB962C8B-B14F-4D97-AF65-F5344CB8AC3E}">
        <p14:creationId xmlns:p14="http://schemas.microsoft.com/office/powerpoint/2010/main" val="145395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03581-2B93-9F91-024B-EA22CEA47911}"/>
              </a:ext>
            </a:extLst>
          </p:cNvPr>
          <p:cNvSpPr>
            <a:spLocks noGrp="1"/>
          </p:cNvSpPr>
          <p:nvPr>
            <p:ph type="title"/>
          </p:nvPr>
        </p:nvSpPr>
        <p:spPr>
          <a:xfrm>
            <a:off x="937260" y="15081"/>
            <a:ext cx="7269480" cy="1325562"/>
          </a:xfrm>
        </p:spPr>
        <p:txBody>
          <a:bodyPr/>
          <a:lstStyle/>
          <a:p>
            <a:r>
              <a:rPr lang="en-GB" dirty="0"/>
              <a:t>Gross and Fine Motor Skills</a:t>
            </a:r>
          </a:p>
        </p:txBody>
      </p:sp>
      <p:sp>
        <p:nvSpPr>
          <p:cNvPr id="3" name="Content Placeholder 2">
            <a:extLst>
              <a:ext uri="{FF2B5EF4-FFF2-40B4-BE49-F238E27FC236}">
                <a16:creationId xmlns:a16="http://schemas.microsoft.com/office/drawing/2014/main" id="{12D79247-BC10-760B-8B4C-A0A0BA57D77A}"/>
              </a:ext>
            </a:extLst>
          </p:cNvPr>
          <p:cNvSpPr>
            <a:spLocks noGrp="1"/>
          </p:cNvSpPr>
          <p:nvPr>
            <p:ph idx="1"/>
          </p:nvPr>
        </p:nvSpPr>
        <p:spPr>
          <a:xfrm>
            <a:off x="946404" y="1340643"/>
            <a:ext cx="6446520" cy="4839495"/>
          </a:xfrm>
        </p:spPr>
        <p:txBody>
          <a:bodyPr>
            <a:normAutofit fontScale="92500" lnSpcReduction="20000"/>
          </a:bodyPr>
          <a:lstStyle/>
          <a:p>
            <a:r>
              <a:rPr lang="en-US" b="0" i="0" dirty="0">
                <a:solidFill>
                  <a:srgbClr val="0B0C0C"/>
                </a:solidFill>
                <a:effectLst/>
              </a:rPr>
              <a:t>Children develop </a:t>
            </a:r>
            <a:r>
              <a:rPr lang="en-US" dirty="0">
                <a:solidFill>
                  <a:srgbClr val="0B0C0C"/>
                </a:solidFill>
              </a:rPr>
              <a:t>gross motor skills </a:t>
            </a:r>
            <a:r>
              <a:rPr lang="en-US" b="0" i="0" dirty="0">
                <a:solidFill>
                  <a:srgbClr val="0B0C0C"/>
                </a:solidFill>
                <a:effectLst/>
              </a:rPr>
              <a:t>using their whole body. You can see this from a baby’s earliest efforts to move and travel, to young children coordinating whole body movements. By using their whole bodies children become increasingly confident, agile and flexible.</a:t>
            </a:r>
          </a:p>
          <a:p>
            <a:r>
              <a:rPr lang="en-US" b="0" i="0" dirty="0">
                <a:solidFill>
                  <a:srgbClr val="0B0C0C"/>
                </a:solidFill>
                <a:effectLst/>
              </a:rPr>
              <a:t>This looks like large scale movements including painting on easels, chalking the floors outside, reaching up to get resources, </a:t>
            </a:r>
            <a:r>
              <a:rPr lang="en-US" dirty="0">
                <a:solidFill>
                  <a:srgbClr val="0B0C0C"/>
                </a:solidFill>
              </a:rPr>
              <a:t>brushing up in big movements etc. A lot of these activities are done in the o</a:t>
            </a:r>
            <a:r>
              <a:rPr lang="en-US" b="0" i="0" dirty="0">
                <a:solidFill>
                  <a:srgbClr val="0B0C0C"/>
                </a:solidFill>
                <a:effectLst/>
              </a:rPr>
              <a:t>utdoor area.</a:t>
            </a:r>
          </a:p>
          <a:p>
            <a:r>
              <a:rPr lang="en-US" b="0" i="0" dirty="0">
                <a:solidFill>
                  <a:srgbClr val="0B0C0C"/>
                </a:solidFill>
                <a:effectLst/>
              </a:rPr>
              <a:t>Fine motor skills involve small muscles working with the brain and nervous system to control movements in areas such as the hands, fingers, lips, tongue and eyes. Developing fine motor skills helps children do things like eating, writing, manipulating objects and getting dressed.</a:t>
            </a:r>
          </a:p>
          <a:p>
            <a:r>
              <a:rPr lang="en-US" b="0" i="0" dirty="0">
                <a:solidFill>
                  <a:srgbClr val="0B0C0C"/>
                </a:solidFill>
                <a:effectLst/>
              </a:rPr>
              <a:t>Mark making is an important experience for children because over time they can attribute meaning to their marks. Combined with a child’s developing dexterity, these marks become refined and deliberate, until the point at which the young child labels their marks, either as pictures or writing. </a:t>
            </a:r>
            <a:r>
              <a:rPr lang="en-US" dirty="0">
                <a:solidFill>
                  <a:srgbClr val="0B0C0C"/>
                </a:solidFill>
              </a:rPr>
              <a:t>Activities including dough disco and squiggle whilst you wiggle.</a:t>
            </a:r>
            <a:endParaRPr lang="en-US" b="0" i="0" dirty="0">
              <a:solidFill>
                <a:srgbClr val="0B0C0C"/>
              </a:solidFill>
              <a:effectLst/>
            </a:endParaRPr>
          </a:p>
        </p:txBody>
      </p:sp>
      <p:pic>
        <p:nvPicPr>
          <p:cNvPr id="6" name="Recorded Sound">
            <a:hlinkClick r:id="" action="ppaction://media"/>
            <a:extLst>
              <a:ext uri="{FF2B5EF4-FFF2-40B4-BE49-F238E27FC236}">
                <a16:creationId xmlns:a16="http://schemas.microsoft.com/office/drawing/2014/main" id="{3110CDB4-4DC6-4F40-AA0B-ADB36E7391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4945" y="54110"/>
            <a:ext cx="406400" cy="406400"/>
          </a:xfrm>
          <a:prstGeom prst="rect">
            <a:avLst/>
          </a:prstGeom>
        </p:spPr>
      </p:pic>
    </p:spTree>
    <p:extLst>
      <p:ext uri="{BB962C8B-B14F-4D97-AF65-F5344CB8AC3E}">
        <p14:creationId xmlns:p14="http://schemas.microsoft.com/office/powerpoint/2010/main" val="213848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View">
  <a:themeElements>
    <a:clrScheme name="Custom 3">
      <a:dk1>
        <a:srgbClr val="000000"/>
      </a:dk1>
      <a:lt1>
        <a:srgbClr val="FFFFFF"/>
      </a:lt1>
      <a:dk2>
        <a:srgbClr val="A7B789"/>
      </a:dk2>
      <a:lt2>
        <a:srgbClr val="D6D3CC"/>
      </a:lt2>
      <a:accent1>
        <a:srgbClr val="D2BFC7"/>
      </a:accent1>
      <a:accent2>
        <a:srgbClr val="DBE2CF"/>
      </a:accent2>
      <a:accent3>
        <a:srgbClr val="D2BFC7"/>
      </a:accent3>
      <a:accent4>
        <a:srgbClr val="CAD3B8"/>
      </a:accent4>
      <a:accent5>
        <a:srgbClr val="BC9FAB"/>
      </a:accent5>
      <a:accent6>
        <a:srgbClr val="BC9FAB"/>
      </a:accent6>
      <a:hlink>
        <a:srgbClr val="80955A"/>
      </a:hlink>
      <a:folHlink>
        <a:srgbClr val="55633C"/>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View</Template>
  <TotalTime>8924</TotalTime>
  <Words>2481</Words>
  <Application>Microsoft Office PowerPoint</Application>
  <PresentationFormat>On-screen Show (4:3)</PresentationFormat>
  <Paragraphs>232</Paragraphs>
  <Slides>22</Slides>
  <Notes>10</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Schoolbook</vt:lpstr>
      <vt:lpstr>Courier New</vt:lpstr>
      <vt:lpstr>Wingdings 2</vt:lpstr>
      <vt:lpstr>View</vt:lpstr>
      <vt:lpstr>Nursery Parents Curriculum Information</vt:lpstr>
      <vt:lpstr>Meet the Team</vt:lpstr>
      <vt:lpstr>Daily Routine</vt:lpstr>
      <vt:lpstr>Early Years Foundation Stage</vt:lpstr>
      <vt:lpstr>Characteristics of Effective Learning</vt:lpstr>
      <vt:lpstr>Curriculum</vt:lpstr>
      <vt:lpstr>Baseline Assessment</vt:lpstr>
      <vt:lpstr>Physical Development </vt:lpstr>
      <vt:lpstr>Gross and Fine Motor Skills</vt:lpstr>
      <vt:lpstr>Formal Phonics</vt:lpstr>
      <vt:lpstr>Reading</vt:lpstr>
      <vt:lpstr>Early number</vt:lpstr>
      <vt:lpstr>PowerPoint Presentation</vt:lpstr>
      <vt:lpstr>How to help your child at home </vt:lpstr>
      <vt:lpstr>Tapestry</vt:lpstr>
      <vt:lpstr>Our Golden Rules</vt:lpstr>
      <vt:lpstr>Dummies and speech </vt:lpstr>
      <vt:lpstr>Punctuality and Attendance</vt:lpstr>
      <vt:lpstr>Any other business</vt:lpstr>
      <vt:lpstr>Important Dates for the Diary</vt:lpstr>
      <vt:lpstr>Website</vt:lpstr>
      <vt:lpstr>Thank you for listening!  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EYFS Parents Meeting</dc:title>
  <dc:creator>Caroline Yarwood</dc:creator>
  <cp:lastModifiedBy>Morgan Hadfield</cp:lastModifiedBy>
  <cp:revision>194</cp:revision>
  <cp:lastPrinted>2019-10-03T07:27:15Z</cp:lastPrinted>
  <dcterms:created xsi:type="dcterms:W3CDTF">2015-09-23T07:48:36Z</dcterms:created>
  <dcterms:modified xsi:type="dcterms:W3CDTF">2025-09-15T14:30:38Z</dcterms:modified>
</cp:coreProperties>
</file>