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0"/>
  </p:notesMasterIdLst>
  <p:handoutMasterIdLst>
    <p:handoutMasterId r:id="rId41"/>
  </p:handoutMasterIdLst>
  <p:sldIdLst>
    <p:sldId id="256" r:id="rId2"/>
    <p:sldId id="286" r:id="rId3"/>
    <p:sldId id="303" r:id="rId4"/>
    <p:sldId id="301" r:id="rId5"/>
    <p:sldId id="287" r:id="rId6"/>
    <p:sldId id="296" r:id="rId7"/>
    <p:sldId id="257" r:id="rId8"/>
    <p:sldId id="261" r:id="rId9"/>
    <p:sldId id="258" r:id="rId10"/>
    <p:sldId id="304" r:id="rId11"/>
    <p:sldId id="305" r:id="rId12"/>
    <p:sldId id="262" r:id="rId13"/>
    <p:sldId id="265" r:id="rId14"/>
    <p:sldId id="264" r:id="rId15"/>
    <p:sldId id="266" r:id="rId16"/>
    <p:sldId id="263" r:id="rId17"/>
    <p:sldId id="306" r:id="rId18"/>
    <p:sldId id="307" r:id="rId19"/>
    <p:sldId id="267" r:id="rId20"/>
    <p:sldId id="297" r:id="rId21"/>
    <p:sldId id="299" r:id="rId22"/>
    <p:sldId id="280" r:id="rId23"/>
    <p:sldId id="268" r:id="rId24"/>
    <p:sldId id="276" r:id="rId25"/>
    <p:sldId id="308" r:id="rId26"/>
    <p:sldId id="309" r:id="rId27"/>
    <p:sldId id="269" r:id="rId28"/>
    <p:sldId id="271" r:id="rId29"/>
    <p:sldId id="274" r:id="rId30"/>
    <p:sldId id="281" r:id="rId31"/>
    <p:sldId id="300" r:id="rId32"/>
    <p:sldId id="275" r:id="rId33"/>
    <p:sldId id="277" r:id="rId34"/>
    <p:sldId id="283" r:id="rId35"/>
    <p:sldId id="285" r:id="rId36"/>
    <p:sldId id="284" r:id="rId37"/>
    <p:sldId id="279" r:id="rId38"/>
    <p:sldId id="298" r:id="rId3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EF01DE-8B3A-417E-B856-A89F328AE0C2}" v="10" dt="2025-09-10T18:52:30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s Worthington" userId="6cb0420e-9c6d-404c-a9c7-4fbff9665715" providerId="ADAL" clId="{D9EF01DE-8B3A-417E-B856-A89F328AE0C2}"/>
    <pc:docChg chg="custSel modSld">
      <pc:chgData name="Miss Worthington" userId="6cb0420e-9c6d-404c-a9c7-4fbff9665715" providerId="ADAL" clId="{D9EF01DE-8B3A-417E-B856-A89F328AE0C2}" dt="2025-09-10T18:53:41.958" v="26" actId="1076"/>
      <pc:docMkLst>
        <pc:docMk/>
      </pc:docMkLst>
      <pc:sldChg chg="modSp mod">
        <pc:chgData name="Miss Worthington" userId="6cb0420e-9c6d-404c-a9c7-4fbff9665715" providerId="ADAL" clId="{D9EF01DE-8B3A-417E-B856-A89F328AE0C2}" dt="2025-09-10T18:37:23.117" v="3" actId="1076"/>
        <pc:sldMkLst>
          <pc:docMk/>
          <pc:sldMk cId="1132897769" sldId="265"/>
        </pc:sldMkLst>
        <pc:picChg chg="mod">
          <ac:chgData name="Miss Worthington" userId="6cb0420e-9c6d-404c-a9c7-4fbff9665715" providerId="ADAL" clId="{D9EF01DE-8B3A-417E-B856-A89F328AE0C2}" dt="2025-09-10T18:37:23.117" v="3" actId="1076"/>
          <ac:picMkLst>
            <pc:docMk/>
            <pc:sldMk cId="1132897769" sldId="265"/>
            <ac:picMk id="4" creationId="{21E7BE3D-730F-400E-A15A-E5F3189EBCFD}"/>
          </ac:picMkLst>
        </pc:picChg>
      </pc:sldChg>
      <pc:sldChg chg="modSp mod">
        <pc:chgData name="Miss Worthington" userId="6cb0420e-9c6d-404c-a9c7-4fbff9665715" providerId="ADAL" clId="{D9EF01DE-8B3A-417E-B856-A89F328AE0C2}" dt="2025-09-10T18:40:01.185" v="12" actId="1076"/>
        <pc:sldMkLst>
          <pc:docMk/>
          <pc:sldMk cId="302633931" sldId="268"/>
        </pc:sldMkLst>
        <pc:picChg chg="mod">
          <ac:chgData name="Miss Worthington" userId="6cb0420e-9c6d-404c-a9c7-4fbff9665715" providerId="ADAL" clId="{D9EF01DE-8B3A-417E-B856-A89F328AE0C2}" dt="2025-09-10T18:40:01.185" v="12" actId="1076"/>
          <ac:picMkLst>
            <pc:docMk/>
            <pc:sldMk cId="302633931" sldId="268"/>
            <ac:picMk id="4" creationId="{BE3E05BF-C514-4FDE-ABEF-27DC3645BB5D}"/>
          </ac:picMkLst>
        </pc:picChg>
      </pc:sldChg>
      <pc:sldChg chg="modSp mod">
        <pc:chgData name="Miss Worthington" userId="6cb0420e-9c6d-404c-a9c7-4fbff9665715" providerId="ADAL" clId="{D9EF01DE-8B3A-417E-B856-A89F328AE0C2}" dt="2025-09-10T18:42:06.537" v="14" actId="14100"/>
        <pc:sldMkLst>
          <pc:docMk/>
          <pc:sldMk cId="1420786294" sldId="269"/>
        </pc:sldMkLst>
        <pc:spChg chg="mod">
          <ac:chgData name="Miss Worthington" userId="6cb0420e-9c6d-404c-a9c7-4fbff9665715" providerId="ADAL" clId="{D9EF01DE-8B3A-417E-B856-A89F328AE0C2}" dt="2025-09-10T18:42:06.537" v="14" actId="14100"/>
          <ac:spMkLst>
            <pc:docMk/>
            <pc:sldMk cId="1420786294" sldId="269"/>
            <ac:spMk id="3" creationId="{00000000-0000-0000-0000-000000000000}"/>
          </ac:spMkLst>
        </pc:spChg>
      </pc:sldChg>
      <pc:sldChg chg="delSp modSp mod delAnim">
        <pc:chgData name="Miss Worthington" userId="6cb0420e-9c6d-404c-a9c7-4fbff9665715" providerId="ADAL" clId="{D9EF01DE-8B3A-417E-B856-A89F328AE0C2}" dt="2025-09-10T18:46:39.719" v="17" actId="1076"/>
        <pc:sldMkLst>
          <pc:docMk/>
          <pc:sldMk cId="2425386827" sldId="271"/>
        </pc:sldMkLst>
        <pc:picChg chg="del mod">
          <ac:chgData name="Miss Worthington" userId="6cb0420e-9c6d-404c-a9c7-4fbff9665715" providerId="ADAL" clId="{D9EF01DE-8B3A-417E-B856-A89F328AE0C2}" dt="2025-09-10T18:44:34.078" v="16" actId="478"/>
          <ac:picMkLst>
            <pc:docMk/>
            <pc:sldMk cId="2425386827" sldId="271"/>
            <ac:picMk id="4" creationId="{07445BAD-9D39-4D9E-BFB0-2D7A06C35C18}"/>
          </ac:picMkLst>
        </pc:picChg>
        <pc:picChg chg="mod">
          <ac:chgData name="Miss Worthington" userId="6cb0420e-9c6d-404c-a9c7-4fbff9665715" providerId="ADAL" clId="{D9EF01DE-8B3A-417E-B856-A89F328AE0C2}" dt="2025-09-10T18:46:39.719" v="17" actId="1076"/>
          <ac:picMkLst>
            <pc:docMk/>
            <pc:sldMk cId="2425386827" sldId="271"/>
            <ac:picMk id="5" creationId="{6381B8D0-2C86-4A87-8381-5FFA34D47A79}"/>
          </ac:picMkLst>
        </pc:picChg>
      </pc:sldChg>
      <pc:sldChg chg="modSp mod">
        <pc:chgData name="Miss Worthington" userId="6cb0420e-9c6d-404c-a9c7-4fbff9665715" providerId="ADAL" clId="{D9EF01DE-8B3A-417E-B856-A89F328AE0C2}" dt="2025-09-10T18:47:35.094" v="20" actId="1076"/>
        <pc:sldMkLst>
          <pc:docMk/>
          <pc:sldMk cId="1926267883" sldId="274"/>
        </pc:sldMkLst>
        <pc:picChg chg="mod">
          <ac:chgData name="Miss Worthington" userId="6cb0420e-9c6d-404c-a9c7-4fbff9665715" providerId="ADAL" clId="{D9EF01DE-8B3A-417E-B856-A89F328AE0C2}" dt="2025-09-10T18:47:35.094" v="20" actId="1076"/>
          <ac:picMkLst>
            <pc:docMk/>
            <pc:sldMk cId="1926267883" sldId="274"/>
            <ac:picMk id="4" creationId="{3149E9AA-9144-4B17-98DF-80CE4708A169}"/>
          </ac:picMkLst>
        </pc:picChg>
      </pc:sldChg>
      <pc:sldChg chg="delSp modSp mod delAnim">
        <pc:chgData name="Miss Worthington" userId="6cb0420e-9c6d-404c-a9c7-4fbff9665715" providerId="ADAL" clId="{D9EF01DE-8B3A-417E-B856-A89F328AE0C2}" dt="2025-09-10T18:52:33.198" v="25" actId="1076"/>
        <pc:sldMkLst>
          <pc:docMk/>
          <pc:sldMk cId="84427933" sldId="275"/>
        </pc:sldMkLst>
        <pc:spChg chg="mod">
          <ac:chgData name="Miss Worthington" userId="6cb0420e-9c6d-404c-a9c7-4fbff9665715" providerId="ADAL" clId="{D9EF01DE-8B3A-417E-B856-A89F328AE0C2}" dt="2025-09-10T18:48:49.041" v="22" actId="14100"/>
          <ac:spMkLst>
            <pc:docMk/>
            <pc:sldMk cId="84427933" sldId="275"/>
            <ac:spMk id="3" creationId="{00000000-0000-0000-0000-000000000000}"/>
          </ac:spMkLst>
        </pc:spChg>
        <pc:picChg chg="mod">
          <ac:chgData name="Miss Worthington" userId="6cb0420e-9c6d-404c-a9c7-4fbff9665715" providerId="ADAL" clId="{D9EF01DE-8B3A-417E-B856-A89F328AE0C2}" dt="2025-09-10T18:51:03.092" v="23" actId="1076"/>
          <ac:picMkLst>
            <pc:docMk/>
            <pc:sldMk cId="84427933" sldId="275"/>
            <ac:picMk id="4" creationId="{1485904F-0DF9-4B8F-8E9E-3E17682A175B}"/>
          </ac:picMkLst>
        </pc:picChg>
        <pc:picChg chg="del">
          <ac:chgData name="Miss Worthington" userId="6cb0420e-9c6d-404c-a9c7-4fbff9665715" providerId="ADAL" clId="{D9EF01DE-8B3A-417E-B856-A89F328AE0C2}" dt="2025-09-10T18:51:54.736" v="24" actId="478"/>
          <ac:picMkLst>
            <pc:docMk/>
            <pc:sldMk cId="84427933" sldId="275"/>
            <ac:picMk id="5" creationId="{D32B34EF-2B44-4D18-B605-C7973792B7AA}"/>
          </ac:picMkLst>
        </pc:picChg>
        <pc:picChg chg="mod">
          <ac:chgData name="Miss Worthington" userId="6cb0420e-9c6d-404c-a9c7-4fbff9665715" providerId="ADAL" clId="{D9EF01DE-8B3A-417E-B856-A89F328AE0C2}" dt="2025-09-10T18:52:33.198" v="25" actId="1076"/>
          <ac:picMkLst>
            <pc:docMk/>
            <pc:sldMk cId="84427933" sldId="275"/>
            <ac:picMk id="6" creationId="{E3B7D53B-020D-4871-B517-1E10F471137E}"/>
          </ac:picMkLst>
        </pc:picChg>
      </pc:sldChg>
      <pc:sldChg chg="modSp mod">
        <pc:chgData name="Miss Worthington" userId="6cb0420e-9c6d-404c-a9c7-4fbff9665715" providerId="ADAL" clId="{D9EF01DE-8B3A-417E-B856-A89F328AE0C2}" dt="2025-09-10T18:36:19.485" v="2" actId="1076"/>
        <pc:sldMkLst>
          <pc:docMk/>
          <pc:sldMk cId="3282625434" sldId="296"/>
        </pc:sldMkLst>
        <pc:picChg chg="mod">
          <ac:chgData name="Miss Worthington" userId="6cb0420e-9c6d-404c-a9c7-4fbff9665715" providerId="ADAL" clId="{D9EF01DE-8B3A-417E-B856-A89F328AE0C2}" dt="2025-09-10T18:36:19.485" v="2" actId="1076"/>
          <ac:picMkLst>
            <pc:docMk/>
            <pc:sldMk cId="3282625434" sldId="296"/>
            <ac:picMk id="6" creationId="{B2D0626A-7E5D-4C2B-88D8-13A6C0D55EFE}"/>
          </ac:picMkLst>
        </pc:picChg>
      </pc:sldChg>
      <pc:sldChg chg="modSp mod">
        <pc:chgData name="Miss Worthington" userId="6cb0420e-9c6d-404c-a9c7-4fbff9665715" providerId="ADAL" clId="{D9EF01DE-8B3A-417E-B856-A89F328AE0C2}" dt="2025-09-10T18:39:19.453" v="8" actId="14100"/>
        <pc:sldMkLst>
          <pc:docMk/>
          <pc:sldMk cId="1294804885" sldId="297"/>
        </pc:sldMkLst>
        <pc:picChg chg="mod">
          <ac:chgData name="Miss Worthington" userId="6cb0420e-9c6d-404c-a9c7-4fbff9665715" providerId="ADAL" clId="{D9EF01DE-8B3A-417E-B856-A89F328AE0C2}" dt="2025-09-10T18:38:41.058" v="6" actId="1076"/>
          <ac:picMkLst>
            <pc:docMk/>
            <pc:sldMk cId="1294804885" sldId="297"/>
            <ac:picMk id="5" creationId="{017537C7-5649-4698-854C-3D9CC961B5AD}"/>
          </ac:picMkLst>
        </pc:picChg>
        <pc:picChg chg="mod">
          <ac:chgData name="Miss Worthington" userId="6cb0420e-9c6d-404c-a9c7-4fbff9665715" providerId="ADAL" clId="{D9EF01DE-8B3A-417E-B856-A89F328AE0C2}" dt="2025-09-10T18:39:19.453" v="8" actId="14100"/>
          <ac:picMkLst>
            <pc:docMk/>
            <pc:sldMk cId="1294804885" sldId="297"/>
            <ac:picMk id="6" creationId="{6C32F68E-4AB8-436F-8BBF-58BD02A98942}"/>
          </ac:picMkLst>
        </pc:picChg>
      </pc:sldChg>
      <pc:sldChg chg="modSp mod">
        <pc:chgData name="Miss Worthington" userId="6cb0420e-9c6d-404c-a9c7-4fbff9665715" providerId="ADAL" clId="{D9EF01DE-8B3A-417E-B856-A89F328AE0C2}" dt="2025-09-10T18:53:41.958" v="26" actId="1076"/>
        <pc:sldMkLst>
          <pc:docMk/>
          <pc:sldMk cId="2237476477" sldId="298"/>
        </pc:sldMkLst>
        <pc:picChg chg="mod">
          <ac:chgData name="Miss Worthington" userId="6cb0420e-9c6d-404c-a9c7-4fbff9665715" providerId="ADAL" clId="{D9EF01DE-8B3A-417E-B856-A89F328AE0C2}" dt="2025-09-10T18:53:41.958" v="26" actId="1076"/>
          <ac:picMkLst>
            <pc:docMk/>
            <pc:sldMk cId="2237476477" sldId="298"/>
            <ac:picMk id="3" creationId="{511A99B0-5DC4-4D76-B2F8-8F912B7D0FA1}"/>
          </ac:picMkLst>
        </pc:picChg>
      </pc:sldChg>
      <pc:sldChg chg="modSp mod">
        <pc:chgData name="Miss Worthington" userId="6cb0420e-9c6d-404c-a9c7-4fbff9665715" providerId="ADAL" clId="{D9EF01DE-8B3A-417E-B856-A89F328AE0C2}" dt="2025-09-10T18:48:41.556" v="21" actId="1076"/>
        <pc:sldMkLst>
          <pc:docMk/>
          <pc:sldMk cId="2539568884" sldId="300"/>
        </pc:sldMkLst>
        <pc:picChg chg="mod">
          <ac:chgData name="Miss Worthington" userId="6cb0420e-9c6d-404c-a9c7-4fbff9665715" providerId="ADAL" clId="{D9EF01DE-8B3A-417E-B856-A89F328AE0C2}" dt="2025-09-10T18:48:41.556" v="21" actId="1076"/>
          <ac:picMkLst>
            <pc:docMk/>
            <pc:sldMk cId="2539568884" sldId="300"/>
            <ac:picMk id="6" creationId="{4995C762-85BE-4673-A5E2-E0D1A47C1000}"/>
          </ac:picMkLst>
        </pc:picChg>
      </pc:sldChg>
      <pc:sldChg chg="modSp mod">
        <pc:chgData name="Miss Worthington" userId="6cb0420e-9c6d-404c-a9c7-4fbff9665715" providerId="ADAL" clId="{D9EF01DE-8B3A-417E-B856-A89F328AE0C2}" dt="2025-09-10T18:35:12.454" v="0" actId="1076"/>
        <pc:sldMkLst>
          <pc:docMk/>
          <pc:sldMk cId="2155113610" sldId="301"/>
        </pc:sldMkLst>
        <pc:picChg chg="mod">
          <ac:chgData name="Miss Worthington" userId="6cb0420e-9c6d-404c-a9c7-4fbff9665715" providerId="ADAL" clId="{D9EF01DE-8B3A-417E-B856-A89F328AE0C2}" dt="2025-09-10T18:35:12.454" v="0" actId="1076"/>
          <ac:picMkLst>
            <pc:docMk/>
            <pc:sldMk cId="2155113610" sldId="301"/>
            <ac:picMk id="5" creationId="{B6C42930-BB6B-4C28-83BC-A96C44582D2E}"/>
          </ac:picMkLst>
        </pc:picChg>
      </pc:sldChg>
      <pc:sldChg chg="modSp mod">
        <pc:chgData name="Miss Worthington" userId="6cb0420e-9c6d-404c-a9c7-4fbff9665715" providerId="ADAL" clId="{D9EF01DE-8B3A-417E-B856-A89F328AE0C2}" dt="2025-09-10T18:41:46.960" v="13" actId="1076"/>
        <pc:sldMkLst>
          <pc:docMk/>
          <pc:sldMk cId="191446923" sldId="308"/>
        </pc:sldMkLst>
        <pc:picChg chg="mod">
          <ac:chgData name="Miss Worthington" userId="6cb0420e-9c6d-404c-a9c7-4fbff9665715" providerId="ADAL" clId="{D9EF01DE-8B3A-417E-B856-A89F328AE0C2}" dt="2025-09-10T18:41:46.960" v="13" actId="1076"/>
          <ac:picMkLst>
            <pc:docMk/>
            <pc:sldMk cId="191446923" sldId="308"/>
            <ac:picMk id="4" creationId="{30357AEB-0998-4538-ABF5-CA5D981994A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15AF7-0DA8-47D9-9B48-92A5678F4A5B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E8A18-82C5-451A-83A6-C93D614483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640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FB10B-6EEF-4982-8703-F13DDBEFFBBF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E39B5-8614-4FD5-82D4-FFDBC3EE65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054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9281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0475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055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113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6321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935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6670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277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797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488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44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321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5074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463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8432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222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92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666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866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39B5-8614-4FD5-82D4-FFDBC3EE65C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311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17D382F-4CB3-4BB4-AB39-D508270F86A4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6A0D915-B3FA-4DB8-89B3-6CEE8553F18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382F-4CB3-4BB4-AB39-D508270F86A4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D915-B3FA-4DB8-89B3-6CEE8553F18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382F-4CB3-4BB4-AB39-D508270F86A4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D915-B3FA-4DB8-89B3-6CEE8553F18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382F-4CB3-4BB4-AB39-D508270F86A4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D915-B3FA-4DB8-89B3-6CEE8553F18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382F-4CB3-4BB4-AB39-D508270F86A4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D915-B3FA-4DB8-89B3-6CEE8553F18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382F-4CB3-4BB4-AB39-D508270F86A4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D915-B3FA-4DB8-89B3-6CEE8553F18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382F-4CB3-4BB4-AB39-D508270F86A4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D915-B3FA-4DB8-89B3-6CEE8553F18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382F-4CB3-4BB4-AB39-D508270F86A4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D915-B3FA-4DB8-89B3-6CEE8553F18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382F-4CB3-4BB4-AB39-D508270F86A4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D915-B3FA-4DB8-89B3-6CEE8553F18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382F-4CB3-4BB4-AB39-D508270F86A4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D915-B3FA-4DB8-89B3-6CEE8553F18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382F-4CB3-4BB4-AB39-D508270F86A4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D915-B3FA-4DB8-89B3-6CEE8553F18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17D382F-4CB3-4BB4-AB39-D508270F86A4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6A0D915-B3FA-4DB8-89B3-6CEE8553F180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hyperlink" Target="https://www.oxfordreadingbuddy.com/uk" TargetMode="External"/><Relationship Id="rId3" Type="http://schemas.microsoft.com/office/2007/relationships/media" Target="../media/media20.m4a"/><Relationship Id="rId7" Type="http://schemas.openxmlformats.org/officeDocument/2006/relationships/image" Target="../media/image20.png"/><Relationship Id="rId12" Type="http://schemas.openxmlformats.org/officeDocument/2006/relationships/hyperlink" Target="https://www.oxfordowl.co.uk/login?active-tab=students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notesSlide" Target="../notesSlides/notesSlide13.xml"/><Relationship Id="rId11" Type="http://schemas.openxmlformats.org/officeDocument/2006/relationships/hyperlink" Target="https://ukhosted101.renlearn.co.uk/2248193/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jpeg"/><Relationship Id="rId4" Type="http://schemas.openxmlformats.org/officeDocument/2006/relationships/audio" Target="../media/media20.m4a"/><Relationship Id="rId9" Type="http://schemas.openxmlformats.org/officeDocument/2006/relationships/image" Target="../media/image22.jpeg"/><Relationship Id="rId1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://www.booksfortopics.com/year-6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://www.thereaderteacher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pmarks.co.uk/english-games/7-11-years/spelling-and-grammar" TargetMode="External"/><Relationship Id="rId2" Type="http://schemas.openxmlformats.org/officeDocument/2006/relationships/hyperlink" Target="https://www.spellzone.com/curriculum/national-curriculum/years-5-6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opmarks.co.uk/Interactive.aspx?cat=47" TargetMode="External"/><Relationship Id="rId4" Type="http://schemas.openxmlformats.org/officeDocument/2006/relationships/hyperlink" Target="http://www.bbc.co.uk/education/levels/zbr9wmn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pmarks.co.uk/maths-games/7-11-years/problem-solving" TargetMode="External"/><Relationship Id="rId2" Type="http://schemas.openxmlformats.org/officeDocument/2006/relationships/hyperlink" Target="http://www.topmarks.co.uk/maths-games/hit-the-butt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bc.co.uk/education/levels/zbr9wmn" TargetMode="External"/><Relationship Id="rId4" Type="http://schemas.openxmlformats.org/officeDocument/2006/relationships/hyperlink" Target="http://www.crickweb.co.uk/ks2numeracy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7984" y="2852936"/>
            <a:ext cx="3680772" cy="2000192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en-GB" sz="3200" dirty="0"/>
              <a:t>Parents’ meeting with Miss Worthington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2080" y="620688"/>
            <a:ext cx="3309803" cy="1260629"/>
          </a:xfrm>
        </p:spPr>
        <p:txBody>
          <a:bodyPr>
            <a:normAutofit/>
          </a:bodyPr>
          <a:lstStyle/>
          <a:p>
            <a:r>
              <a:rPr lang="en-GB" sz="5000" b="1" dirty="0"/>
              <a:t>Year 6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9B1D17-A3C6-4A73-B977-B6BFD6B89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243408"/>
            <a:ext cx="5196365" cy="1066800"/>
          </a:xfrm>
        </p:spPr>
        <p:txBody>
          <a:bodyPr>
            <a:normAutofit/>
          </a:bodyPr>
          <a:lstStyle/>
          <a:p>
            <a:pPr algn="ctr"/>
            <a:r>
              <a:rPr lang="en-GB" sz="3200" u="sng" dirty="0"/>
              <a:t>Writing Expectations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636D4-4D8B-4847-8BB2-BE683F7AB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790006"/>
            <a:ext cx="5070323" cy="578297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9F897A-FCC3-4F9D-A677-6888C75C6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785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5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0"/>
    </mc:Choice>
    <mc:Fallback xmlns="">
      <p:transition spd="slow" advTm="1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243408"/>
            <a:ext cx="5196365" cy="1066800"/>
          </a:xfrm>
        </p:spPr>
        <p:txBody>
          <a:bodyPr>
            <a:normAutofit/>
          </a:bodyPr>
          <a:lstStyle/>
          <a:p>
            <a:pPr algn="ctr"/>
            <a:r>
              <a:rPr lang="en-GB" sz="3200" u="sng" dirty="0"/>
              <a:t>Writing Expectations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C8049-7257-47CC-BBAF-30EC0B150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823392"/>
            <a:ext cx="5976744" cy="57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77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GB" dirty="0"/>
              <a:t>What does Age Related Expectation Mean?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Accurate punctuation – MUST have capital letters. </a:t>
            </a:r>
          </a:p>
          <a:p>
            <a:pPr>
              <a:lnSpc>
                <a:spcPct val="150000"/>
              </a:lnSpc>
            </a:pPr>
            <a:r>
              <a:rPr lang="en-GB" dirty="0"/>
              <a:t>Accurate sentence structure.</a:t>
            </a:r>
          </a:p>
          <a:p>
            <a:pPr>
              <a:lnSpc>
                <a:spcPct val="150000"/>
              </a:lnSpc>
            </a:pPr>
            <a:r>
              <a:rPr lang="en-GB" dirty="0"/>
              <a:t>High level of adventurous vocabulary. </a:t>
            </a:r>
          </a:p>
          <a:p>
            <a:pPr>
              <a:lnSpc>
                <a:spcPct val="150000"/>
              </a:lnSpc>
            </a:pPr>
            <a:r>
              <a:rPr lang="en-GB" dirty="0"/>
              <a:t>Be able to self check and correct own errors. </a:t>
            </a:r>
          </a:p>
          <a:p>
            <a:pPr>
              <a:lnSpc>
                <a:spcPct val="150000"/>
              </a:lnSpc>
            </a:pPr>
            <a:r>
              <a:rPr lang="en-GB" dirty="0"/>
              <a:t>Suitable for purpose and audience. </a:t>
            </a:r>
          </a:p>
          <a:p>
            <a:pPr>
              <a:lnSpc>
                <a:spcPct val="150000"/>
              </a:lnSpc>
            </a:pPr>
            <a:r>
              <a:rPr lang="en-GB" dirty="0"/>
              <a:t>Drawing all punctuation marks correctly.</a:t>
            </a:r>
          </a:p>
          <a:p>
            <a:pPr>
              <a:lnSpc>
                <a:spcPct val="150000"/>
              </a:lnSpc>
            </a:pPr>
            <a:r>
              <a:rPr lang="en-GB" dirty="0"/>
              <a:t>Must be joined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3C87E2-0024-413E-901D-406FAD342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99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9"/>
    </mc:Choice>
    <mc:Fallback xmlns="">
      <p:transition spd="slow" advTm="45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66800"/>
          </a:xfrm>
        </p:spPr>
        <p:txBody>
          <a:bodyPr/>
          <a:lstStyle/>
          <a:p>
            <a:r>
              <a:rPr lang="en-GB" dirty="0"/>
              <a:t>SPaG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1590"/>
            <a:ext cx="8229600" cy="43251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It comes in 2 parts Grammar, Punctuation, Vocabulary and Spelling. </a:t>
            </a:r>
          </a:p>
          <a:p>
            <a:pPr>
              <a:lnSpc>
                <a:spcPct val="150000"/>
              </a:lnSpc>
            </a:pPr>
            <a:r>
              <a:rPr lang="en-GB" dirty="0"/>
              <a:t>By Y5 most of the content has been taught. </a:t>
            </a:r>
          </a:p>
          <a:p>
            <a:pPr>
              <a:lnSpc>
                <a:spcPct val="150000"/>
              </a:lnSpc>
            </a:pPr>
            <a:r>
              <a:rPr lang="en-GB" dirty="0"/>
              <a:t>Spellings are practised in daily handwriting.</a:t>
            </a:r>
          </a:p>
        </p:txBody>
      </p:sp>
      <p:pic>
        <p:nvPicPr>
          <p:cNvPr id="3075" name="Picture 3" descr="C:\Users\asmith\AppData\Local\Microsoft\Windows\Temporary Internet Files\Content.IE5\RU22D259\school13[1]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1800200" cy="183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E7BE3D-730F-400E-A15A-E5F3189EB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5896" y="544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9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0"/>
    </mc:Choice>
    <mc:Fallback xmlns="">
      <p:transition spd="slow" advTm="29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52637"/>
            <a:ext cx="8229600" cy="1066800"/>
          </a:xfrm>
        </p:spPr>
        <p:txBody>
          <a:bodyPr/>
          <a:lstStyle/>
          <a:p>
            <a:r>
              <a:rPr lang="en-GB" dirty="0"/>
              <a:t>Spelling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8245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Spelling MUST be accurate to be at Age Related Expectation. </a:t>
            </a:r>
          </a:p>
          <a:p>
            <a:pPr>
              <a:lnSpc>
                <a:spcPct val="150000"/>
              </a:lnSpc>
            </a:pPr>
            <a:r>
              <a:rPr lang="en-GB" dirty="0"/>
              <a:t>However, children can self check using a dictionary, word bank or by asking a peer or adult for the spelling. </a:t>
            </a:r>
          </a:p>
          <a:p>
            <a:pPr>
              <a:lnSpc>
                <a:spcPct val="150000"/>
              </a:lnSpc>
            </a:pPr>
            <a:r>
              <a:rPr lang="en-GB" dirty="0"/>
              <a:t>Dictionaries/ thesauruses are a great tool and we  encourage children to use them in lessons.</a:t>
            </a:r>
          </a:p>
          <a:p>
            <a:pPr marL="68580" indent="0">
              <a:buNone/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D094EE-EA24-409D-BF93-6E6866A66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3888" y="586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01"/>
    </mc:Choice>
    <mc:Fallback xmlns="">
      <p:transition spd="slow" advTm="3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893" y="366083"/>
            <a:ext cx="8229600" cy="1066800"/>
          </a:xfrm>
        </p:spPr>
        <p:txBody>
          <a:bodyPr/>
          <a:lstStyle/>
          <a:p>
            <a:r>
              <a:rPr lang="en-GB" dirty="0"/>
              <a:t>Phonics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6973"/>
            <a:ext cx="8229600" cy="51125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Working on specific spellings patterns and completing a range of activities based on that spelling pattern. </a:t>
            </a:r>
          </a:p>
          <a:p>
            <a:pPr>
              <a:lnSpc>
                <a:spcPct val="150000"/>
              </a:lnSpc>
            </a:pPr>
            <a:r>
              <a:rPr lang="en-GB" dirty="0"/>
              <a:t>Some children are being accelerated and some are plugging gaps. </a:t>
            </a:r>
          </a:p>
          <a:p>
            <a:pPr>
              <a:lnSpc>
                <a:spcPct val="150000"/>
              </a:lnSpc>
            </a:pPr>
            <a:r>
              <a:rPr lang="en-GB" dirty="0"/>
              <a:t>Children will work on the Year 6 spelling list words as some of our Early Morning Tasks.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824E27-DCDE-4AA4-891D-D141D5228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7904" y="594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9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2"/>
    </mc:Choice>
    <mc:Fallback xmlns="">
      <p:transition spd="slow" advTm="26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66800"/>
          </a:xfrm>
        </p:spPr>
        <p:txBody>
          <a:bodyPr/>
          <a:lstStyle/>
          <a:p>
            <a:r>
              <a:rPr lang="en-GB" dirty="0"/>
              <a:t>How to help at home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896544"/>
          </a:xfrm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en-GB" dirty="0"/>
              <a:t>Practising dictionary skills – getting familiar with how to use it.</a:t>
            </a:r>
          </a:p>
          <a:p>
            <a:pPr>
              <a:lnSpc>
                <a:spcPct val="160000"/>
              </a:lnSpc>
            </a:pPr>
            <a:r>
              <a:rPr lang="en-GB" dirty="0"/>
              <a:t>Practising spellings off the Year 5&amp;6 spelling list and ensuring children are confident with the meaning of the words and can use them accurately. </a:t>
            </a:r>
          </a:p>
          <a:p>
            <a:pPr>
              <a:lnSpc>
                <a:spcPct val="160000"/>
              </a:lnSpc>
            </a:pPr>
            <a:r>
              <a:rPr lang="en-GB" dirty="0"/>
              <a:t>Reading a wide range of genres including stories. </a:t>
            </a:r>
          </a:p>
          <a:p>
            <a:pPr>
              <a:lnSpc>
                <a:spcPct val="160000"/>
              </a:lnSpc>
            </a:pPr>
            <a:r>
              <a:rPr lang="en-GB" dirty="0"/>
              <a:t>Writing if children want to – even things like football reports.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D180EC-1001-4A2A-9720-2D5C3BD9B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861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22"/>
    </mc:Choice>
    <mc:Fallback xmlns="">
      <p:transition spd="slow" advTm="5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243408"/>
            <a:ext cx="5196365" cy="1066800"/>
          </a:xfrm>
        </p:spPr>
        <p:txBody>
          <a:bodyPr>
            <a:normAutofit/>
          </a:bodyPr>
          <a:lstStyle/>
          <a:p>
            <a:pPr algn="ctr"/>
            <a:r>
              <a:rPr lang="en-GB" sz="2800" u="sng" dirty="0"/>
              <a:t>Reading Expectations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06E0C-F08B-4B41-9BC9-1E1D53C23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823392"/>
            <a:ext cx="6643155" cy="2168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B1251B-C9D5-4970-A399-013AB5F4C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2992276"/>
            <a:ext cx="6731679" cy="338905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781C1C-6C77-4D0A-ABE7-DA3C9FB00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389" y="1907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3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4"/>
    </mc:Choice>
    <mc:Fallback xmlns="">
      <p:transition spd="slow" advTm="3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00" y="980728"/>
            <a:ext cx="3816424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800" u="sng" dirty="0"/>
              <a:t>Reading </a:t>
            </a:r>
            <a:br>
              <a:rPr lang="en-GB" sz="2800" u="sng" dirty="0"/>
            </a:br>
            <a:r>
              <a:rPr lang="en-GB" sz="2800" u="sng" dirty="0"/>
              <a:t>Expectations </a:t>
            </a:r>
            <a:br>
              <a:rPr lang="en-GB" sz="2800" u="sng" dirty="0"/>
            </a:br>
            <a:r>
              <a:rPr lang="en-GB" sz="2800" u="sng" dirty="0"/>
              <a:t>continued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0DDB78-18D3-4934-BDA9-D98C0DC26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738" y="0"/>
            <a:ext cx="5322699" cy="667778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3CF4E4-E83C-41FE-9068-761CCCAE1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2084" y="2723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0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5"/>
    </mc:Choice>
    <mc:Fallback xmlns="">
      <p:transition spd="slow" advTm="3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590326"/>
            <a:ext cx="7024744" cy="1143000"/>
          </a:xfrm>
        </p:spPr>
        <p:txBody>
          <a:bodyPr/>
          <a:lstStyle/>
          <a:p>
            <a:r>
              <a:rPr lang="en-GB" dirty="0"/>
              <a:t>Reading Treat </a:t>
            </a:r>
          </a:p>
        </p:txBody>
      </p:sp>
      <p:pic>
        <p:nvPicPr>
          <p:cNvPr id="4" name="Picture 2" descr="C:\Users\asmith\AppData\Local\Microsoft\Windows\Temporary Internet Files\Content.IE5\RU22D259\reading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81" y="211796"/>
            <a:ext cx="2008277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ccelerated Reader">
            <a:extLst>
              <a:ext uri="{FF2B5EF4-FFF2-40B4-BE49-F238E27FC236}">
                <a16:creationId xmlns:a16="http://schemas.microsoft.com/office/drawing/2014/main" id="{7AF6C7D1-F7C6-49F6-913A-1F0424024C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3"/>
          <a:stretch/>
        </p:blipFill>
        <p:spPr bwMode="auto">
          <a:xfrm>
            <a:off x="5652120" y="5301208"/>
            <a:ext cx="2987040" cy="134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CB60CC-1E84-407B-A9FF-4E2E85E668CE}"/>
              </a:ext>
            </a:extLst>
          </p:cNvPr>
          <p:cNvSpPr txBox="1">
            <a:spLocks/>
          </p:cNvSpPr>
          <p:nvPr/>
        </p:nvSpPr>
        <p:spPr>
          <a:xfrm>
            <a:off x="755578" y="1792304"/>
            <a:ext cx="7344814" cy="42016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/>
              <a:t>Linked to AR targets.</a:t>
            </a:r>
          </a:p>
          <a:p>
            <a:pPr>
              <a:lnSpc>
                <a:spcPct val="150000"/>
              </a:lnSpc>
            </a:pPr>
            <a:r>
              <a:rPr lang="en-GB" dirty="0"/>
              <a:t>AR targets will be stuck into your child’s reading diary at the beginning of each half term.</a:t>
            </a:r>
          </a:p>
          <a:p>
            <a:pPr>
              <a:lnSpc>
                <a:spcPct val="150000"/>
              </a:lnSpc>
            </a:pPr>
            <a:r>
              <a:rPr lang="en-GB" dirty="0"/>
              <a:t>Children will need to achieve their reading target to receive their reading treat.</a:t>
            </a:r>
          </a:p>
          <a:p>
            <a:pPr>
              <a:lnSpc>
                <a:spcPct val="150000"/>
              </a:lnSpc>
            </a:pPr>
            <a:r>
              <a:rPr lang="en-GB" dirty="0"/>
              <a:t>Aim to read at home </a:t>
            </a:r>
            <a:r>
              <a:rPr lang="en-GB" u="sng" dirty="0"/>
              <a:t>at least </a:t>
            </a:r>
            <a:r>
              <a:rPr lang="en-GB" dirty="0"/>
              <a:t>4 times a week.</a:t>
            </a:r>
          </a:p>
          <a:p>
            <a:pPr>
              <a:lnSpc>
                <a:spcPct val="150000"/>
              </a:lnSpc>
            </a:pPr>
            <a:r>
              <a:rPr lang="en-GB" dirty="0"/>
              <a:t>Reading diaries will still be checked on a Monday morning.</a:t>
            </a:r>
          </a:p>
          <a:p>
            <a:pPr>
              <a:lnSpc>
                <a:spcPct val="150000"/>
              </a:lnSpc>
            </a:pPr>
            <a:r>
              <a:rPr lang="en-GB" dirty="0"/>
              <a:t>Reading for </a:t>
            </a:r>
            <a:r>
              <a:rPr lang="en-GB" u="sng" dirty="0"/>
              <a:t>sustained periods </a:t>
            </a:r>
            <a:r>
              <a:rPr lang="en-GB" dirty="0"/>
              <a:t>is an expectation in Year 6. </a:t>
            </a:r>
          </a:p>
          <a:p>
            <a:pPr marL="68580" indent="0">
              <a:lnSpc>
                <a:spcPct val="150000"/>
              </a:lnSpc>
              <a:buFont typeface="Wingdings 2" pitchFamily="18" charset="2"/>
              <a:buNone/>
            </a:pPr>
            <a:endParaRPr lang="en-GB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51534E-7801-4BAD-A5E5-799DE66D6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1079" y="392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45"/>
    </mc:Choice>
    <mc:Fallback xmlns="">
      <p:transition spd="slow" advTm="5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46D1-367D-4985-9819-BB0D2F757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15" y="116632"/>
            <a:ext cx="7024744" cy="1143000"/>
          </a:xfrm>
        </p:spPr>
        <p:txBody>
          <a:bodyPr/>
          <a:lstStyle/>
          <a:p>
            <a:r>
              <a:rPr lang="en-US" dirty="0"/>
              <a:t>Curriculum Overview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8F595-BC20-4A06-A598-01C1663FF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15" y="1263901"/>
            <a:ext cx="8064896" cy="5279230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2000" b="1" u="sng" dirty="0"/>
              <a:t>The following subjects are taught to the children:</a:t>
            </a:r>
          </a:p>
          <a:p>
            <a:pPr marL="68580" indent="0">
              <a:buNone/>
            </a:pPr>
            <a:r>
              <a:rPr lang="en-US" sz="2000" dirty="0"/>
              <a:t>English (Daily)</a:t>
            </a:r>
          </a:p>
          <a:p>
            <a:pPr marL="68580" indent="0">
              <a:buNone/>
            </a:pPr>
            <a:r>
              <a:rPr lang="en-US" sz="2000" dirty="0"/>
              <a:t>Maths (Daily)</a:t>
            </a:r>
          </a:p>
          <a:p>
            <a:pPr marL="68580" indent="0">
              <a:buNone/>
            </a:pPr>
            <a:r>
              <a:rPr lang="en-US" sz="2000" dirty="0"/>
              <a:t>Science  (Weekly)</a:t>
            </a:r>
          </a:p>
          <a:p>
            <a:pPr marL="68580" indent="0">
              <a:buNone/>
            </a:pPr>
            <a:r>
              <a:rPr lang="en-US" sz="2000" dirty="0"/>
              <a:t>RE (Weekly)</a:t>
            </a:r>
          </a:p>
          <a:p>
            <a:pPr marL="68580" indent="0">
              <a:buNone/>
            </a:pPr>
            <a:r>
              <a:rPr lang="en-US" sz="2000" dirty="0"/>
              <a:t>PHSE (Personal, Health, Social and Economic Education) (Weekly)</a:t>
            </a:r>
          </a:p>
          <a:p>
            <a:pPr marL="68580" indent="0">
              <a:buNone/>
            </a:pPr>
            <a:r>
              <a:rPr lang="en-US" sz="2000" dirty="0"/>
              <a:t>History </a:t>
            </a:r>
          </a:p>
          <a:p>
            <a:pPr marL="68580" indent="0">
              <a:buNone/>
            </a:pPr>
            <a:r>
              <a:rPr lang="en-US" sz="2000" dirty="0"/>
              <a:t>Geography </a:t>
            </a:r>
          </a:p>
          <a:p>
            <a:pPr marL="68580" indent="0">
              <a:buNone/>
            </a:pPr>
            <a:r>
              <a:rPr lang="en-US" sz="2000" dirty="0"/>
              <a:t>Art</a:t>
            </a:r>
          </a:p>
          <a:p>
            <a:pPr marL="68580" indent="0">
              <a:buNone/>
            </a:pPr>
            <a:r>
              <a:rPr lang="en-US" sz="2000" dirty="0"/>
              <a:t>DT</a:t>
            </a:r>
          </a:p>
          <a:p>
            <a:pPr marL="68580" indent="0">
              <a:buNone/>
            </a:pPr>
            <a:r>
              <a:rPr lang="en-US" sz="2000" dirty="0"/>
              <a:t>Computing </a:t>
            </a:r>
          </a:p>
          <a:p>
            <a:pPr marL="68580" indent="0">
              <a:buNone/>
            </a:pPr>
            <a:r>
              <a:rPr lang="en-US" sz="2000" dirty="0"/>
              <a:t>Music </a:t>
            </a:r>
          </a:p>
          <a:p>
            <a:pPr marL="68580" indent="0">
              <a:buNone/>
            </a:pPr>
            <a:r>
              <a:rPr lang="en-US" sz="2000" dirty="0"/>
              <a:t>MFL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40CDCF-7AF0-41F2-B485-25511F5AC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1"/>
    </mc:Choice>
    <mc:Fallback xmlns="">
      <p:transition spd="slow" advTm="21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 </a:t>
            </a:r>
          </a:p>
        </p:txBody>
      </p:sp>
      <p:pic>
        <p:nvPicPr>
          <p:cNvPr id="4" name="Picture 2" descr="C:\Users\asmith\AppData\Local\Microsoft\Windows\Temporary Internet Files\Content.IE5\RU22D259\reading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460997" cy="23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ccelerated Reader">
            <a:extLst>
              <a:ext uri="{FF2B5EF4-FFF2-40B4-BE49-F238E27FC236}">
                <a16:creationId xmlns:a16="http://schemas.microsoft.com/office/drawing/2014/main" id="{A3631BE1-28CE-44DE-A6A7-2EF05D2AEB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05473"/>
            <a:ext cx="2987040" cy="158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xford Reading Buddy: Your first steps - YouTube">
            <a:extLst>
              <a:ext uri="{FF2B5EF4-FFF2-40B4-BE49-F238E27FC236}">
                <a16:creationId xmlns:a16="http://schemas.microsoft.com/office/drawing/2014/main" id="{7B101AC9-AD62-4842-B7EA-93682423A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2201" b="3313"/>
          <a:stretch/>
        </p:blipFill>
        <p:spPr bwMode="auto">
          <a:xfrm>
            <a:off x="4427984" y="2852936"/>
            <a:ext cx="4014562" cy="209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ad Write Inc. eBook Library">
            <a:extLst>
              <a:ext uri="{FF2B5EF4-FFF2-40B4-BE49-F238E27FC236}">
                <a16:creationId xmlns:a16="http://schemas.microsoft.com/office/drawing/2014/main" id="{3693C7D4-7E26-411D-BD47-EC46FB31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14" y="4327486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2D6573-24EB-4991-8DB6-FC109F7CB5B2}"/>
              </a:ext>
            </a:extLst>
          </p:cNvPr>
          <p:cNvSpPr txBox="1"/>
          <p:nvPr/>
        </p:nvSpPr>
        <p:spPr>
          <a:xfrm>
            <a:off x="701454" y="3717032"/>
            <a:ext cx="3582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11"/>
              </a:rPr>
              <a:t>https://ukhosted101.renlearn.co.uk/2248193/</a:t>
            </a:r>
            <a:r>
              <a:rPr lang="en-US" sz="1200" dirty="0"/>
              <a:t> </a:t>
            </a:r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68BBD2-8B80-471B-89D0-66B6B0198A33}"/>
              </a:ext>
            </a:extLst>
          </p:cNvPr>
          <p:cNvSpPr txBox="1"/>
          <p:nvPr/>
        </p:nvSpPr>
        <p:spPr>
          <a:xfrm>
            <a:off x="4283968" y="5108536"/>
            <a:ext cx="4621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12"/>
              </a:rPr>
              <a:t>https://www.oxfordowl.co.uk/login?active-tab=students</a:t>
            </a:r>
            <a:r>
              <a:rPr lang="en-GB" sz="12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8CEF31-8162-4005-A7FC-A5E7740229A5}"/>
              </a:ext>
            </a:extLst>
          </p:cNvPr>
          <p:cNvSpPr txBox="1"/>
          <p:nvPr/>
        </p:nvSpPr>
        <p:spPr>
          <a:xfrm>
            <a:off x="971600" y="5944539"/>
            <a:ext cx="4621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13"/>
              </a:rPr>
              <a:t>https://www.oxfordreadingbuddy.com/uk</a:t>
            </a:r>
            <a:r>
              <a:rPr lang="en-GB" sz="12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C2B55-1523-4E4C-A70C-F0077201AF15}"/>
              </a:ext>
            </a:extLst>
          </p:cNvPr>
          <p:cNvSpPr txBox="1"/>
          <p:nvPr/>
        </p:nvSpPr>
        <p:spPr>
          <a:xfrm>
            <a:off x="827584" y="476672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average ZPD for a Y6 child is between 6.0 - 7.0. </a:t>
            </a:r>
            <a:endParaRPr lang="en-GB" sz="2000" b="1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7537C7-5649-4698-854C-3D9CC961B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2000" y="1005733"/>
            <a:ext cx="488240" cy="48824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32F68E-4AB8-436F-8BBF-58BD02A989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11320" y="1795401"/>
            <a:ext cx="548920" cy="54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29"/>
    </mc:Choice>
    <mc:Fallback xmlns="">
      <p:transition spd="slow" advTm="2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22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14898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Recommended Quality Texts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7C4133-F89B-49F7-B72B-D6D3CC794E1B}"/>
              </a:ext>
            </a:extLst>
          </p:cNvPr>
          <p:cNvSpPr txBox="1"/>
          <p:nvPr/>
        </p:nvSpPr>
        <p:spPr>
          <a:xfrm>
            <a:off x="487410" y="1390581"/>
            <a:ext cx="8169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www.booksfortopics.com/year-6</a:t>
            </a:r>
            <a:r>
              <a:rPr lang="en-US" dirty="0"/>
              <a:t>  </a:t>
            </a:r>
            <a:r>
              <a:rPr lang="en-US" dirty="0">
                <a:hlinkClick r:id="rId4"/>
              </a:rPr>
              <a:t>www.thereaderteacher.com/</a:t>
            </a:r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EEEEA-8D3F-4744-B804-B969DC7F8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15" y="1809549"/>
            <a:ext cx="7103566" cy="2339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837E1-184D-4C88-B193-BA1139FBCC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319"/>
          <a:stretch/>
        </p:blipFill>
        <p:spPr>
          <a:xfrm>
            <a:off x="7332828" y="4130099"/>
            <a:ext cx="1661757" cy="2411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98B81-98BD-4FAF-A5E5-23493121E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9005" y="1809549"/>
            <a:ext cx="1635454" cy="2339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0FF66A-32C1-4CEB-A78C-A9B96CE9E2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220" y="4149080"/>
            <a:ext cx="7244924" cy="243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11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Reading Strands – KS2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8734483"/>
              </p:ext>
            </p:extLst>
          </p:nvPr>
        </p:nvGraphicFramePr>
        <p:xfrm>
          <a:off x="395536" y="980728"/>
          <a:ext cx="8280920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1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400">
                <a:tc>
                  <a:txBody>
                    <a:bodyPr/>
                    <a:lstStyle/>
                    <a:p>
                      <a:r>
                        <a:rPr lang="en-GB" sz="1600" dirty="0"/>
                        <a:t>National Curriculum 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No. of 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%</a:t>
                      </a:r>
                      <a:r>
                        <a:rPr lang="en-GB" sz="1600" baseline="0" dirty="0"/>
                        <a:t> of total mark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2a </a:t>
                      </a:r>
                      <a:r>
                        <a:rPr lang="en-GB" sz="1600" dirty="0"/>
                        <a:t>	give / explain the meaning of words in context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 – 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GB" sz="1600" baseline="0" dirty="0">
                          <a:solidFill>
                            <a:srgbClr val="FF0000"/>
                          </a:solidFill>
                        </a:rPr>
                        <a:t> – 20%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2b </a:t>
                      </a:r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retrieve and record information / identify key details from fiction and non-fiction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</a:t>
                      </a:r>
                      <a:r>
                        <a:rPr lang="en-GB" sz="1600" baseline="0" dirty="0"/>
                        <a:t> – </a:t>
                      </a:r>
                      <a:r>
                        <a:rPr lang="en-GB" sz="1600" dirty="0"/>
                        <a:t>25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16 – 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2c </a:t>
                      </a:r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summarise main ideas from more than one paragraph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 – 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lang="en-GB" sz="1600" baseline="0" dirty="0">
                          <a:solidFill>
                            <a:srgbClr val="FFFF00"/>
                          </a:solidFill>
                        </a:rPr>
                        <a:t> – 12% </a:t>
                      </a:r>
                      <a:endParaRPr lang="en-GB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2d </a:t>
                      </a:r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make inferences from the text / explain and justify inferences with evidence from the text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 –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16 – 50%</a:t>
                      </a:r>
                    </a:p>
                    <a:p>
                      <a:pPr algn="ctr"/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2e </a:t>
                      </a:r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predict what might happen from details stated and implied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 –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 – 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26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2f </a:t>
                      </a:r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identify / explain how information / narrative content is related and contributes to meaning as a whole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 –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0 – 6%</a:t>
                      </a:r>
                    </a:p>
                    <a:p>
                      <a:pPr algn="ctr"/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2g </a:t>
                      </a:r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identify / explain how meaning is enhanced through choice of words and phrases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 –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0 – 6%</a:t>
                      </a:r>
                    </a:p>
                    <a:p>
                      <a:pPr algn="ctr"/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2h </a:t>
                      </a:r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make comparisons within the text	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 –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0 – 6%</a:t>
                      </a:r>
                    </a:p>
                    <a:p>
                      <a:pPr algn="ctr"/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4196E6-B622-4D4B-A32A-0EA111130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347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0"/>
    </mc:Choice>
    <mc:Fallback xmlns="">
      <p:transition spd="slow" advTm="2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901" y="557743"/>
            <a:ext cx="8229600" cy="1066800"/>
          </a:xfrm>
        </p:spPr>
        <p:txBody>
          <a:bodyPr/>
          <a:lstStyle/>
          <a:p>
            <a:r>
              <a:rPr lang="en-GB" dirty="0"/>
              <a:t>How to help at home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921638"/>
            <a:ext cx="8229600" cy="48737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Make sure children are reading 4 times a week – they can read to themselves and record themselves. </a:t>
            </a:r>
          </a:p>
          <a:p>
            <a:pPr>
              <a:lnSpc>
                <a:spcPct val="150000"/>
              </a:lnSpc>
            </a:pPr>
            <a:r>
              <a:rPr lang="en-GB" dirty="0"/>
              <a:t>Enjoy reading share stories together – they are not too old to be read to. </a:t>
            </a:r>
          </a:p>
          <a:p>
            <a:pPr>
              <a:lnSpc>
                <a:spcPct val="150000"/>
              </a:lnSpc>
            </a:pPr>
            <a:r>
              <a:rPr lang="en-GB" dirty="0"/>
              <a:t>Ensure children are reading for sustained periods. </a:t>
            </a:r>
          </a:p>
          <a:p>
            <a:pPr>
              <a:lnSpc>
                <a:spcPct val="150000"/>
              </a:lnSpc>
            </a:pPr>
            <a:r>
              <a:rPr lang="en-GB" dirty="0"/>
              <a:t>Read a range of texts as reading impacts upon writing.</a:t>
            </a:r>
          </a:p>
          <a:p>
            <a:pPr>
              <a:lnSpc>
                <a:spcPct val="150000"/>
              </a:lnSpc>
            </a:pPr>
            <a:r>
              <a:rPr lang="en-GB" dirty="0"/>
              <a:t>Look up new / unknown vocabulary together. (2A link)</a:t>
            </a:r>
          </a:p>
          <a:p>
            <a:pPr>
              <a:lnSpc>
                <a:spcPct val="150000"/>
              </a:lnSpc>
            </a:pPr>
            <a:r>
              <a:rPr lang="en-GB" dirty="0"/>
              <a:t>Ask questions when you do read together – see questions. </a:t>
            </a:r>
          </a:p>
        </p:txBody>
      </p:sp>
      <p:pic>
        <p:nvPicPr>
          <p:cNvPr id="4098" name="Picture 2" descr="C:\Users\asmith\AppData\Local\Microsoft\Windows\Temporary Internet Files\Content.IE5\RU22D259\readin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0648"/>
            <a:ext cx="1812925" cy="17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3E05BF-C514-4FDE-ABEF-27DC3645B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404664"/>
            <a:ext cx="588789" cy="58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41"/>
    </mc:Choice>
    <mc:Fallback xmlns="">
      <p:transition spd="slow" advTm="57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GB" dirty="0"/>
              <a:t>Useful Websites to support English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112568"/>
          </a:xfrm>
        </p:spPr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https://www.spellzone.com/curriculum/national-curriculum/years-5-6.cfm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http://www.topmarks.co.uk/english-games/7-11-years/spelling-and-grammar</a:t>
            </a:r>
            <a:endParaRPr lang="en-GB" dirty="0"/>
          </a:p>
          <a:p>
            <a:pPr marL="109728" indent="0">
              <a:buNone/>
            </a:pPr>
            <a:endParaRPr lang="en-GB" dirty="0"/>
          </a:p>
          <a:p>
            <a:r>
              <a:rPr lang="en-GB" dirty="0">
                <a:hlinkClick r:id="rId4"/>
              </a:rPr>
              <a:t>http://www.bbc.co.uk/education/levels/zbr9wmn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>
                <a:hlinkClick r:id="rId5"/>
              </a:rPr>
              <a:t>http://www.topmarks.co.uk/Interactive.aspx?cat=47</a:t>
            </a:r>
            <a:r>
              <a:rPr lang="en-GB" dirty="0"/>
              <a:t> </a:t>
            </a:r>
          </a:p>
          <a:p>
            <a:pPr marL="6858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886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shade val="94000"/>
                <a:satMod val="114000"/>
                <a:lumMod val="96000"/>
              </a:schemeClr>
            </a:gs>
            <a:gs pos="62000">
              <a:schemeClr val="bg2">
                <a:tint val="92000"/>
                <a:shade val="66000"/>
                <a:satMod val="110000"/>
                <a:lumMod val="80000"/>
              </a:schemeClr>
            </a:gs>
            <a:gs pos="100000">
              <a:schemeClr val="bg2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09AF911-FA5C-4827-8C9E-D848A7ACB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835" y="257175"/>
            <a:ext cx="8552330" cy="978273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l"/>
            <a:r>
              <a:rPr lang="en-GB" sz="3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At Scholar Green all classes teach maths based on the concrete, visual and abstract approach.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0497C7-5F19-404A-93F2-CF1D9E8ED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1"/>
          <a:stretch/>
        </p:blipFill>
        <p:spPr bwMode="auto">
          <a:xfrm>
            <a:off x="4077652" y="2158253"/>
            <a:ext cx="5056095" cy="25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FEBC50-0F56-4B2C-A8AC-849D6149498B}"/>
              </a:ext>
            </a:extLst>
          </p:cNvPr>
          <p:cNvSpPr txBox="1"/>
          <p:nvPr/>
        </p:nvSpPr>
        <p:spPr>
          <a:xfrm>
            <a:off x="157226" y="1484784"/>
            <a:ext cx="393234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1. Pupils are first introduced to an idea or skill by acting it out with real objects (a hands-on approach). </a:t>
            </a:r>
          </a:p>
          <a:p>
            <a:pPr algn="l"/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2. Pupils then are moved onto the visual stage, where pupils are encouraged to relate the concrete understanding to pictorial representations. </a:t>
            </a:r>
          </a:p>
          <a:p>
            <a:pPr algn="l"/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3. The final abstract stage is a chance for pupils to represent problems by mathematical notion. </a:t>
            </a:r>
            <a:endParaRPr lang="en-GB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8159E5-B92F-4952-93BE-CEB9244E2879}"/>
              </a:ext>
            </a:extLst>
          </p:cNvPr>
          <p:cNvSpPr/>
          <p:nvPr/>
        </p:nvSpPr>
        <p:spPr>
          <a:xfrm>
            <a:off x="8118662" y="5163671"/>
            <a:ext cx="474008" cy="131109"/>
          </a:xfrm>
          <a:prstGeom prst="rect">
            <a:avLst/>
          </a:prstGeom>
          <a:solidFill>
            <a:srgbClr val="CE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12D8CC-C3D7-89AA-8211-26DFF05F8DED}"/>
              </a:ext>
            </a:extLst>
          </p:cNvPr>
          <p:cNvSpPr txBox="1"/>
          <p:nvPr/>
        </p:nvSpPr>
        <p:spPr>
          <a:xfrm>
            <a:off x="4572000" y="5386879"/>
            <a:ext cx="4217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The three stages feature in each year group.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357AEB-0998-4538-ABF5-CA5D98199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3862" y="1295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04"/>
    </mc:Choice>
    <mc:Fallback xmlns="">
      <p:transition spd="slow" advTm="5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275BBC-141E-437D-A932-7DADA67C34F2}"/>
              </a:ext>
            </a:extLst>
          </p:cNvPr>
          <p:cNvSpPr txBox="1"/>
          <p:nvPr/>
        </p:nvSpPr>
        <p:spPr>
          <a:xfrm>
            <a:off x="1427571" y="83671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Key maths skills and vocabulary in Year 6</a:t>
            </a:r>
            <a:endParaRPr lang="en-GB" sz="2400" u="sng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E57EC14-1B4E-4628-8858-5711C6EAE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834246"/>
              </p:ext>
            </p:extLst>
          </p:nvPr>
        </p:nvGraphicFramePr>
        <p:xfrm>
          <a:off x="148454" y="1599214"/>
          <a:ext cx="8966946" cy="4919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3473">
                  <a:extLst>
                    <a:ext uri="{9D8B030D-6E8A-4147-A177-3AD203B41FA5}">
                      <a16:colId xmlns:a16="http://schemas.microsoft.com/office/drawing/2014/main" val="3165038434"/>
                    </a:ext>
                  </a:extLst>
                </a:gridCol>
                <a:gridCol w="4483473">
                  <a:extLst>
                    <a:ext uri="{9D8B030D-6E8A-4147-A177-3AD203B41FA5}">
                      <a16:colId xmlns:a16="http://schemas.microsoft.com/office/drawing/2014/main" val="408615362"/>
                    </a:ext>
                  </a:extLst>
                </a:gridCol>
              </a:tblGrid>
              <a:tr h="2459598">
                <a:tc>
                  <a:txBody>
                    <a:bodyPr/>
                    <a:lstStyle/>
                    <a:p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Addition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 numbers with more than 4 digits</a:t>
                      </a:r>
                    </a:p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+, add, more, addition, increase, plus, make, sum, total, altogether,  double, near double, one more…, two more… ten, more…, 100 more…greater, more, units, ones, tens, count, count (up) to count on (from, to) how many…?tens boundary , hundreds boundary, inverse, units boundary, tenths boundary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Subtraction</a:t>
                      </a:r>
                    </a:p>
                    <a:p>
                      <a:r>
                        <a:rPr lang="en-GB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Subtract numbers with more than 4 digits:</a:t>
                      </a:r>
                    </a:p>
                    <a:p>
                      <a:endParaRPr lang="en-GB" sz="14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400" b="0" i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subtract, subtraction, take (away), minus, decrease, leave, how many are left/left over?  difference between , half, halve , how many, more/ fewer is... than...? , how much more/less is...? , equals, sign, is the same as , tens boundary, hundreds boundary , units boundary, tenths boundary, inverse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058508"/>
                  </a:ext>
                </a:extLst>
              </a:tr>
              <a:tr h="2459598">
                <a:tc>
                  <a:txBody>
                    <a:bodyPr/>
                    <a:lstStyle/>
                    <a:p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Multiplication</a:t>
                      </a:r>
                    </a:p>
                    <a:p>
                      <a:r>
                        <a:rPr lang="en-GB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Multiply multi-digit numbers up to 4 digits by a two-digit whole number:</a:t>
                      </a:r>
                    </a:p>
                    <a:p>
                      <a:endParaRPr lang="en-GB" sz="1400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4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lots of, groups of, times, multiplication, multiply, multiplied by , multiple of, product , once, twice, three times, four times, five times… ten times , times as (big, long, wide, and so on) , repeated addition , array, row, column</a:t>
                      </a:r>
                      <a:endParaRPr lang="en-US" sz="1400" b="1" i="1" u="sng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Division</a:t>
                      </a:r>
                    </a:p>
                    <a:p>
                      <a:r>
                        <a:rPr lang="en-GB" sz="1400" b="1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Divide up to 4 digits by a two-digit:</a:t>
                      </a:r>
                    </a:p>
                    <a:p>
                      <a:endParaRPr lang="en-GB" sz="14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400" i="1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double, halve , share, share equally , one each, two each, three each… , group in pairs, threes… tens , equal groups of , divide, division, divided by, divided into, divisible by , remainder , factor, quotient , inverse</a:t>
                      </a:r>
                    </a:p>
                    <a:p>
                      <a:endParaRPr lang="en-GB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804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/>
              <a:t>Maths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856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Arithmetic Paper </a:t>
            </a:r>
          </a:p>
          <a:p>
            <a:pPr>
              <a:lnSpc>
                <a:spcPct val="150000"/>
              </a:lnSpc>
            </a:pPr>
            <a:r>
              <a:rPr lang="en-GB" dirty="0"/>
              <a:t>2 Reasoning Papers </a:t>
            </a:r>
          </a:p>
        </p:txBody>
      </p:sp>
      <p:pic>
        <p:nvPicPr>
          <p:cNvPr id="7170" name="Picture 2" descr="C:\Users\asmith\AppData\Local\Microsoft\Windows\Temporary Internet Files\Content.IE5\J2BKIU6V\math_clip_art_0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4704"/>
            <a:ext cx="2456496" cy="20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5602A9-3C08-4721-A79C-AA24E5156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2"/>
    </mc:Choice>
    <mc:Fallback xmlns="">
      <p:transition spd="slow" advTm="1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51738"/>
            <a:ext cx="8229600" cy="1066800"/>
          </a:xfrm>
        </p:spPr>
        <p:txBody>
          <a:bodyPr/>
          <a:lstStyle/>
          <a:p>
            <a:r>
              <a:rPr lang="en-GB" dirty="0"/>
              <a:t>Mathematics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6085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Daily counting </a:t>
            </a:r>
          </a:p>
          <a:p>
            <a:pPr>
              <a:lnSpc>
                <a:spcPct val="150000"/>
              </a:lnSpc>
            </a:pPr>
            <a:r>
              <a:rPr lang="en-GB" dirty="0"/>
              <a:t>Always starts with 0</a:t>
            </a:r>
          </a:p>
          <a:p>
            <a:pPr>
              <a:lnSpc>
                <a:spcPct val="150000"/>
              </a:lnSpc>
            </a:pPr>
            <a:r>
              <a:rPr lang="en-GB" dirty="0"/>
              <a:t>Commutative law  3x4 = 12  4x3 = 12 </a:t>
            </a:r>
          </a:p>
          <a:p>
            <a:pPr>
              <a:lnSpc>
                <a:spcPct val="150000"/>
              </a:lnSpc>
            </a:pPr>
            <a:r>
              <a:rPr lang="en-GB" dirty="0"/>
              <a:t>Daily Practise </a:t>
            </a:r>
          </a:p>
          <a:p>
            <a:pPr>
              <a:lnSpc>
                <a:spcPct val="150000"/>
              </a:lnSpc>
            </a:pPr>
            <a:r>
              <a:rPr lang="en-GB" dirty="0"/>
              <a:t>Mastery Curriculum – fluency, reasoning and problem solving.</a:t>
            </a:r>
          </a:p>
          <a:p>
            <a:pPr>
              <a:lnSpc>
                <a:spcPct val="150000"/>
              </a:lnSpc>
            </a:pPr>
            <a:r>
              <a:rPr lang="en-GB" dirty="0"/>
              <a:t>Concrete, Pictorial and Abstract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81B8D0-2C86-4A87-8381-5FFA34D47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0112" y="1340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5"/>
    </mc:Choice>
    <mc:Fallback xmlns="">
      <p:transition spd="slow" advTm="3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r>
              <a:rPr lang="en-GB" dirty="0"/>
              <a:t>Multiplication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32511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GB" sz="5000" dirty="0"/>
              <a:t>3 x 6 = 18 </a:t>
            </a:r>
          </a:p>
          <a:p>
            <a:pPr>
              <a:lnSpc>
                <a:spcPct val="200000"/>
              </a:lnSpc>
            </a:pPr>
            <a:r>
              <a:rPr lang="en-GB" sz="5000" dirty="0"/>
              <a:t>3 x 60 = 180 </a:t>
            </a:r>
          </a:p>
          <a:p>
            <a:pPr>
              <a:lnSpc>
                <a:spcPct val="200000"/>
              </a:lnSpc>
            </a:pPr>
            <a:r>
              <a:rPr lang="en-GB" sz="5000" dirty="0"/>
              <a:t>3 x 600 = 1800</a:t>
            </a:r>
          </a:p>
        </p:txBody>
      </p:sp>
      <p:pic>
        <p:nvPicPr>
          <p:cNvPr id="10242" name="Picture 2" descr="C:\Users\asmith\AppData\Local\Microsoft\Windows\Temporary Internet Files\Content.IE5\RU22D259\Auw9TEuy8kNuGSh2lp8wVmBUsas[1]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0728"/>
            <a:ext cx="3067050" cy="35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49E9AA-9144-4B17-98DF-80CE4708A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70" y="459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6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93"/>
    </mc:Choice>
    <mc:Fallback xmlns="">
      <p:transition spd="slow" advTm="25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46D1-367D-4985-9819-BB0D2F757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99" y="315477"/>
            <a:ext cx="5723577" cy="1008113"/>
          </a:xfrm>
        </p:spPr>
        <p:txBody>
          <a:bodyPr/>
          <a:lstStyle/>
          <a:p>
            <a:r>
              <a:rPr lang="en-US" dirty="0"/>
              <a:t>Curriculum Overview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8F595-BC20-4A06-A598-01C1663FF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24745"/>
            <a:ext cx="8064896" cy="5279230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1600" b="1" u="sng" dirty="0"/>
              <a:t>Additionally, children also receive:</a:t>
            </a:r>
          </a:p>
          <a:p>
            <a:pPr marL="68580" indent="0">
              <a:buNone/>
            </a:pPr>
            <a:r>
              <a:rPr lang="en-US" sz="1600" dirty="0"/>
              <a:t>Fluency lessons to teach reading skills and support the foundation subjects</a:t>
            </a:r>
          </a:p>
          <a:p>
            <a:pPr marL="68580" indent="0">
              <a:buNone/>
            </a:pPr>
            <a:r>
              <a:rPr lang="en-US" sz="1600" dirty="0"/>
              <a:t>Weekly vocabulary lesson </a:t>
            </a:r>
          </a:p>
          <a:p>
            <a:pPr marL="68580" indent="0">
              <a:buNone/>
            </a:pPr>
            <a:r>
              <a:rPr lang="en-US" sz="1600" dirty="0"/>
              <a:t>Handwriting sessions</a:t>
            </a:r>
          </a:p>
          <a:p>
            <a:pPr marL="68580" indent="0">
              <a:buNone/>
            </a:pPr>
            <a:r>
              <a:rPr lang="en-US" sz="1600" dirty="0"/>
              <a:t>Weekly reasoning and problem-solving lessons</a:t>
            </a:r>
          </a:p>
          <a:p>
            <a:pPr marL="68580" indent="0">
              <a:buNone/>
            </a:pPr>
            <a:r>
              <a:rPr lang="en-US" sz="1600" dirty="0"/>
              <a:t>TTRS </a:t>
            </a:r>
            <a:r>
              <a:rPr lang="en-US" sz="1600" dirty="0" err="1"/>
              <a:t>practise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71B6-0511-46FD-918C-EB136FC304C1}"/>
              </a:ext>
            </a:extLst>
          </p:cNvPr>
          <p:cNvSpPr txBox="1"/>
          <p:nvPr/>
        </p:nvSpPr>
        <p:spPr>
          <a:xfrm>
            <a:off x="538222" y="3401848"/>
            <a:ext cx="3082107" cy="28007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Century Gothic" panose="020B0502020202020204" pitchFamily="34" charset="0"/>
                <a:cs typeface="Cavolini" panose="03000502040302020204" pitchFamily="66" charset="0"/>
              </a:rPr>
              <a:t>Every lesson has: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the knowledge, skills and vocabulary to be covered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prior learning through ‘Flash Back 4s’ to help with sticky knowledge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an enquiry question, theme</a:t>
            </a:r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 or significant individual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future learning and end-point expectation</a:t>
            </a:r>
            <a:endParaRPr lang="en-US" sz="1600" dirty="0">
              <a:latin typeface="Century Gothic" panose="020B0502020202020204" pitchFamily="34" charset="0"/>
              <a:cs typeface="Cavolini" panose="0300050204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FD875-96BA-4D82-85B5-F06105152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734" y="2987376"/>
            <a:ext cx="4994485" cy="341659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2E4631-079C-437A-A291-F60CA781E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819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"/>
    </mc:Choice>
    <mc:Fallback xmlns="">
      <p:transition spd="slow" advTm="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024744" cy="1143000"/>
          </a:xfrm>
        </p:spPr>
        <p:txBody>
          <a:bodyPr/>
          <a:lstStyle/>
          <a:p>
            <a:r>
              <a:rPr lang="en-GB" dirty="0"/>
              <a:t>Calculation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166" y="1331641"/>
            <a:ext cx="7024743" cy="519370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Vertical Addition </a:t>
            </a:r>
          </a:p>
          <a:p>
            <a:pPr>
              <a:lnSpc>
                <a:spcPct val="200000"/>
              </a:lnSpc>
            </a:pPr>
            <a:endParaRPr lang="en-GB" dirty="0"/>
          </a:p>
          <a:p>
            <a:pPr marL="68580" indent="0">
              <a:lnSpc>
                <a:spcPct val="200000"/>
              </a:lnSpc>
              <a:buNone/>
            </a:pPr>
            <a:endParaRPr lang="en-GB" dirty="0"/>
          </a:p>
          <a:p>
            <a:pPr>
              <a:lnSpc>
                <a:spcPct val="200000"/>
              </a:lnSpc>
            </a:pPr>
            <a:r>
              <a:rPr lang="en-GB" dirty="0"/>
              <a:t>Vertical Subtraction</a:t>
            </a:r>
          </a:p>
          <a:p>
            <a:pPr marL="68580" indent="0">
              <a:lnSpc>
                <a:spcPct val="200000"/>
              </a:lnSpc>
              <a:buNone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69D43-2B09-4131-B46F-0B338E91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834" y="1331640"/>
            <a:ext cx="3679075" cy="2565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A315FA-7FBB-4B6F-8090-6E0FA1E41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392567"/>
            <a:ext cx="3515216" cy="2276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F48599-AB66-4B98-8F55-91B87EC49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512" y="4392567"/>
            <a:ext cx="3524742" cy="22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22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024744" cy="1143000"/>
          </a:xfrm>
        </p:spPr>
        <p:txBody>
          <a:bodyPr/>
          <a:lstStyle/>
          <a:p>
            <a:r>
              <a:rPr lang="en-GB" dirty="0"/>
              <a:t>Calculation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166" y="1331641"/>
            <a:ext cx="7024743" cy="519370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Multiplication </a:t>
            </a:r>
          </a:p>
          <a:p>
            <a:pPr marL="68580" indent="0">
              <a:lnSpc>
                <a:spcPct val="200000"/>
              </a:lnSpc>
              <a:buNone/>
            </a:pPr>
            <a:endParaRPr lang="en-GB" dirty="0"/>
          </a:p>
          <a:p>
            <a:pPr marL="68580" indent="0">
              <a:lnSpc>
                <a:spcPct val="200000"/>
              </a:lnSpc>
              <a:buNone/>
            </a:pPr>
            <a:endParaRPr lang="en-GB" dirty="0"/>
          </a:p>
          <a:p>
            <a:pPr marL="68580" indent="0">
              <a:lnSpc>
                <a:spcPct val="200000"/>
              </a:lnSpc>
              <a:buNone/>
            </a:pPr>
            <a:endParaRPr lang="en-GB" dirty="0"/>
          </a:p>
          <a:p>
            <a:pPr>
              <a:lnSpc>
                <a:spcPct val="200000"/>
              </a:lnSpc>
            </a:pPr>
            <a:r>
              <a:rPr lang="en-GB" dirty="0"/>
              <a:t>Division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333DC-209F-410E-B21A-0CFEB1148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4869160"/>
            <a:ext cx="2241894" cy="1379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177DA8-8462-4856-827A-67D87DB07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91805"/>
            <a:ext cx="2875742" cy="1269107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D8505-C0F9-4229-88E3-9F61309A5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379" y="1401210"/>
            <a:ext cx="4577410" cy="271168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95C762-85BE-4673-A5E2-E0D1A47C1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003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6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8"/>
    </mc:Choice>
    <mc:Fallback xmlns="">
      <p:transition spd="slow" advTm="2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066800"/>
          </a:xfrm>
        </p:spPr>
        <p:txBody>
          <a:bodyPr/>
          <a:lstStyle/>
          <a:p>
            <a:r>
              <a:rPr lang="en-GB" dirty="0"/>
              <a:t>How to help at home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8017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Times Table Rock Stars - Times tables are essential – children MUST know them all without having to work them all out. 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Number bonds to 10 and 100 and application e.g. 24 + 36 = 60 </a:t>
            </a:r>
          </a:p>
          <a:p>
            <a:pPr>
              <a:lnSpc>
                <a:spcPct val="150000"/>
              </a:lnSpc>
            </a:pPr>
            <a:r>
              <a:rPr lang="en-GB" dirty="0"/>
              <a:t>Telling the time  and reading timetables .</a:t>
            </a:r>
          </a:p>
          <a:p>
            <a:pPr>
              <a:lnSpc>
                <a:spcPct val="150000"/>
              </a:lnSpc>
            </a:pPr>
            <a:r>
              <a:rPr lang="en-GB" dirty="0"/>
              <a:t>Real life maths – weighing for baking / money.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85904F-0DF9-4B8F-8E9E-3E17682A1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0312" y="861864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B7D53B-020D-4871-B517-1E10F47113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8136" y="2869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46"/>
    </mc:Choice>
    <mc:Fallback xmlns="">
      <p:transition spd="slow" advTm="4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84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66800"/>
          </a:xfrm>
        </p:spPr>
        <p:txBody>
          <a:bodyPr/>
          <a:lstStyle/>
          <a:p>
            <a:r>
              <a:rPr lang="en-GB" dirty="0"/>
              <a:t>Useful Websites to support Maths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112568"/>
          </a:xfrm>
        </p:spPr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https://ttrockstars.com/login</a:t>
            </a:r>
          </a:p>
          <a:p>
            <a:endParaRPr lang="en-GB" dirty="0">
              <a:hlinkClick r:id="rId2"/>
            </a:endParaRPr>
          </a:p>
          <a:p>
            <a:r>
              <a:rPr lang="en-GB" dirty="0">
                <a:hlinkClick r:id="rId2"/>
              </a:rPr>
              <a:t>http://www.topmarks.co.uk/maths-games/hit-the-button</a:t>
            </a:r>
            <a:r>
              <a:rPr lang="en-GB" dirty="0"/>
              <a:t> </a:t>
            </a:r>
          </a:p>
          <a:p>
            <a:pPr marL="109728" indent="0">
              <a:buNone/>
            </a:pPr>
            <a:endParaRPr lang="en-GB" dirty="0"/>
          </a:p>
          <a:p>
            <a:r>
              <a:rPr lang="en-GB" dirty="0">
                <a:hlinkClick r:id="rId3"/>
              </a:rPr>
              <a:t>http://www.topmarks.co.uk/maths-games/7-11-years/problem-solving</a:t>
            </a:r>
            <a:r>
              <a:rPr lang="en-GB" dirty="0"/>
              <a:t> </a:t>
            </a:r>
          </a:p>
          <a:p>
            <a:pPr marL="109728" indent="0">
              <a:buNone/>
            </a:pPr>
            <a:endParaRPr lang="en-GB" dirty="0"/>
          </a:p>
          <a:p>
            <a:r>
              <a:rPr lang="en-GB" dirty="0">
                <a:hlinkClick r:id="rId4"/>
              </a:rPr>
              <a:t>http://www.crickweb.co.uk/ks2numeracy.html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5"/>
              </a:rPr>
              <a:t>http://www.bbc.co.uk/education/levels/zbr9wmn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068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Set on a Thursday</a:t>
            </a:r>
          </a:p>
          <a:p>
            <a:r>
              <a:rPr lang="en-GB" dirty="0"/>
              <a:t>Hand in on a Tuesday</a:t>
            </a:r>
          </a:p>
          <a:p>
            <a:r>
              <a:rPr lang="en-GB" dirty="0"/>
              <a:t>Linked to current learning taking place</a:t>
            </a:r>
          </a:p>
        </p:txBody>
      </p:sp>
      <p:pic>
        <p:nvPicPr>
          <p:cNvPr id="1026" name="Picture 2" descr="Year 7, 8 &amp; 9 Homework Club every Tuesday, Wednesday and Thursday starts  this week in the Sixth Form area - Secondary - Eastbrook School">
            <a:extLst>
              <a:ext uri="{FF2B5EF4-FFF2-40B4-BE49-F238E27FC236}">
                <a16:creationId xmlns:a16="http://schemas.microsoft.com/office/drawing/2014/main" id="{A940D64F-DD74-4E4B-A248-5D190FB9F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05064"/>
            <a:ext cx="3312368" cy="21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D712DD-5C81-49D2-A225-7B9E61B7B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7284" y="512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13"/>
    </mc:Choice>
    <mc:Fallback xmlns="">
      <p:transition spd="slow" advTm="2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Educational Visits: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203" y="2636912"/>
            <a:ext cx="6777317" cy="3508977"/>
          </a:xfrm>
        </p:spPr>
        <p:txBody>
          <a:bodyPr>
            <a:normAutofit/>
          </a:bodyPr>
          <a:lstStyle/>
          <a:p>
            <a:r>
              <a:rPr lang="en-US" sz="3200" dirty="0"/>
              <a:t>Autumn term – Residential to Robinwood Educational Centre</a:t>
            </a:r>
          </a:p>
          <a:p>
            <a:r>
              <a:rPr lang="en-US" sz="3200" dirty="0"/>
              <a:t>Spring term – History workshop on World War 2</a:t>
            </a:r>
          </a:p>
          <a:p>
            <a:r>
              <a:rPr lang="en-US" sz="3200" dirty="0"/>
              <a:t>Summer term – Leaver’s trip</a:t>
            </a:r>
            <a:endParaRPr lang="en-GB" sz="32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EC29F6-1534-413A-9391-AA4D1EE12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966" y="561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9"/>
    </mc:Choice>
    <mc:Fallback xmlns="">
      <p:transition spd="slow" advTm="2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2616" y="1196752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Robinwood </a:t>
            </a:r>
            <a:br>
              <a:rPr lang="en-GB" dirty="0"/>
            </a:br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– 3</a:t>
            </a:r>
            <a:r>
              <a:rPr lang="en-GB" baseline="30000" dirty="0"/>
              <a:t>rd</a:t>
            </a:r>
            <a:r>
              <a:rPr lang="en-GB" dirty="0"/>
              <a:t> </a:t>
            </a:r>
            <a:r>
              <a:rPr lang="en-GB" baseline="30000" dirty="0"/>
              <a:t> </a:t>
            </a:r>
            <a:br>
              <a:rPr lang="en-GB" dirty="0"/>
            </a:br>
            <a:r>
              <a:rPr lang="en-GB" dirty="0"/>
              <a:t>December 2025</a:t>
            </a:r>
          </a:p>
        </p:txBody>
      </p:sp>
      <p:pic>
        <p:nvPicPr>
          <p:cNvPr id="1026" name="Picture 2" descr="A Really Positive Difference - Robinwood">
            <a:extLst>
              <a:ext uri="{FF2B5EF4-FFF2-40B4-BE49-F238E27FC236}">
                <a16:creationId xmlns:a16="http://schemas.microsoft.com/office/drawing/2014/main" id="{C52523E0-BE40-4095-B871-96C851DDCF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3508375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ip Wire - Robinwood">
            <a:extLst>
              <a:ext uri="{FF2B5EF4-FFF2-40B4-BE49-F238E27FC236}">
                <a16:creationId xmlns:a16="http://schemas.microsoft.com/office/drawing/2014/main" id="{81913E99-454D-4741-817D-0DE9DCFC8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1007"/>
            <a:ext cx="2284239" cy="228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binwood Residential | Oakfield Primary School">
            <a:extLst>
              <a:ext uri="{FF2B5EF4-FFF2-40B4-BE49-F238E27FC236}">
                <a16:creationId xmlns:a16="http://schemas.microsoft.com/office/drawing/2014/main" id="{E767E033-504D-4B3A-9E11-DD30C6B4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38" y="4157217"/>
            <a:ext cx="3000946" cy="224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DC726A-1D53-40CC-99C9-D078C1A3B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040" y="5734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4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10"/>
    </mc:Choice>
    <mc:Fallback xmlns="">
      <p:transition spd="slow" advTm="2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Finally, WE NEED YOU!</a:t>
            </a:r>
            <a:br>
              <a:rPr lang="en-GB" dirty="0"/>
            </a:br>
            <a:r>
              <a:rPr lang="en-GB" sz="3100" dirty="0"/>
              <a:t>We are looking for a bank of volunteers…</a:t>
            </a:r>
          </a:p>
        </p:txBody>
      </p:sp>
      <p:pic>
        <p:nvPicPr>
          <p:cNvPr id="4098" name="Picture 2" descr="Please - Free social media icons">
            <a:extLst>
              <a:ext uri="{FF2B5EF4-FFF2-40B4-BE49-F238E27FC236}">
                <a16:creationId xmlns:a16="http://schemas.microsoft.com/office/drawing/2014/main" id="{E4FBF872-6D1B-4BF4-8C1F-73E8579CBA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74766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AFCB73-98ED-44DC-AB47-2EE67F3210B5}"/>
              </a:ext>
            </a:extLst>
          </p:cNvPr>
          <p:cNvSpPr txBox="1">
            <a:spLocks/>
          </p:cNvSpPr>
          <p:nvPr/>
        </p:nvSpPr>
        <p:spPr>
          <a:xfrm>
            <a:off x="611560" y="2360437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/>
              <a:t>Can you spare any time to read with </a:t>
            </a:r>
          </a:p>
          <a:p>
            <a:pPr marL="68580" indent="0">
              <a:lnSpc>
                <a:spcPct val="150000"/>
              </a:lnSpc>
              <a:buNone/>
            </a:pPr>
            <a:r>
              <a:rPr lang="en-GB" dirty="0"/>
              <a:t>   our children?</a:t>
            </a:r>
          </a:p>
          <a:p>
            <a:pPr>
              <a:lnSpc>
                <a:spcPct val="150000"/>
              </a:lnSpc>
            </a:pPr>
            <a:r>
              <a:rPr lang="en-GB" dirty="0"/>
              <a:t>Are you available to come on trips </a:t>
            </a:r>
          </a:p>
          <a:p>
            <a:pPr marL="68580" indent="0">
              <a:lnSpc>
                <a:spcPct val="150000"/>
              </a:lnSpc>
              <a:buNone/>
            </a:pPr>
            <a:r>
              <a:rPr lang="en-GB" dirty="0"/>
              <a:t>   with us?</a:t>
            </a:r>
          </a:p>
          <a:p>
            <a:pPr>
              <a:lnSpc>
                <a:spcPct val="150000"/>
              </a:lnSpc>
            </a:pPr>
            <a:r>
              <a:rPr lang="en-GB" dirty="0"/>
              <a:t>Do you have any time to support us with fieldwork in the local area?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8403D7-DC12-45AF-B027-369EDEC78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12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3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1"/>
    </mc:Choice>
    <mc:Fallback xmlns="">
      <p:transition spd="slow" advTm="22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3035096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Thank you!</a:t>
            </a:r>
            <a:br>
              <a:rPr lang="en-GB" sz="3200" dirty="0"/>
            </a:br>
            <a:r>
              <a:rPr lang="en-GB" sz="3200" dirty="0"/>
              <a:t> If you have any queries or questions please don’t hesitate to email me on</a:t>
            </a:r>
            <a:br>
              <a:rPr lang="en-GB" sz="2800" dirty="0"/>
            </a:b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lworthington@scholargreen.cheshire.sch.uk </a:t>
            </a:r>
            <a:br>
              <a:rPr lang="en-GB" sz="2800" dirty="0"/>
            </a:br>
            <a:br>
              <a:rPr lang="en-GB" sz="2800" dirty="0"/>
            </a:br>
            <a:br>
              <a:rPr lang="en-GB" sz="2800" dirty="0"/>
            </a:br>
            <a:br>
              <a:rPr lang="en-GB" sz="2800" dirty="0"/>
            </a:br>
            <a:br>
              <a:rPr lang="en-GB" sz="2800" dirty="0"/>
            </a:br>
            <a:endParaRPr lang="en-GB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33056"/>
            <a:ext cx="2016224" cy="202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1A99B0-5DC4-4D76-B2F8-8F912B7D0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04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7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7"/>
    </mc:Choice>
    <mc:Fallback xmlns="">
      <p:transition spd="slow" advTm="1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46D1-367D-4985-9819-BB0D2F757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0"/>
            <a:ext cx="7024744" cy="11430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Curriculum Overview</a:t>
            </a:r>
            <a:endParaRPr lang="en-GB" sz="3200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027852-CB1B-4061-A967-9AAA34C75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AF897-3794-498D-B038-4D480D284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92" y="1143000"/>
            <a:ext cx="8008480" cy="54027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C42930-BB6B-4C28-83BC-A96C44582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272" y="1123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1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2"/>
    </mc:Choice>
    <mc:Fallback xmlns="">
      <p:transition spd="slow" advTm="2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46D1-367D-4985-9819-BB0D2F757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453871"/>
            <a:ext cx="7024744" cy="1143000"/>
          </a:xfrm>
        </p:spPr>
        <p:txBody>
          <a:bodyPr/>
          <a:lstStyle/>
          <a:p>
            <a:r>
              <a:rPr lang="en-US" b="1" u="sng" dirty="0"/>
              <a:t>Curriculum Overview cont.</a:t>
            </a:r>
            <a:endParaRPr lang="en-GB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296BA-65AC-4B1B-BB55-37F5EE553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28A33D-ADE6-4C87-A8E1-9B1797F41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14" y="2061915"/>
            <a:ext cx="8551572" cy="403244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5613A7-6C94-4DB9-8316-BF5608DC8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824" y="415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7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2"/>
    </mc:Choice>
    <mc:Fallback xmlns="">
      <p:transition spd="slow" advTm="1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aths KS2 SATs Papers 2000 - Year 6 Past Paper 1 - PiAcademy Tutors">
            <a:extLst>
              <a:ext uri="{FF2B5EF4-FFF2-40B4-BE49-F238E27FC236}">
                <a16:creationId xmlns:a16="http://schemas.microsoft.com/office/drawing/2014/main" id="{AAFAFB7A-337A-45CA-962E-6C68810A8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993">
            <a:off x="761329" y="2883532"/>
            <a:ext cx="2060154" cy="19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346D1-367D-4985-9819-BB0D2F757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628" y="1687369"/>
            <a:ext cx="7024744" cy="1143000"/>
          </a:xfrm>
        </p:spPr>
        <p:txBody>
          <a:bodyPr>
            <a:noAutofit/>
          </a:bodyPr>
          <a:lstStyle/>
          <a:p>
            <a:r>
              <a:rPr lang="en-US" sz="2800" dirty="0"/>
              <a:t>Week beginning </a:t>
            </a:r>
            <a:r>
              <a:rPr lang="en-US" sz="2800" u="sng" dirty="0"/>
              <a:t>11</a:t>
            </a:r>
            <a:r>
              <a:rPr lang="en-US" sz="2800" u="sng" baseline="30000" dirty="0"/>
              <a:t>th</a:t>
            </a:r>
            <a:r>
              <a:rPr lang="en-US" sz="2800" u="sng" dirty="0"/>
              <a:t> May 2026</a:t>
            </a:r>
            <a:br>
              <a:rPr lang="en-US" sz="2800" dirty="0"/>
            </a:br>
            <a:r>
              <a:rPr lang="en-US" sz="2800" dirty="0"/>
              <a:t>A SATs meeting will be held on 20</a:t>
            </a:r>
            <a:r>
              <a:rPr lang="en-US" sz="2800" baseline="30000" dirty="0"/>
              <a:t>th</a:t>
            </a:r>
            <a:r>
              <a:rPr lang="en-US" sz="2800" dirty="0"/>
              <a:t> January at 3.30pm in the Year 6 classroom. </a:t>
            </a:r>
            <a:r>
              <a:rPr lang="en-US" sz="2800" i="1" dirty="0">
                <a:solidFill>
                  <a:srgbClr val="FF0000"/>
                </a:solidFill>
              </a:rPr>
              <a:t>A representative for each child must attend.</a:t>
            </a:r>
            <a:endParaRPr lang="en-GB" sz="2800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SATs Tests Online | SATs Revision | KS2 SATs | KS2 SATs Tests | SATs  Revision Papers | KS2 SATs Papers | Practice SATs">
            <a:extLst>
              <a:ext uri="{FF2B5EF4-FFF2-40B4-BE49-F238E27FC236}">
                <a16:creationId xmlns:a16="http://schemas.microsoft.com/office/drawing/2014/main" id="{826F3BF4-DFD8-4FAB-9CC8-F88022A68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522">
            <a:off x="2371590" y="3260009"/>
            <a:ext cx="2302162" cy="285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ntroversial SATS paper left 11-year-olds in tears - so could YOU pass a Year  6 reading exam? | Daily Mail Online">
            <a:extLst>
              <a:ext uri="{FF2B5EF4-FFF2-40B4-BE49-F238E27FC236}">
                <a16:creationId xmlns:a16="http://schemas.microsoft.com/office/drawing/2014/main" id="{2DA7750B-6C46-4382-9186-6C4741AC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943">
            <a:off x="5476574" y="2829256"/>
            <a:ext cx="1720649" cy="243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Year 6, Guided Reading, SATs style text and questions, Fiction. | Teaching  Resources">
            <a:extLst>
              <a:ext uri="{FF2B5EF4-FFF2-40B4-BE49-F238E27FC236}">
                <a16:creationId xmlns:a16="http://schemas.microsoft.com/office/drawing/2014/main" id="{3898C17C-1303-4E33-8D90-52A8EDDE7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109">
            <a:off x="6374907" y="4368675"/>
            <a:ext cx="2522793" cy="189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50E3237-EFAD-40B2-9AC1-F0F0B5F87134}"/>
              </a:ext>
            </a:extLst>
          </p:cNvPr>
          <p:cNvSpPr txBox="1">
            <a:spLocks/>
          </p:cNvSpPr>
          <p:nvPr/>
        </p:nvSpPr>
        <p:spPr>
          <a:xfrm>
            <a:off x="467544" y="5305738"/>
            <a:ext cx="6711843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Please DO NOT take holidays in this time. 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D0626A-7E5D-4C2B-88D8-13A6C0D55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9572" y="1143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2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1"/>
    </mc:Choice>
    <mc:Fallback xmlns="">
      <p:transition spd="slow" advTm="1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066800"/>
          </a:xfrm>
        </p:spPr>
        <p:txBody>
          <a:bodyPr/>
          <a:lstStyle/>
          <a:p>
            <a:pPr algn="ctr"/>
            <a:r>
              <a:rPr lang="en-GB" u="sng" dirty="0"/>
              <a:t>English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/>
          <a:lstStyle/>
          <a:p>
            <a:r>
              <a:rPr lang="en-GB" dirty="0"/>
              <a:t>Taught every day </a:t>
            </a:r>
          </a:p>
          <a:p>
            <a:pPr marL="109728" indent="0">
              <a:buNone/>
            </a:pPr>
            <a:endParaRPr lang="en-GB" dirty="0"/>
          </a:p>
          <a:p>
            <a:pPr marL="68580" indent="0">
              <a:buNone/>
            </a:pPr>
            <a:r>
              <a:rPr lang="en-GB" dirty="0"/>
              <a:t>Includes : </a:t>
            </a:r>
          </a:p>
          <a:p>
            <a:pPr marL="68580" indent="0">
              <a:buNone/>
            </a:pPr>
            <a:endParaRPr lang="en-GB" dirty="0"/>
          </a:p>
          <a:p>
            <a:r>
              <a:rPr lang="en-GB" dirty="0"/>
              <a:t>Writing</a:t>
            </a:r>
          </a:p>
          <a:p>
            <a:pPr algn="ctr"/>
            <a:endParaRPr lang="en-GB" dirty="0"/>
          </a:p>
          <a:p>
            <a:r>
              <a:rPr lang="en-GB" dirty="0"/>
              <a:t>SPaG (Spelling, Punctuation and Grammar)</a:t>
            </a:r>
          </a:p>
          <a:p>
            <a:pPr marL="109728" indent="0" algn="ctr">
              <a:buNone/>
            </a:pPr>
            <a:endParaRPr lang="en-GB" dirty="0"/>
          </a:p>
          <a:p>
            <a:r>
              <a:rPr lang="en-GB" dirty="0"/>
              <a:t>Reading </a:t>
            </a:r>
          </a:p>
        </p:txBody>
      </p:sp>
      <p:pic>
        <p:nvPicPr>
          <p:cNvPr id="12290" name="Picture 2" descr="C:\Users\asmith\AppData\Local\Microsoft\Windows\Temporary Internet Files\Content.IE5\YSWXBXWW\books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08" y="1052736"/>
            <a:ext cx="249738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5D4706-45BF-45FB-B0ED-6102FEC65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509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7"/>
    </mc:Choice>
    <mc:Fallback xmlns="">
      <p:transition spd="slow" advTm="2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066800"/>
          </a:xfrm>
        </p:spPr>
        <p:txBody>
          <a:bodyPr/>
          <a:lstStyle/>
          <a:p>
            <a:r>
              <a:rPr lang="en-GB" u="sng" dirty="0"/>
              <a:t>Sequence of Writing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32511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GB" sz="3600" dirty="0"/>
              <a:t>Read and evaluate / identify key features </a:t>
            </a:r>
          </a:p>
          <a:p>
            <a:pPr>
              <a:lnSpc>
                <a:spcPct val="150000"/>
              </a:lnSpc>
            </a:pPr>
            <a:r>
              <a:rPr lang="en-GB" sz="3600" dirty="0"/>
              <a:t>Plan </a:t>
            </a:r>
          </a:p>
          <a:p>
            <a:pPr>
              <a:lnSpc>
                <a:spcPct val="150000"/>
              </a:lnSpc>
            </a:pPr>
            <a:r>
              <a:rPr lang="en-GB" sz="3600" dirty="0"/>
              <a:t>Draft </a:t>
            </a:r>
          </a:p>
          <a:p>
            <a:pPr>
              <a:lnSpc>
                <a:spcPct val="150000"/>
              </a:lnSpc>
            </a:pPr>
            <a:r>
              <a:rPr lang="en-GB" sz="3600" dirty="0"/>
              <a:t>Proofreading / editing</a:t>
            </a:r>
          </a:p>
          <a:p>
            <a:pPr>
              <a:lnSpc>
                <a:spcPct val="150000"/>
              </a:lnSpc>
            </a:pPr>
            <a:r>
              <a:rPr lang="en-GB" sz="3600" dirty="0"/>
              <a:t>Publish </a:t>
            </a:r>
          </a:p>
        </p:txBody>
      </p:sp>
      <p:pic>
        <p:nvPicPr>
          <p:cNvPr id="1026" name="Picture 2" descr="C:\Users\asmith\AppData\Local\Microsoft\Windows\Temporary Internet Files\Content.IE5\J2BKIU6V\writing_clipart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52936"/>
            <a:ext cx="3384376" cy="327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A6C80D-4783-4C15-9CCC-EC8F7FB09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459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4"/>
    </mc:Choice>
    <mc:Fallback xmlns="">
      <p:transition spd="slow" advTm="2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243408"/>
            <a:ext cx="5196365" cy="1066800"/>
          </a:xfrm>
        </p:spPr>
        <p:txBody>
          <a:bodyPr>
            <a:normAutofit/>
          </a:bodyPr>
          <a:lstStyle/>
          <a:p>
            <a:pPr algn="ctr"/>
            <a:r>
              <a:rPr lang="en-GB" sz="3200" u="sng" dirty="0"/>
              <a:t>Writing Expectations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A0A16C-9A00-4DB6-81CD-FE463C234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796681"/>
            <a:ext cx="6192114" cy="4172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E18698-FA53-4A9F-ACD9-F90831AB12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296"/>
          <a:stretch/>
        </p:blipFill>
        <p:spPr>
          <a:xfrm>
            <a:off x="1547664" y="4969213"/>
            <a:ext cx="6201640" cy="170080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BC9C8D-FFBE-4DA2-A1BD-E5C6CAF83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2078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38"/>
    </mc:Choice>
    <mc:Fallback xmlns="">
      <p:transition spd="slow" advTm="3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991</TotalTime>
  <Words>1676</Words>
  <Application>Microsoft Office PowerPoint</Application>
  <PresentationFormat>On-screen Show (4:3)</PresentationFormat>
  <Paragraphs>233</Paragraphs>
  <Slides>38</Slides>
  <Notes>20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Century Gothic</vt:lpstr>
      <vt:lpstr>Wingdings 2</vt:lpstr>
      <vt:lpstr>Austin</vt:lpstr>
      <vt:lpstr>Parents’ meeting with Miss Worthington</vt:lpstr>
      <vt:lpstr>Curriculum Overview</vt:lpstr>
      <vt:lpstr>Curriculum Overview</vt:lpstr>
      <vt:lpstr>Curriculum Overview</vt:lpstr>
      <vt:lpstr>Curriculum Overview cont.</vt:lpstr>
      <vt:lpstr>Week beginning 11th May 2026 A SATs meeting will be held on 20th January at 3.30pm in the Year 6 classroom. A representative for each child must attend.</vt:lpstr>
      <vt:lpstr>English </vt:lpstr>
      <vt:lpstr>Sequence of Writing </vt:lpstr>
      <vt:lpstr>Writing Expectations </vt:lpstr>
      <vt:lpstr>Writing Expectations </vt:lpstr>
      <vt:lpstr>Writing Expectations </vt:lpstr>
      <vt:lpstr>What does Age Related Expectation Mean? </vt:lpstr>
      <vt:lpstr>SPaG </vt:lpstr>
      <vt:lpstr>Spelling </vt:lpstr>
      <vt:lpstr>Phonics </vt:lpstr>
      <vt:lpstr>How to help at home </vt:lpstr>
      <vt:lpstr>Reading Expectations </vt:lpstr>
      <vt:lpstr>Reading  Expectations  continued</vt:lpstr>
      <vt:lpstr>Reading Treat </vt:lpstr>
      <vt:lpstr>Reading </vt:lpstr>
      <vt:lpstr>Recommended Quality Texts </vt:lpstr>
      <vt:lpstr>Reading Strands – KS2</vt:lpstr>
      <vt:lpstr>How to help at home </vt:lpstr>
      <vt:lpstr>Useful Websites to support English </vt:lpstr>
      <vt:lpstr>PowerPoint Presentation</vt:lpstr>
      <vt:lpstr>PowerPoint Presentation</vt:lpstr>
      <vt:lpstr>Maths </vt:lpstr>
      <vt:lpstr>Mathematics</vt:lpstr>
      <vt:lpstr>Multiplication </vt:lpstr>
      <vt:lpstr>Calculation Methods</vt:lpstr>
      <vt:lpstr>Calculation Methods</vt:lpstr>
      <vt:lpstr>How to help at home </vt:lpstr>
      <vt:lpstr>Useful Websites to support Maths </vt:lpstr>
      <vt:lpstr>Homework</vt:lpstr>
      <vt:lpstr>Educational Visits:</vt:lpstr>
      <vt:lpstr>Robinwood  1st – 3rd   December 2025</vt:lpstr>
      <vt:lpstr>Finally, WE NEED YOU! We are looking for a bank of volunteers…</vt:lpstr>
      <vt:lpstr>Thank you!  If you have any queries or questions please don’t hesitate to email me on   lworthington@scholargreen.cheshire.sch.uk      </vt:lpstr>
    </vt:vector>
  </TitlesOfParts>
  <Company>Scholars Green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and Maths Parents Workshop</dc:title>
  <dc:creator>Alice Smith</dc:creator>
  <cp:lastModifiedBy>Miss Worthington</cp:lastModifiedBy>
  <cp:revision>78</cp:revision>
  <cp:lastPrinted>2018-10-02T15:59:21Z</cp:lastPrinted>
  <dcterms:created xsi:type="dcterms:W3CDTF">2016-10-06T18:17:16Z</dcterms:created>
  <dcterms:modified xsi:type="dcterms:W3CDTF">2025-09-15T08:10:16Z</dcterms:modified>
</cp:coreProperties>
</file>