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Lst>
  <p:notesMasterIdLst>
    <p:notesMasterId r:id="rId33"/>
  </p:notesMasterIdLst>
  <p:handoutMasterIdLst>
    <p:handoutMasterId r:id="rId34"/>
  </p:handoutMasterIdLst>
  <p:sldIdLst>
    <p:sldId id="321" r:id="rId5"/>
    <p:sldId id="326" r:id="rId6"/>
    <p:sldId id="303" r:id="rId7"/>
    <p:sldId id="286" r:id="rId8"/>
    <p:sldId id="300" r:id="rId9"/>
    <p:sldId id="323" r:id="rId10"/>
    <p:sldId id="327" r:id="rId11"/>
    <p:sldId id="319" r:id="rId12"/>
    <p:sldId id="301" r:id="rId13"/>
    <p:sldId id="310" r:id="rId14"/>
    <p:sldId id="257" r:id="rId15"/>
    <p:sldId id="261" r:id="rId16"/>
    <p:sldId id="262" r:id="rId17"/>
    <p:sldId id="266" r:id="rId18"/>
    <p:sldId id="263" r:id="rId19"/>
    <p:sldId id="267" r:id="rId20"/>
    <p:sldId id="328" r:id="rId21"/>
    <p:sldId id="299" r:id="rId22"/>
    <p:sldId id="268" r:id="rId23"/>
    <p:sldId id="271" r:id="rId24"/>
    <p:sldId id="256" r:id="rId25"/>
    <p:sldId id="324" r:id="rId26"/>
    <p:sldId id="325" r:id="rId27"/>
    <p:sldId id="274" r:id="rId28"/>
    <p:sldId id="275" r:id="rId29"/>
    <p:sldId id="283" r:id="rId30"/>
    <p:sldId id="279" r:id="rId31"/>
    <p:sldId id="322" r:id="rId3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C5C56-8C69-4D1B-97B3-EE5E9214465D}" v="51" dt="2025-09-13T16:53:50.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94879" autoAdjust="0"/>
  </p:normalViewPr>
  <p:slideViewPr>
    <p:cSldViewPr snapToGrid="0">
      <p:cViewPr varScale="1">
        <p:scale>
          <a:sx n="87" d="100"/>
          <a:sy n="87" d="100"/>
        </p:scale>
        <p:origin x="72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2A5AE42-7DC1-8140-9B13-146984FDEF22}" type="datetimeFigureOut">
              <a:rPr lang="en-US" smtClean="0"/>
              <a:t>9/14/2025</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8F75F72-8950-AF4F-9381-1D26FB547EA1}" type="datetimeFigureOut">
              <a:rPr lang="en-US" smtClean="0"/>
              <a:t>9/14/2025</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11</a:t>
            </a:fld>
            <a:endParaRPr lang="en-GB" dirty="0"/>
          </a:p>
        </p:txBody>
      </p:sp>
    </p:spTree>
    <p:extLst>
      <p:ext uri="{BB962C8B-B14F-4D97-AF65-F5344CB8AC3E}">
        <p14:creationId xmlns:p14="http://schemas.microsoft.com/office/powerpoint/2010/main" val="61928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13</a:t>
            </a:fld>
            <a:endParaRPr lang="en-GB" dirty="0"/>
          </a:p>
        </p:txBody>
      </p:sp>
    </p:spTree>
    <p:extLst>
      <p:ext uri="{BB962C8B-B14F-4D97-AF65-F5344CB8AC3E}">
        <p14:creationId xmlns:p14="http://schemas.microsoft.com/office/powerpoint/2010/main" val="191622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14</a:t>
            </a:fld>
            <a:endParaRPr lang="en-GB" dirty="0"/>
          </a:p>
        </p:txBody>
      </p:sp>
    </p:spTree>
    <p:extLst>
      <p:ext uri="{BB962C8B-B14F-4D97-AF65-F5344CB8AC3E}">
        <p14:creationId xmlns:p14="http://schemas.microsoft.com/office/powerpoint/2010/main" val="354786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15</a:t>
            </a:fld>
            <a:endParaRPr lang="en-GB" dirty="0"/>
          </a:p>
        </p:txBody>
      </p:sp>
    </p:spTree>
    <p:extLst>
      <p:ext uri="{BB962C8B-B14F-4D97-AF65-F5344CB8AC3E}">
        <p14:creationId xmlns:p14="http://schemas.microsoft.com/office/powerpoint/2010/main" val="216131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next slides to explain reading strands</a:t>
            </a:r>
          </a:p>
        </p:txBody>
      </p:sp>
      <p:sp>
        <p:nvSpPr>
          <p:cNvPr id="4" name="Slide Number Placeholder 3"/>
          <p:cNvSpPr>
            <a:spLocks noGrp="1"/>
          </p:cNvSpPr>
          <p:nvPr>
            <p:ph type="sldNum" sz="quarter" idx="10"/>
          </p:nvPr>
        </p:nvSpPr>
        <p:spPr/>
        <p:txBody>
          <a:bodyPr/>
          <a:lstStyle/>
          <a:p>
            <a:fld id="{CD6E39B5-8614-4FD5-82D4-FFDBC3EE65C1}" type="slidenum">
              <a:rPr lang="en-GB" smtClean="0"/>
              <a:t>16</a:t>
            </a:fld>
            <a:endParaRPr lang="en-GB" dirty="0"/>
          </a:p>
        </p:txBody>
      </p:sp>
    </p:spTree>
    <p:extLst>
      <p:ext uri="{BB962C8B-B14F-4D97-AF65-F5344CB8AC3E}">
        <p14:creationId xmlns:p14="http://schemas.microsoft.com/office/powerpoint/2010/main" val="67411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next slides to explain reading strands</a:t>
            </a:r>
          </a:p>
        </p:txBody>
      </p:sp>
      <p:sp>
        <p:nvSpPr>
          <p:cNvPr id="4" name="Slide Number Placeholder 3"/>
          <p:cNvSpPr>
            <a:spLocks noGrp="1"/>
          </p:cNvSpPr>
          <p:nvPr>
            <p:ph type="sldNum" sz="quarter" idx="10"/>
          </p:nvPr>
        </p:nvSpPr>
        <p:spPr/>
        <p:txBody>
          <a:bodyPr/>
          <a:lstStyle/>
          <a:p>
            <a:fld id="{CD6E39B5-8614-4FD5-82D4-FFDBC3EE65C1}" type="slidenum">
              <a:rPr lang="en-GB" smtClean="0"/>
              <a:t>17</a:t>
            </a:fld>
            <a:endParaRPr lang="en-GB" dirty="0"/>
          </a:p>
        </p:txBody>
      </p:sp>
    </p:spTree>
    <p:extLst>
      <p:ext uri="{BB962C8B-B14F-4D97-AF65-F5344CB8AC3E}">
        <p14:creationId xmlns:p14="http://schemas.microsoft.com/office/powerpoint/2010/main" val="179481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next slides to explain reading strands</a:t>
            </a:r>
          </a:p>
        </p:txBody>
      </p:sp>
      <p:sp>
        <p:nvSpPr>
          <p:cNvPr id="4" name="Slide Number Placeholder 3"/>
          <p:cNvSpPr>
            <a:spLocks noGrp="1"/>
          </p:cNvSpPr>
          <p:nvPr>
            <p:ph type="sldNum" sz="quarter" idx="10"/>
          </p:nvPr>
        </p:nvSpPr>
        <p:spPr/>
        <p:txBody>
          <a:bodyPr/>
          <a:lstStyle/>
          <a:p>
            <a:fld id="{CD6E39B5-8614-4FD5-82D4-FFDBC3EE65C1}" type="slidenum">
              <a:rPr lang="en-GB" smtClean="0"/>
              <a:t>18</a:t>
            </a:fld>
            <a:endParaRPr lang="en-GB" dirty="0"/>
          </a:p>
        </p:txBody>
      </p:sp>
    </p:spTree>
    <p:extLst>
      <p:ext uri="{BB962C8B-B14F-4D97-AF65-F5344CB8AC3E}">
        <p14:creationId xmlns:p14="http://schemas.microsoft.com/office/powerpoint/2010/main" val="121593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methods shown at Parents’</a:t>
            </a:r>
            <a:r>
              <a:rPr lang="en-GB" baseline="0" dirty="0"/>
              <a:t> meeting</a:t>
            </a:r>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24</a:t>
            </a:fld>
            <a:endParaRPr lang="en-GB" dirty="0"/>
          </a:p>
        </p:txBody>
      </p:sp>
    </p:spTree>
    <p:extLst>
      <p:ext uri="{BB962C8B-B14F-4D97-AF65-F5344CB8AC3E}">
        <p14:creationId xmlns:p14="http://schemas.microsoft.com/office/powerpoint/2010/main" val="1443797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E39B5-8614-4FD5-82D4-FFDBC3EE65C1}" type="slidenum">
              <a:rPr lang="en-GB" smtClean="0"/>
              <a:t>25</a:t>
            </a:fld>
            <a:endParaRPr lang="en-GB" dirty="0"/>
          </a:p>
        </p:txBody>
      </p:sp>
    </p:spTree>
    <p:extLst>
      <p:ext uri="{BB962C8B-B14F-4D97-AF65-F5344CB8AC3E}">
        <p14:creationId xmlns:p14="http://schemas.microsoft.com/office/powerpoint/2010/main" val="2675074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pic>
        <p:nvPicPr>
          <p:cNvPr id="8" name="Picture 7" descr="A picture containing text, plant&#10;&#10;Description automatically generated">
            <a:extLst>
              <a:ext uri="{FF2B5EF4-FFF2-40B4-BE49-F238E27FC236}">
                <a16:creationId xmlns:a16="http://schemas.microsoft.com/office/drawing/2014/main" id="{722ED518-67F6-4A56-AFFB-057F8FFE0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9" name="Oval 8">
            <a:extLst>
              <a:ext uri="{FF2B5EF4-FFF2-40B4-BE49-F238E27FC236}">
                <a16:creationId xmlns:a16="http://schemas.microsoft.com/office/drawing/2014/main" id="{46D636EF-93AC-42C8-B0F4-B8BA5ADA05D2}"/>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F3951239-E2CF-40FE-ADC9-A9D58E5B02E8}"/>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FCB270A2-15FF-46AB-B97A-579C088047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2" name="Oval 11">
            <a:extLst>
              <a:ext uri="{FF2B5EF4-FFF2-40B4-BE49-F238E27FC236}">
                <a16:creationId xmlns:a16="http://schemas.microsoft.com/office/drawing/2014/main" id="{57052EF2-222B-44D1-ACCC-E5F911D8C7D4}"/>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7B1B89BD-0C7D-4971-9CCF-7FF7D311D9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4" name="Picture 13">
            <a:extLst>
              <a:ext uri="{FF2B5EF4-FFF2-40B4-BE49-F238E27FC236}">
                <a16:creationId xmlns:a16="http://schemas.microsoft.com/office/drawing/2014/main" id="{5642A3D1-8B9A-4784-A12C-155EF6EB52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Tree>
    <p:extLst>
      <p:ext uri="{BB962C8B-B14F-4D97-AF65-F5344CB8AC3E}">
        <p14:creationId xmlns:p14="http://schemas.microsoft.com/office/powerpoint/2010/main" val="339816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0184776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0820408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3205663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428296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28672442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6863664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7643874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9535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9/14/2025</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0378070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94A09A9-5501-47C1-A89A-A340965A2BE2}" type="slidenum">
              <a:rPr lang="en-US" smtClean="0"/>
              <a:pPr/>
              <a:t>‹#›</a:t>
            </a:fld>
            <a:endParaRPr lang="en-US" dirty="0"/>
          </a:p>
        </p:txBody>
      </p:sp>
      <p:sp>
        <p:nvSpPr>
          <p:cNvPr id="9" name="Rectangle 8">
            <a:extLst>
              <a:ext uri="{FF2B5EF4-FFF2-40B4-BE49-F238E27FC236}">
                <a16:creationId xmlns:a16="http://schemas.microsoft.com/office/drawing/2014/main" id="{6D22B998-1075-4452-A19E-93DACFDCD35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F1B745C-2364-4929-9B45-D4C65B782EDC}"/>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5D81A614-6088-4A97-9066-E2F321C81A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Tree>
    <p:extLst>
      <p:ext uri="{BB962C8B-B14F-4D97-AF65-F5344CB8AC3E}">
        <p14:creationId xmlns:p14="http://schemas.microsoft.com/office/powerpoint/2010/main" val="123863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9/14/2025</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4282218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94A09A9-5501-47C1-A89A-A340965A2BE2}" type="slidenum">
              <a:rPr lang="en-US" smtClean="0"/>
              <a:t>‹#›</a:t>
            </a:fld>
            <a:endParaRPr lang="en-US" dirty="0"/>
          </a:p>
        </p:txBody>
      </p:sp>
      <p:sp>
        <p:nvSpPr>
          <p:cNvPr id="8" name="Rectangle 7">
            <a:extLst>
              <a:ext uri="{FF2B5EF4-FFF2-40B4-BE49-F238E27FC236}">
                <a16:creationId xmlns:a16="http://schemas.microsoft.com/office/drawing/2014/main" id="{D2B9B2E9-C3D7-4B8B-AA6B-158B08806F00}"/>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F30113A-8318-4F55-B16A-E10A58669526}"/>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3C994B51-AB0F-49E9-9F05-476446282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Tree>
    <p:extLst>
      <p:ext uri="{BB962C8B-B14F-4D97-AF65-F5344CB8AC3E}">
        <p14:creationId xmlns:p14="http://schemas.microsoft.com/office/powerpoint/2010/main" val="187561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24821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6364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9/14/2025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96646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9/14/2025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5084341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668" r:id="rId17"/>
    <p:sldLayoutId id="2147483665" r:id="rId18"/>
    <p:sldLayoutId id="2147483660" r:id="rId19"/>
    <p:sldLayoutId id="2147483661" r:id="rId20"/>
    <p:sldLayoutId id="2147483666" r:id="rId21"/>
    <p:sldLayoutId id="2147483652" r:id="rId22"/>
    <p:sldLayoutId id="2147483654" r:id="rId23"/>
  </p:sldLayoutIdLst>
  <p:hf hd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hyperlink" Target="mailto:evaughan@scholargreen.cheshire.sch.uk" TargetMode="External"/><Relationship Id="rId4" Type="http://schemas.openxmlformats.org/officeDocument/2006/relationships/hyperlink" Target="mailto:akapp@scholargreen.cheshire.sch.uk"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12"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thereaderteacher.com/" TargetMode="External"/><Relationship Id="rId11" Type="http://schemas.openxmlformats.org/officeDocument/2006/relationships/image" Target="../media/image31.png"/><Relationship Id="rId5" Type="http://schemas.openxmlformats.org/officeDocument/2006/relationships/hyperlink" Target="https://www.booksfortopics.com/booklists/recommended-reads/year-5/" TargetMode="External"/><Relationship Id="rId10" Type="http://schemas.openxmlformats.org/officeDocument/2006/relationships/image" Target="../media/image30.png"/><Relationship Id="rId4" Type="http://schemas.openxmlformats.org/officeDocument/2006/relationships/notesSlide" Target="../notesSlides/notesSlide7.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36.gif"/><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hyperlink" Target="mailto:evaughan@scholargreen.cheshire.sch.uk" TargetMode="External"/><Relationship Id="rId4" Type="http://schemas.openxmlformats.org/officeDocument/2006/relationships/hyperlink" Target="mailto:akapp@scholargreen.cheshire.sch.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7341DE-6FA8-93DB-459D-35F05219CAF4}"/>
              </a:ext>
            </a:extLst>
          </p:cNvPr>
          <p:cNvSpPr txBox="1"/>
          <p:nvPr/>
        </p:nvSpPr>
        <p:spPr>
          <a:xfrm>
            <a:off x="1714981" y="4386543"/>
            <a:ext cx="9385539" cy="2062103"/>
          </a:xfrm>
          <a:prstGeom prst="rect">
            <a:avLst/>
          </a:prstGeom>
          <a:noFill/>
        </p:spPr>
        <p:txBody>
          <a:bodyPr wrap="square" rtlCol="0">
            <a:spAutoFit/>
          </a:bodyPr>
          <a:lstStyle/>
          <a:p>
            <a:pPr algn="ctr"/>
            <a:r>
              <a:rPr lang="en-GB" sz="4000" dirty="0">
                <a:latin typeface="XCCW Joined 1a" panose="03050602040000000000" pitchFamily="66" charset="0"/>
              </a:rPr>
              <a:t>Mrs Kapp &amp; Miss Vaughan</a:t>
            </a:r>
          </a:p>
          <a:p>
            <a:pPr algn="ctr"/>
            <a:r>
              <a:rPr lang="en-GB" sz="4000" dirty="0">
                <a:solidFill>
                  <a:schemeClr val="accent1"/>
                </a:solidFill>
              </a:rPr>
              <a:t> </a:t>
            </a:r>
          </a:p>
          <a:p>
            <a:pPr algn="ctr"/>
            <a:r>
              <a:rPr lang="en-GB" sz="2400" dirty="0">
                <a:solidFill>
                  <a:schemeClr val="accent1"/>
                </a:solidFill>
                <a:hlinkClick r:id="rId4">
                  <a:extLst>
                    <a:ext uri="{A12FA001-AC4F-418D-AE19-62706E023703}">
                      <ahyp:hlinkClr xmlns:ahyp="http://schemas.microsoft.com/office/drawing/2018/hyperlinkcolor" val="tx"/>
                    </a:ext>
                  </a:extLst>
                </a:hlinkClick>
              </a:rPr>
              <a:t>akapp@scholargreen.cheshire.sch.uk</a:t>
            </a:r>
            <a:endParaRPr lang="en-GB" sz="2400" dirty="0">
              <a:solidFill>
                <a:schemeClr val="accent1"/>
              </a:solidFill>
            </a:endParaRPr>
          </a:p>
          <a:p>
            <a:pPr algn="ctr"/>
            <a:r>
              <a:rPr lang="en-GB" sz="2400" dirty="0">
                <a:solidFill>
                  <a:schemeClr val="accent1"/>
                </a:solidFill>
                <a:hlinkClick r:id="rId5">
                  <a:extLst>
                    <a:ext uri="{A12FA001-AC4F-418D-AE19-62706E023703}">
                      <ahyp:hlinkClr xmlns:ahyp="http://schemas.microsoft.com/office/drawing/2018/hyperlinkcolor" val="tx"/>
                    </a:ext>
                  </a:extLst>
                </a:hlinkClick>
              </a:rPr>
              <a:t>evaughan@scholargreen.cheshire.sch.uk</a:t>
            </a:r>
            <a:r>
              <a:rPr lang="en-GB" sz="2400" dirty="0">
                <a:solidFill>
                  <a:schemeClr val="accent1"/>
                </a:solidFill>
              </a:rPr>
              <a:t> </a:t>
            </a:r>
          </a:p>
        </p:txBody>
      </p:sp>
      <p:pic>
        <p:nvPicPr>
          <p:cNvPr id="2" name="Recorded Sound">
            <a:hlinkClick r:id="" action="ppaction://media"/>
            <a:extLst>
              <a:ext uri="{FF2B5EF4-FFF2-40B4-BE49-F238E27FC236}">
                <a16:creationId xmlns:a16="http://schemas.microsoft.com/office/drawing/2014/main" id="{1A686C78-66A9-47A8-95D6-B4CA60EBF9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2540" y="6143846"/>
            <a:ext cx="609600" cy="609600"/>
          </a:xfrm>
          <a:prstGeom prst="rect">
            <a:avLst/>
          </a:prstGeom>
        </p:spPr>
      </p:pic>
      <p:pic>
        <p:nvPicPr>
          <p:cNvPr id="1026" name="Picture 2" descr="Year 5 | Hollymount School">
            <a:extLst>
              <a:ext uri="{FF2B5EF4-FFF2-40B4-BE49-F238E27FC236}">
                <a16:creationId xmlns:a16="http://schemas.microsoft.com/office/drawing/2014/main" id="{D03DE1AA-C928-42DE-A159-A9EAE48B5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6734" y="0"/>
            <a:ext cx="8762035" cy="367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82287"/>
      </p:ext>
    </p:extLst>
  </p:cSld>
  <p:clrMapOvr>
    <a:masterClrMapping/>
  </p:clrMapOvr>
  <mc:AlternateContent xmlns:mc="http://schemas.openxmlformats.org/markup-compatibility/2006" xmlns:p14="http://schemas.microsoft.com/office/powerpoint/2010/main">
    <mc:Choice Requires="p14">
      <p:transition spd="slow" p14:dur="2000" advTm="44917"/>
    </mc:Choice>
    <mc:Fallback xmlns="">
      <p:transition spd="slow" advTm="4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p:txBody>
          <a:bodyPr/>
          <a:lstStyle/>
          <a:p>
            <a:r>
              <a:rPr lang="en-US" dirty="0">
                <a:solidFill>
                  <a:schemeClr val="accent3"/>
                </a:solidFill>
              </a:rPr>
              <a:t> </a:t>
            </a:r>
            <a:endParaRPr lang="en-US"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1632124" y="1334951"/>
            <a:ext cx="10464395" cy="5222975"/>
          </a:xfrm>
        </p:spPr>
        <p:txBody>
          <a:bodyPr>
            <a:normAutofit fontScale="85000" lnSpcReduction="10000"/>
          </a:bodyPr>
          <a:lstStyle/>
          <a:p>
            <a:pPr marL="0" indent="0" algn="ctr">
              <a:lnSpc>
                <a:spcPct val="100000"/>
              </a:lnSpc>
              <a:buNone/>
            </a:pPr>
            <a:r>
              <a:rPr lang="en-GB" sz="2600" dirty="0">
                <a:solidFill>
                  <a:schemeClr val="tx1"/>
                </a:solidFill>
                <a:latin typeface="+mj-lt"/>
              </a:rPr>
              <a:t>Throughout the year, we will have three assessment weeks. We use this data, alongside teacher judgement, to see if your child is working towards expectations, at age related expectations or working at a greater depth. This data also helps us to see what support or interventions may be required.  </a:t>
            </a:r>
          </a:p>
          <a:p>
            <a:pPr marL="0" indent="0" algn="ctr">
              <a:lnSpc>
                <a:spcPct val="100000"/>
              </a:lnSpc>
              <a:buNone/>
            </a:pPr>
            <a:endParaRPr lang="en-GB" sz="2600" dirty="0">
              <a:solidFill>
                <a:schemeClr val="tx1"/>
              </a:solidFill>
              <a:latin typeface="+mj-lt"/>
            </a:endParaRPr>
          </a:p>
          <a:p>
            <a:pPr marL="0" indent="0" algn="ctr">
              <a:lnSpc>
                <a:spcPct val="100000"/>
              </a:lnSpc>
              <a:buNone/>
            </a:pPr>
            <a:r>
              <a:rPr lang="en-GB" sz="2600" dirty="0">
                <a:solidFill>
                  <a:srgbClr val="FF0000"/>
                </a:solidFill>
                <a:latin typeface="+mj-lt"/>
              </a:rPr>
              <a:t>Please avoid holidays during these weeks </a:t>
            </a:r>
          </a:p>
          <a:p>
            <a:pPr marL="0" indent="0" algn="ctr">
              <a:lnSpc>
                <a:spcPct val="100000"/>
              </a:lnSpc>
              <a:buNone/>
            </a:pPr>
            <a:r>
              <a:rPr lang="en-GB" sz="2600" dirty="0">
                <a:solidFill>
                  <a:schemeClr val="tx1"/>
                </a:solidFill>
                <a:latin typeface="+mj-lt"/>
              </a:rPr>
              <a:t>Assessment week 1: </a:t>
            </a:r>
            <a:r>
              <a:rPr lang="en-GB" sz="2600" b="1" dirty="0">
                <a:effectLst/>
                <a:latin typeface="+mj-lt"/>
                <a:ea typeface="Calibri" panose="020F0502020204030204" pitchFamily="34" charset="0"/>
                <a:cs typeface="Times New Roman" panose="02020603050405020304" pitchFamily="18" charset="0"/>
              </a:rPr>
              <a:t>17.11.25 – 21.11.25</a:t>
            </a:r>
          </a:p>
          <a:p>
            <a:pPr marL="0" indent="0" algn="ctr">
              <a:lnSpc>
                <a:spcPct val="100000"/>
              </a:lnSpc>
              <a:buNone/>
            </a:pPr>
            <a:r>
              <a:rPr lang="en-GB" sz="2600" dirty="0">
                <a:solidFill>
                  <a:schemeClr val="tx1"/>
                </a:solidFill>
                <a:latin typeface="+mj-lt"/>
              </a:rPr>
              <a:t>Assessment week 2: </a:t>
            </a:r>
            <a:r>
              <a:rPr lang="en-GB" sz="2600" b="1" dirty="0">
                <a:effectLst/>
                <a:latin typeface="+mj-lt"/>
                <a:ea typeface="Calibri" panose="020F0502020204030204" pitchFamily="34" charset="0"/>
                <a:cs typeface="Times New Roman" panose="02020603050405020304" pitchFamily="18" charset="0"/>
              </a:rPr>
              <a:t>02.03.26 – 06.03.26</a:t>
            </a:r>
          </a:p>
          <a:p>
            <a:pPr marL="0" indent="0" algn="ctr">
              <a:lnSpc>
                <a:spcPct val="100000"/>
              </a:lnSpc>
              <a:buNone/>
            </a:pPr>
            <a:r>
              <a:rPr lang="en-GB" sz="2600" dirty="0">
                <a:effectLst/>
                <a:latin typeface="+mj-lt"/>
                <a:ea typeface="Calibri" panose="020F0502020204030204" pitchFamily="34" charset="0"/>
                <a:cs typeface="Times New Roman" panose="02020603050405020304" pitchFamily="18" charset="0"/>
              </a:rPr>
              <a:t>Assessment week 3: </a:t>
            </a:r>
            <a:r>
              <a:rPr lang="en-GB" sz="2600" b="1" dirty="0">
                <a:effectLst/>
                <a:latin typeface="+mj-lt"/>
                <a:ea typeface="Calibri" panose="020F0502020204030204" pitchFamily="34" charset="0"/>
                <a:cs typeface="Times New Roman" panose="02020603050405020304" pitchFamily="18" charset="0"/>
              </a:rPr>
              <a:t>18.05.26 – 22.05.26</a:t>
            </a:r>
          </a:p>
          <a:p>
            <a:pPr marL="0" indent="0" algn="ctr">
              <a:lnSpc>
                <a:spcPct val="100000"/>
              </a:lnSpc>
              <a:buNone/>
            </a:pPr>
            <a:endParaRPr lang="en-GB" sz="2600" dirty="0">
              <a:solidFill>
                <a:schemeClr val="tx1"/>
              </a:solidFill>
              <a:latin typeface="+mj-lt"/>
            </a:endParaRPr>
          </a:p>
          <a:p>
            <a:pPr marL="0" indent="0" algn="ctr">
              <a:lnSpc>
                <a:spcPct val="100000"/>
              </a:lnSpc>
              <a:buNone/>
            </a:pPr>
            <a:br>
              <a:rPr lang="en-GB" sz="2600" dirty="0">
                <a:solidFill>
                  <a:schemeClr val="tx1"/>
                </a:solidFill>
                <a:latin typeface="+mj-lt"/>
              </a:rPr>
            </a:br>
            <a:r>
              <a:rPr lang="en-GB" sz="2600" dirty="0">
                <a:solidFill>
                  <a:schemeClr val="tx1"/>
                </a:solidFill>
                <a:latin typeface="+mj-lt"/>
              </a:rPr>
              <a:t>Towards the end of year 5, SATs tests will be taken to give a scaled score and to see what children may need extra support with next year</a:t>
            </a:r>
            <a:r>
              <a:rPr lang="en-GB" sz="2400" dirty="0">
                <a:solidFill>
                  <a:schemeClr val="tx1"/>
                </a:solidFill>
                <a:latin typeface="+mj-lt"/>
              </a:rPr>
              <a:t>. </a:t>
            </a:r>
            <a:endParaRPr lang="en-US" sz="2400" dirty="0">
              <a:solidFill>
                <a:schemeClr val="accent3"/>
              </a:solidFill>
              <a:latin typeface="+mj-lt"/>
              <a:cs typeface="Calibri"/>
            </a:endParaRPr>
          </a:p>
        </p:txBody>
      </p:sp>
      <p:pic>
        <p:nvPicPr>
          <p:cNvPr id="5" name="Picture 4">
            <a:extLst>
              <a:ext uri="{FF2B5EF4-FFF2-40B4-BE49-F238E27FC236}">
                <a16:creationId xmlns:a16="http://schemas.microsoft.com/office/drawing/2014/main" id="{23408C4A-3D8D-463F-9159-BE5B605DCFF6}"/>
              </a:ext>
            </a:extLst>
          </p:cNvPr>
          <p:cNvPicPr>
            <a:picLocks noChangeAspect="1"/>
          </p:cNvPicPr>
          <p:nvPr/>
        </p:nvPicPr>
        <p:blipFill>
          <a:blip r:embed="rId4"/>
          <a:stretch>
            <a:fillRect/>
          </a:stretch>
        </p:blipFill>
        <p:spPr>
          <a:xfrm>
            <a:off x="7924799" y="1"/>
            <a:ext cx="4265075" cy="1289000"/>
          </a:xfrm>
          <a:prstGeom prst="rect">
            <a:avLst/>
          </a:prstGeom>
        </p:spPr>
      </p:pic>
      <p:sp>
        <p:nvSpPr>
          <p:cNvPr id="6" name="Title 1">
            <a:extLst>
              <a:ext uri="{FF2B5EF4-FFF2-40B4-BE49-F238E27FC236}">
                <a16:creationId xmlns:a16="http://schemas.microsoft.com/office/drawing/2014/main" id="{242EEAE8-0E16-47D6-AB06-91646E9D2224}"/>
              </a:ext>
            </a:extLst>
          </p:cNvPr>
          <p:cNvSpPr txBox="1">
            <a:spLocks/>
          </p:cNvSpPr>
          <p:nvPr/>
        </p:nvSpPr>
        <p:spPr>
          <a:xfrm>
            <a:off x="592402" y="300074"/>
            <a:ext cx="8208912" cy="648072"/>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1"/>
                </a:solidFill>
              </a:rPr>
              <a:t>Year 5 Assessments</a:t>
            </a:r>
            <a:endParaRPr lang="en-GB" dirty="0">
              <a:solidFill>
                <a:schemeClr val="accent1"/>
              </a:solidFill>
            </a:endParaRPr>
          </a:p>
        </p:txBody>
      </p:sp>
      <p:pic>
        <p:nvPicPr>
          <p:cNvPr id="7" name="Recorded Sound">
            <a:hlinkClick r:id="" action="ppaction://media"/>
            <a:extLst>
              <a:ext uri="{FF2B5EF4-FFF2-40B4-BE49-F238E27FC236}">
                <a16:creationId xmlns:a16="http://schemas.microsoft.com/office/drawing/2014/main" id="{C2D814E7-7E1B-464D-B1B8-F95AB2DB8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748" y="6037102"/>
            <a:ext cx="609600" cy="609600"/>
          </a:xfrm>
          <a:prstGeom prst="rect">
            <a:avLst/>
          </a:prstGeom>
        </p:spPr>
      </p:pic>
    </p:spTree>
    <p:extLst>
      <p:ext uri="{BB962C8B-B14F-4D97-AF65-F5344CB8AC3E}">
        <p14:creationId xmlns:p14="http://schemas.microsoft.com/office/powerpoint/2010/main" val="5207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467"/>
            <a:ext cx="8229600" cy="698653"/>
          </a:xfrm>
        </p:spPr>
        <p:txBody>
          <a:bodyPr/>
          <a:lstStyle/>
          <a:p>
            <a:pPr algn="ctr"/>
            <a:r>
              <a:rPr lang="en-GB" dirty="0">
                <a:solidFill>
                  <a:schemeClr val="accent1"/>
                </a:solidFill>
              </a:rPr>
              <a:t>English</a:t>
            </a:r>
            <a:r>
              <a:rPr lang="en-GB" u="sng" dirty="0">
                <a:solidFill>
                  <a:schemeClr val="tx1"/>
                </a:solidFill>
              </a:rPr>
              <a:t> </a:t>
            </a:r>
          </a:p>
        </p:txBody>
      </p:sp>
      <p:sp>
        <p:nvSpPr>
          <p:cNvPr id="3" name="Content Placeholder 2"/>
          <p:cNvSpPr>
            <a:spLocks noGrp="1"/>
          </p:cNvSpPr>
          <p:nvPr>
            <p:ph idx="1"/>
          </p:nvPr>
        </p:nvSpPr>
        <p:spPr>
          <a:xfrm>
            <a:off x="2451137" y="1521943"/>
            <a:ext cx="8492169" cy="5164377"/>
          </a:xfrm>
        </p:spPr>
        <p:txBody>
          <a:bodyPr>
            <a:normAutofit/>
          </a:bodyPr>
          <a:lstStyle/>
          <a:p>
            <a:pPr marL="0" indent="0" algn="ctr">
              <a:buNone/>
            </a:pPr>
            <a:r>
              <a:rPr lang="en-GB" sz="2800" dirty="0"/>
              <a:t>English is taught every day.</a:t>
            </a:r>
          </a:p>
          <a:p>
            <a:pPr marL="109728" indent="0">
              <a:buNone/>
            </a:pPr>
            <a:endParaRPr lang="en-GB" sz="2800" dirty="0"/>
          </a:p>
          <a:p>
            <a:pPr marL="68580" indent="0">
              <a:buNone/>
            </a:pPr>
            <a:r>
              <a:rPr lang="en-GB" sz="2800" dirty="0"/>
              <a:t>Includes : </a:t>
            </a:r>
          </a:p>
          <a:p>
            <a:pPr>
              <a:buFont typeface="Courier New" panose="02070309020205020404" pitchFamily="49" charset="0"/>
              <a:buChar char="o"/>
            </a:pPr>
            <a:r>
              <a:rPr lang="en-GB" sz="2800" dirty="0"/>
              <a:t>Writing – Transcription and Composition </a:t>
            </a:r>
          </a:p>
          <a:p>
            <a:pPr>
              <a:buFont typeface="Courier New" panose="02070309020205020404" pitchFamily="49" charset="0"/>
              <a:buChar char="o"/>
            </a:pPr>
            <a:r>
              <a:rPr lang="en-GB" sz="2800" dirty="0"/>
              <a:t>Vocabulary</a:t>
            </a:r>
          </a:p>
          <a:p>
            <a:pPr>
              <a:buFont typeface="Courier New" panose="02070309020205020404" pitchFamily="49" charset="0"/>
              <a:buChar char="o"/>
            </a:pPr>
            <a:r>
              <a:rPr lang="en-GB" sz="2800" dirty="0"/>
              <a:t>SPaG (Spelling, Punctuation and Grammar)</a:t>
            </a:r>
          </a:p>
          <a:p>
            <a:pPr>
              <a:buFont typeface="Courier New" panose="02070309020205020404" pitchFamily="49" charset="0"/>
              <a:buChar char="o"/>
            </a:pPr>
            <a:r>
              <a:rPr lang="en-GB" sz="2800" dirty="0"/>
              <a:t>Reading – Word Reading, Comprehension and Fluency </a:t>
            </a:r>
          </a:p>
          <a:p>
            <a:pPr>
              <a:buFont typeface="Courier New" panose="02070309020205020404" pitchFamily="49" charset="0"/>
              <a:buChar char="o"/>
            </a:pPr>
            <a:r>
              <a:rPr lang="en-GB" sz="2800" dirty="0"/>
              <a:t>Spoken Language / Oracy </a:t>
            </a:r>
          </a:p>
        </p:txBody>
      </p:sp>
      <p:pic>
        <p:nvPicPr>
          <p:cNvPr id="12290" name="Picture 2" descr="C:\Users\asmith\AppData\Local\Microsoft\Windows\Temporary Internet Files\Content.IE5\YSWXBXWW\book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4613" y="0"/>
            <a:ext cx="249738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71837A-5D3A-4EBD-9CE1-21D477A67E43}"/>
              </a:ext>
            </a:extLst>
          </p:cNvPr>
          <p:cNvPicPr>
            <a:picLocks noChangeAspect="1"/>
          </p:cNvPicPr>
          <p:nvPr/>
        </p:nvPicPr>
        <p:blipFill>
          <a:blip r:embed="rId6"/>
          <a:stretch>
            <a:fillRect/>
          </a:stretch>
        </p:blipFill>
        <p:spPr>
          <a:xfrm>
            <a:off x="0" y="3620396"/>
            <a:ext cx="2291787" cy="3237604"/>
          </a:xfrm>
          <a:prstGeom prst="rect">
            <a:avLst/>
          </a:prstGeom>
        </p:spPr>
      </p:pic>
      <p:pic>
        <p:nvPicPr>
          <p:cNvPr id="5" name="Recorded Sound">
            <a:hlinkClick r:id="" action="ppaction://media"/>
            <a:extLst>
              <a:ext uri="{FF2B5EF4-FFF2-40B4-BE49-F238E27FC236}">
                <a16:creationId xmlns:a16="http://schemas.microsoft.com/office/drawing/2014/main" id="{563EAAA9-13C0-4E46-A660-A4E9017BCD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2853" y="6076720"/>
            <a:ext cx="609600" cy="609600"/>
          </a:xfrm>
          <a:prstGeom prst="rect">
            <a:avLst/>
          </a:prstGeom>
        </p:spPr>
      </p:pic>
    </p:spTree>
    <p:extLst>
      <p:ext uri="{BB962C8B-B14F-4D97-AF65-F5344CB8AC3E}">
        <p14:creationId xmlns:p14="http://schemas.microsoft.com/office/powerpoint/2010/main" val="167086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208" y="134352"/>
            <a:ext cx="8229600" cy="1066800"/>
          </a:xfrm>
        </p:spPr>
        <p:txBody>
          <a:bodyPr>
            <a:normAutofit fontScale="90000"/>
          </a:bodyPr>
          <a:lstStyle/>
          <a:p>
            <a:pPr algn="ctr"/>
            <a:r>
              <a:rPr lang="en-GB" dirty="0"/>
              <a:t>Writing and our writing sequence </a:t>
            </a:r>
            <a:br>
              <a:rPr lang="en-GB" u="sng" dirty="0">
                <a:solidFill>
                  <a:schemeClr val="tx1"/>
                </a:solidFill>
              </a:rPr>
            </a:br>
            <a:r>
              <a:rPr lang="en-GB" u="sng" dirty="0">
                <a:solidFill>
                  <a:schemeClr val="tx1"/>
                </a:solidFill>
              </a:rPr>
              <a:t> </a:t>
            </a:r>
          </a:p>
        </p:txBody>
      </p:sp>
      <p:sp>
        <p:nvSpPr>
          <p:cNvPr id="3" name="Content Placeholder 2"/>
          <p:cNvSpPr>
            <a:spLocks noGrp="1"/>
          </p:cNvSpPr>
          <p:nvPr>
            <p:ph idx="1"/>
          </p:nvPr>
        </p:nvSpPr>
        <p:spPr>
          <a:xfrm>
            <a:off x="1600004" y="866056"/>
            <a:ext cx="10591996" cy="5991944"/>
          </a:xfrm>
        </p:spPr>
        <p:txBody>
          <a:bodyPr>
            <a:normAutofit fontScale="92500" lnSpcReduction="20000"/>
          </a:bodyPr>
          <a:lstStyle/>
          <a:p>
            <a:pPr marL="0" indent="0" algn="ctr">
              <a:lnSpc>
                <a:spcPct val="150000"/>
              </a:lnSpc>
              <a:buNone/>
            </a:pPr>
            <a:r>
              <a:rPr lang="en-US" sz="2400" dirty="0">
                <a:latin typeface="+mj-lt"/>
              </a:rPr>
              <a:t>Writing is assessed continually through all subject areas. Skills are taught in English and applied in Science, History, Geography, RE, PSHE etc.</a:t>
            </a:r>
          </a:p>
          <a:p>
            <a:pPr marL="0" indent="0" algn="ctr">
              <a:lnSpc>
                <a:spcPct val="150000"/>
              </a:lnSpc>
              <a:buNone/>
            </a:pPr>
            <a:r>
              <a:rPr lang="en-GB" sz="2400" dirty="0">
                <a:latin typeface="+mj-lt"/>
              </a:rPr>
              <a:t>Children are always aware of the reason for writing and the audience. </a:t>
            </a:r>
          </a:p>
          <a:p>
            <a:pPr>
              <a:lnSpc>
                <a:spcPct val="150000"/>
              </a:lnSpc>
              <a:buFont typeface="Courier New" panose="02070309020205020404" pitchFamily="49" charset="0"/>
              <a:buChar char="o"/>
            </a:pPr>
            <a:r>
              <a:rPr lang="en-GB" sz="2400" dirty="0">
                <a:latin typeface="+mj-lt"/>
              </a:rPr>
              <a:t>Read and evaluate a WAGOLL / pick out key features</a:t>
            </a:r>
          </a:p>
          <a:p>
            <a:pPr>
              <a:lnSpc>
                <a:spcPct val="150000"/>
              </a:lnSpc>
              <a:buFont typeface="Courier New" panose="02070309020205020404" pitchFamily="49" charset="0"/>
              <a:buChar char="o"/>
            </a:pPr>
            <a:r>
              <a:rPr lang="en-GB" sz="2400" dirty="0">
                <a:latin typeface="+mj-lt"/>
              </a:rPr>
              <a:t>Plan, draft using jotter books, write, improve and up-level</a:t>
            </a:r>
          </a:p>
          <a:p>
            <a:pPr>
              <a:lnSpc>
                <a:spcPct val="150000"/>
              </a:lnSpc>
              <a:buFont typeface="Courier New" panose="02070309020205020404" pitchFamily="49" charset="0"/>
              <a:buChar char="o"/>
            </a:pPr>
            <a:r>
              <a:rPr lang="en-GB" sz="2400" dirty="0">
                <a:latin typeface="+mj-lt"/>
              </a:rPr>
              <a:t>We encourage the children to use adventurous vocabulary in their writing. </a:t>
            </a:r>
          </a:p>
          <a:p>
            <a:pPr>
              <a:lnSpc>
                <a:spcPct val="150000"/>
              </a:lnSpc>
              <a:buFont typeface="Courier New" panose="02070309020205020404" pitchFamily="49" charset="0"/>
              <a:buChar char="o"/>
            </a:pPr>
            <a:r>
              <a:rPr lang="en-US" sz="2400" dirty="0">
                <a:latin typeface="+mj-lt"/>
              </a:rPr>
              <a:t>Children should be able to self-check and improve their writing by reading it back to themselves, ensuring it is clear and cohesive and identifying ways to make it even better.</a:t>
            </a:r>
          </a:p>
          <a:p>
            <a:pPr>
              <a:lnSpc>
                <a:spcPct val="150000"/>
              </a:lnSpc>
              <a:buFont typeface="Courier New" panose="02070309020205020404" pitchFamily="49" charset="0"/>
              <a:buChar char="o"/>
            </a:pPr>
            <a:r>
              <a:rPr lang="en-GB" sz="2400" dirty="0">
                <a:latin typeface="+mj-lt"/>
              </a:rPr>
              <a:t>Children are encouraged to use dictionaries and thesauruses during lessons. </a:t>
            </a:r>
          </a:p>
          <a:p>
            <a:pPr>
              <a:lnSpc>
                <a:spcPct val="150000"/>
              </a:lnSpc>
            </a:pPr>
            <a:endParaRPr lang="en-GB" sz="2400" dirty="0">
              <a:latin typeface="+mj-lt"/>
            </a:endParaRPr>
          </a:p>
        </p:txBody>
      </p:sp>
      <p:pic>
        <p:nvPicPr>
          <p:cNvPr id="4" name="Picture 3">
            <a:extLst>
              <a:ext uri="{FF2B5EF4-FFF2-40B4-BE49-F238E27FC236}">
                <a16:creationId xmlns:a16="http://schemas.microsoft.com/office/drawing/2014/main" id="{C971EBB4-0CDB-4338-A836-E3F2434E373A}"/>
              </a:ext>
            </a:extLst>
          </p:cNvPr>
          <p:cNvPicPr>
            <a:picLocks noChangeAspect="1"/>
          </p:cNvPicPr>
          <p:nvPr/>
        </p:nvPicPr>
        <p:blipFill>
          <a:blip r:embed="rId4"/>
          <a:stretch>
            <a:fillRect/>
          </a:stretch>
        </p:blipFill>
        <p:spPr>
          <a:xfrm>
            <a:off x="0" y="5197033"/>
            <a:ext cx="1660967" cy="1660967"/>
          </a:xfrm>
          <a:prstGeom prst="rect">
            <a:avLst/>
          </a:prstGeom>
        </p:spPr>
      </p:pic>
      <p:pic>
        <p:nvPicPr>
          <p:cNvPr id="5" name="Recorded Sound">
            <a:hlinkClick r:id="" action="ppaction://media"/>
            <a:extLst>
              <a:ext uri="{FF2B5EF4-FFF2-40B4-BE49-F238E27FC236}">
                <a16:creationId xmlns:a16="http://schemas.microsoft.com/office/drawing/2014/main" id="{4E8BF5E6-14C0-4EED-A1A3-E3DC46D67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6752" y="6027516"/>
            <a:ext cx="609600" cy="609600"/>
          </a:xfrm>
          <a:prstGeom prst="rect">
            <a:avLst/>
          </a:prstGeom>
        </p:spPr>
      </p:pic>
    </p:spTree>
    <p:extLst>
      <p:ext uri="{BB962C8B-B14F-4D97-AF65-F5344CB8AC3E}">
        <p14:creationId xmlns:p14="http://schemas.microsoft.com/office/powerpoint/2010/main" val="26631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323" y="443621"/>
            <a:ext cx="8229600" cy="1066800"/>
          </a:xfrm>
        </p:spPr>
        <p:txBody>
          <a:bodyPr>
            <a:normAutofit fontScale="90000"/>
          </a:bodyPr>
          <a:lstStyle/>
          <a:p>
            <a:r>
              <a:rPr lang="en-GB" dirty="0">
                <a:solidFill>
                  <a:schemeClr val="accent1"/>
                </a:solidFill>
                <a:latin typeface="Arial" panose="020B0604020202020204" pitchFamily="34" charset="0"/>
                <a:cs typeface="Arial" panose="020B0604020202020204" pitchFamily="34" charset="0"/>
              </a:rPr>
              <a:t>What does Age Related Expectation Mean? </a:t>
            </a:r>
          </a:p>
        </p:txBody>
      </p:sp>
      <p:sp>
        <p:nvSpPr>
          <p:cNvPr id="3" name="Content Placeholder 2"/>
          <p:cNvSpPr>
            <a:spLocks noGrp="1"/>
          </p:cNvSpPr>
          <p:nvPr>
            <p:ph idx="1"/>
          </p:nvPr>
        </p:nvSpPr>
        <p:spPr>
          <a:xfrm>
            <a:off x="1776365" y="1299990"/>
            <a:ext cx="10313043" cy="5351664"/>
          </a:xfrm>
        </p:spPr>
        <p:txBody>
          <a:bodyPr>
            <a:normAutofit/>
          </a:bodyPr>
          <a:lstStyle/>
          <a:p>
            <a:pPr>
              <a:lnSpc>
                <a:spcPct val="150000"/>
              </a:lnSpc>
              <a:buFont typeface="Courier New" panose="02070309020205020404" pitchFamily="49" charset="0"/>
              <a:buChar char="o"/>
            </a:pPr>
            <a:r>
              <a:rPr lang="en-GB" sz="2000" dirty="0"/>
              <a:t>Accurate punctuation – MUST have capital letters, full stops and a range of punctuation. Children must draw their punctuation marks correctly. </a:t>
            </a:r>
          </a:p>
          <a:p>
            <a:pPr>
              <a:lnSpc>
                <a:spcPct val="150000"/>
              </a:lnSpc>
              <a:buFont typeface="Courier New" panose="02070309020205020404" pitchFamily="49" charset="0"/>
              <a:buChar char="o"/>
            </a:pPr>
            <a:r>
              <a:rPr lang="en-GB" sz="2000" dirty="0"/>
              <a:t>Be able to self check and correct own errors –  cohesive and ensuring writing makes sense.</a:t>
            </a:r>
          </a:p>
          <a:p>
            <a:pPr>
              <a:lnSpc>
                <a:spcPct val="150000"/>
              </a:lnSpc>
              <a:buFont typeface="Courier New" panose="02070309020205020404" pitchFamily="49" charset="0"/>
              <a:buChar char="o"/>
            </a:pPr>
            <a:r>
              <a:rPr lang="en-GB" sz="2000" dirty="0"/>
              <a:t>Suitable for purpose and audience. </a:t>
            </a:r>
          </a:p>
          <a:p>
            <a:pPr>
              <a:lnSpc>
                <a:spcPct val="150000"/>
              </a:lnSpc>
              <a:buFont typeface="Courier New" panose="02070309020205020404" pitchFamily="49" charset="0"/>
              <a:buChar char="o"/>
            </a:pPr>
            <a:r>
              <a:rPr lang="en-GB" sz="2000" dirty="0">
                <a:latin typeface="+mj-lt"/>
              </a:rPr>
              <a:t>If children don’t correctly join their writing by the end of Key Stage Two, they will not be able to achieve Age Related Expectations. </a:t>
            </a:r>
          </a:p>
          <a:p>
            <a:pPr>
              <a:lnSpc>
                <a:spcPct val="150000"/>
              </a:lnSpc>
              <a:buFont typeface="Courier New" panose="02070309020205020404" pitchFamily="49" charset="0"/>
              <a:buChar char="o"/>
            </a:pPr>
            <a:r>
              <a:rPr lang="en-GB" sz="2000" dirty="0">
                <a:latin typeface="+mj-lt"/>
              </a:rPr>
              <a:t>Spelling MUST be mostly accurate to achieve the Age Related Expectation. However, children can self check using a dictionary, word bank or by asking an adult for the spelling. </a:t>
            </a:r>
          </a:p>
          <a:p>
            <a:pPr>
              <a:lnSpc>
                <a:spcPct val="150000"/>
              </a:lnSpc>
            </a:pPr>
            <a:endParaRPr lang="en-GB" dirty="0"/>
          </a:p>
        </p:txBody>
      </p:sp>
      <p:pic>
        <p:nvPicPr>
          <p:cNvPr id="5" name="Picture 4">
            <a:extLst>
              <a:ext uri="{FF2B5EF4-FFF2-40B4-BE49-F238E27FC236}">
                <a16:creationId xmlns:a16="http://schemas.microsoft.com/office/drawing/2014/main" id="{F65C402E-9AA4-450B-A368-DF8D2C09FAD2}"/>
              </a:ext>
            </a:extLst>
          </p:cNvPr>
          <p:cNvPicPr>
            <a:picLocks noChangeAspect="1"/>
          </p:cNvPicPr>
          <p:nvPr/>
        </p:nvPicPr>
        <p:blipFill>
          <a:blip r:embed="rId5"/>
          <a:stretch>
            <a:fillRect/>
          </a:stretch>
        </p:blipFill>
        <p:spPr>
          <a:xfrm>
            <a:off x="0" y="4409954"/>
            <a:ext cx="1827020" cy="2448046"/>
          </a:xfrm>
          <a:prstGeom prst="rect">
            <a:avLst/>
          </a:prstGeom>
        </p:spPr>
      </p:pic>
      <p:pic>
        <p:nvPicPr>
          <p:cNvPr id="4" name="Recorded Sound">
            <a:hlinkClick r:id="" action="ppaction://media"/>
            <a:extLst>
              <a:ext uri="{FF2B5EF4-FFF2-40B4-BE49-F238E27FC236}">
                <a16:creationId xmlns:a16="http://schemas.microsoft.com/office/drawing/2014/main" id="{BFCDB262-5AB0-4201-AF9F-25B3F4143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9808" y="6145227"/>
            <a:ext cx="609600" cy="609600"/>
          </a:xfrm>
          <a:prstGeom prst="rect">
            <a:avLst/>
          </a:prstGeom>
        </p:spPr>
      </p:pic>
    </p:spTree>
    <p:extLst>
      <p:ext uri="{BB962C8B-B14F-4D97-AF65-F5344CB8AC3E}">
        <p14:creationId xmlns:p14="http://schemas.microsoft.com/office/powerpoint/2010/main" val="639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330" y="244521"/>
            <a:ext cx="5037217" cy="792088"/>
          </a:xfrm>
        </p:spPr>
        <p:txBody>
          <a:bodyPr>
            <a:normAutofit fontScale="90000"/>
          </a:bodyPr>
          <a:lstStyle/>
          <a:p>
            <a:pPr algn="ctr"/>
            <a:r>
              <a:rPr lang="en-GB" dirty="0">
                <a:solidFill>
                  <a:schemeClr val="accent1"/>
                </a:solidFill>
              </a:rPr>
              <a:t>Spelling groups ‘phonics’</a:t>
            </a:r>
          </a:p>
        </p:txBody>
      </p:sp>
      <p:sp>
        <p:nvSpPr>
          <p:cNvPr id="3" name="Content Placeholder 2"/>
          <p:cNvSpPr>
            <a:spLocks noGrp="1"/>
          </p:cNvSpPr>
          <p:nvPr>
            <p:ph idx="1"/>
          </p:nvPr>
        </p:nvSpPr>
        <p:spPr>
          <a:xfrm>
            <a:off x="1333850" y="1412776"/>
            <a:ext cx="6135586" cy="5112568"/>
          </a:xfrm>
        </p:spPr>
        <p:txBody>
          <a:bodyPr>
            <a:normAutofit/>
          </a:bodyPr>
          <a:lstStyle/>
          <a:p>
            <a:pPr>
              <a:lnSpc>
                <a:spcPct val="150000"/>
              </a:lnSpc>
              <a:buFont typeface="Courier New" panose="02070309020205020404" pitchFamily="49" charset="0"/>
              <a:buChar char="o"/>
            </a:pPr>
            <a:r>
              <a:rPr lang="en-GB" sz="2000" dirty="0"/>
              <a:t>Children are grouped according to their spelling ability and can be with children of different ages. </a:t>
            </a:r>
          </a:p>
          <a:p>
            <a:pPr>
              <a:lnSpc>
                <a:spcPct val="150000"/>
              </a:lnSpc>
              <a:buFont typeface="Courier New" panose="02070309020205020404" pitchFamily="49" charset="0"/>
              <a:buChar char="o"/>
            </a:pPr>
            <a:r>
              <a:rPr lang="en-GB" sz="2000" dirty="0"/>
              <a:t>Working on specific spellings patterns and completing a range of activities based on that spelling pattern. </a:t>
            </a:r>
          </a:p>
          <a:p>
            <a:pPr>
              <a:lnSpc>
                <a:spcPct val="150000"/>
              </a:lnSpc>
              <a:buFont typeface="Courier New" panose="02070309020205020404" pitchFamily="49" charset="0"/>
              <a:buChar char="o"/>
            </a:pPr>
            <a:r>
              <a:rPr lang="en-GB" sz="2000" dirty="0"/>
              <a:t>Some children are being accelerated and some are plugging gaps. </a:t>
            </a:r>
          </a:p>
          <a:p>
            <a:pPr>
              <a:lnSpc>
                <a:spcPct val="150000"/>
              </a:lnSpc>
              <a:buFont typeface="Courier New" panose="02070309020205020404" pitchFamily="49" charset="0"/>
              <a:buChar char="o"/>
            </a:pPr>
            <a:r>
              <a:rPr lang="en-GB" sz="2000" dirty="0"/>
              <a:t>Most children will work on Year 5 spelling list words as an Early Morning Task. </a:t>
            </a:r>
          </a:p>
        </p:txBody>
      </p:sp>
      <p:sp>
        <p:nvSpPr>
          <p:cNvPr id="4" name="Title 1">
            <a:extLst>
              <a:ext uri="{FF2B5EF4-FFF2-40B4-BE49-F238E27FC236}">
                <a16:creationId xmlns:a16="http://schemas.microsoft.com/office/drawing/2014/main" id="{BEB64037-60F9-4FDA-85F6-7F8C72AC1B02}"/>
              </a:ext>
            </a:extLst>
          </p:cNvPr>
          <p:cNvSpPr txBox="1">
            <a:spLocks/>
          </p:cNvSpPr>
          <p:nvPr/>
        </p:nvSpPr>
        <p:spPr>
          <a:xfrm>
            <a:off x="6991365" y="285526"/>
            <a:ext cx="5037217" cy="79208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Year 5 word list</a:t>
            </a:r>
          </a:p>
        </p:txBody>
      </p:sp>
      <p:pic>
        <p:nvPicPr>
          <p:cNvPr id="6" name="Picture 5">
            <a:extLst>
              <a:ext uri="{FF2B5EF4-FFF2-40B4-BE49-F238E27FC236}">
                <a16:creationId xmlns:a16="http://schemas.microsoft.com/office/drawing/2014/main" id="{2C89EA97-EE54-4ED1-91DD-ACA42FDD3EE2}"/>
              </a:ext>
            </a:extLst>
          </p:cNvPr>
          <p:cNvPicPr>
            <a:picLocks noChangeAspect="1"/>
          </p:cNvPicPr>
          <p:nvPr/>
        </p:nvPicPr>
        <p:blipFill>
          <a:blip r:embed="rId5"/>
          <a:stretch>
            <a:fillRect/>
          </a:stretch>
        </p:blipFill>
        <p:spPr>
          <a:xfrm>
            <a:off x="7637781" y="956428"/>
            <a:ext cx="4117217" cy="5780386"/>
          </a:xfrm>
          <a:prstGeom prst="rect">
            <a:avLst/>
          </a:prstGeom>
        </p:spPr>
      </p:pic>
      <p:pic>
        <p:nvPicPr>
          <p:cNvPr id="5" name="Recorded Sound">
            <a:hlinkClick r:id="" action="ppaction://media"/>
            <a:extLst>
              <a:ext uri="{FF2B5EF4-FFF2-40B4-BE49-F238E27FC236}">
                <a16:creationId xmlns:a16="http://schemas.microsoft.com/office/drawing/2014/main" id="{726D8CF2-DFE2-4A8F-92B4-099E3EA933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982" y="140236"/>
            <a:ext cx="609600" cy="609600"/>
          </a:xfrm>
          <a:prstGeom prst="rect">
            <a:avLst/>
          </a:prstGeom>
        </p:spPr>
      </p:pic>
    </p:spTree>
    <p:extLst>
      <p:ext uri="{BB962C8B-B14F-4D97-AF65-F5344CB8AC3E}">
        <p14:creationId xmlns:p14="http://schemas.microsoft.com/office/powerpoint/2010/main" val="38397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04664"/>
            <a:ext cx="8229600" cy="720080"/>
          </a:xfrm>
        </p:spPr>
        <p:txBody>
          <a:bodyPr/>
          <a:lstStyle/>
          <a:p>
            <a:pPr algn="ctr"/>
            <a:r>
              <a:rPr lang="en-GB" dirty="0">
                <a:solidFill>
                  <a:schemeClr val="accent1"/>
                </a:solidFill>
              </a:rPr>
              <a:t>How to help at home </a:t>
            </a:r>
          </a:p>
        </p:txBody>
      </p:sp>
      <p:sp>
        <p:nvSpPr>
          <p:cNvPr id="3" name="Content Placeholder 2"/>
          <p:cNvSpPr>
            <a:spLocks noGrp="1"/>
          </p:cNvSpPr>
          <p:nvPr>
            <p:ph idx="1"/>
          </p:nvPr>
        </p:nvSpPr>
        <p:spPr>
          <a:xfrm>
            <a:off x="1784633" y="1689063"/>
            <a:ext cx="10293291" cy="4896544"/>
          </a:xfrm>
        </p:spPr>
        <p:txBody>
          <a:bodyPr>
            <a:normAutofit/>
          </a:bodyPr>
          <a:lstStyle/>
          <a:p>
            <a:pPr>
              <a:lnSpc>
                <a:spcPct val="160000"/>
              </a:lnSpc>
              <a:buFont typeface="Courier New" panose="02070309020205020404" pitchFamily="49" charset="0"/>
              <a:buChar char="o"/>
            </a:pPr>
            <a:r>
              <a:rPr lang="en-GB" sz="2400" dirty="0"/>
              <a:t>Practising dictionary skills – getting familiar with how to use it.</a:t>
            </a:r>
          </a:p>
          <a:p>
            <a:pPr>
              <a:lnSpc>
                <a:spcPct val="160000"/>
              </a:lnSpc>
              <a:buFont typeface="Courier New" panose="02070309020205020404" pitchFamily="49" charset="0"/>
              <a:buChar char="o"/>
            </a:pPr>
            <a:r>
              <a:rPr lang="en-GB" sz="2400" dirty="0"/>
              <a:t>Practising spellings off the Year 5 word list and ensuring children are confident with the meaning of the words and can use them accurately. </a:t>
            </a:r>
          </a:p>
          <a:p>
            <a:pPr>
              <a:lnSpc>
                <a:spcPct val="160000"/>
              </a:lnSpc>
              <a:buFont typeface="Courier New" panose="02070309020205020404" pitchFamily="49" charset="0"/>
              <a:buChar char="o"/>
            </a:pPr>
            <a:r>
              <a:rPr lang="en-GB" sz="2400" dirty="0"/>
              <a:t>Writing if children want to – even things like football reports. </a:t>
            </a:r>
          </a:p>
          <a:p>
            <a:pPr>
              <a:lnSpc>
                <a:spcPct val="160000"/>
              </a:lnSpc>
              <a:buFont typeface="Courier New" panose="02070309020205020404" pitchFamily="49" charset="0"/>
              <a:buChar char="o"/>
            </a:pPr>
            <a:r>
              <a:rPr lang="en-GB" sz="2400" dirty="0"/>
              <a:t>Ensuring their homework makes sense and handwriting is joined. Encouraging them to self-check for spellings and cohesion. </a:t>
            </a:r>
          </a:p>
        </p:txBody>
      </p:sp>
      <p:pic>
        <p:nvPicPr>
          <p:cNvPr id="4" name="Recorded Sound">
            <a:hlinkClick r:id="" action="ppaction://media"/>
            <a:extLst>
              <a:ext uri="{FF2B5EF4-FFF2-40B4-BE49-F238E27FC236}">
                <a16:creationId xmlns:a16="http://schemas.microsoft.com/office/drawing/2014/main" id="{DD76D38C-D06E-40B4-AC8D-A25CDE3F7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124" y="5976007"/>
            <a:ext cx="609600" cy="609600"/>
          </a:xfrm>
          <a:prstGeom prst="rect">
            <a:avLst/>
          </a:prstGeom>
        </p:spPr>
      </p:pic>
    </p:spTree>
    <p:extLst>
      <p:ext uri="{BB962C8B-B14F-4D97-AF65-F5344CB8AC3E}">
        <p14:creationId xmlns:p14="http://schemas.microsoft.com/office/powerpoint/2010/main" val="5258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744" y="268139"/>
            <a:ext cx="7024744" cy="694708"/>
          </a:xfrm>
        </p:spPr>
        <p:txBody>
          <a:bodyPr>
            <a:normAutofit/>
          </a:bodyPr>
          <a:lstStyle/>
          <a:p>
            <a:pPr algn="ctr"/>
            <a:r>
              <a:rPr lang="en-GB" sz="3200" dirty="0">
                <a:solidFill>
                  <a:schemeClr val="accent1"/>
                </a:solidFill>
              </a:rPr>
              <a:t>Reading</a:t>
            </a:r>
          </a:p>
        </p:txBody>
      </p:sp>
      <p:sp>
        <p:nvSpPr>
          <p:cNvPr id="17" name="Content Placeholder 2">
            <a:extLst>
              <a:ext uri="{FF2B5EF4-FFF2-40B4-BE49-F238E27FC236}">
                <a16:creationId xmlns:a16="http://schemas.microsoft.com/office/drawing/2014/main" id="{16CB60CC-1E84-407B-A9FF-4E2E85E668CE}"/>
              </a:ext>
            </a:extLst>
          </p:cNvPr>
          <p:cNvSpPr txBox="1">
            <a:spLocks/>
          </p:cNvSpPr>
          <p:nvPr/>
        </p:nvSpPr>
        <p:spPr>
          <a:xfrm>
            <a:off x="5162309" y="962847"/>
            <a:ext cx="6772171" cy="5627014"/>
          </a:xfrm>
          <a:prstGeom prst="rect">
            <a:avLst/>
          </a:prstGeom>
        </p:spPr>
        <p:txBody>
          <a:bodyPr vert="horz" lIns="91440" tIns="45720" rIns="91440" bIns="45720" rtlCol="0">
            <a:normAutofit fontScale="850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GB" dirty="0">
                <a:solidFill>
                  <a:schemeClr val="tx1"/>
                </a:solidFill>
              </a:rPr>
              <a:t>Children should be aiming to read at home at least 4 times a week.</a:t>
            </a:r>
          </a:p>
          <a:p>
            <a:pPr>
              <a:lnSpc>
                <a:spcPct val="150000"/>
              </a:lnSpc>
              <a:buFont typeface="Courier New" panose="02070309020205020404" pitchFamily="49" charset="0"/>
              <a:buChar char="o"/>
            </a:pPr>
            <a:r>
              <a:rPr lang="en-GB" dirty="0">
                <a:solidFill>
                  <a:schemeClr val="tx1"/>
                </a:solidFill>
              </a:rPr>
              <a:t>Now your child is in Upper Key Stage 2, they should be starting to read for sustained periods. </a:t>
            </a:r>
          </a:p>
          <a:p>
            <a:pPr>
              <a:lnSpc>
                <a:spcPct val="150000"/>
              </a:lnSpc>
              <a:buFont typeface="Courier New" panose="02070309020205020404" pitchFamily="49" charset="0"/>
              <a:buChar char="o"/>
            </a:pPr>
            <a:r>
              <a:rPr lang="en-US" dirty="0">
                <a:solidFill>
                  <a:schemeClr val="tx1"/>
                </a:solidFill>
              </a:rPr>
              <a:t>Your child should try to read a wide variety of books: fiction, non-fiction, poetry, play scripts etc. </a:t>
            </a:r>
            <a:endParaRPr lang="en-GB" dirty="0">
              <a:solidFill>
                <a:schemeClr val="tx1"/>
              </a:solidFill>
            </a:endParaRPr>
          </a:p>
          <a:p>
            <a:pPr>
              <a:lnSpc>
                <a:spcPct val="150000"/>
              </a:lnSpc>
              <a:buFont typeface="Courier New" panose="02070309020205020404" pitchFamily="49" charset="0"/>
              <a:buChar char="o"/>
            </a:pPr>
            <a:r>
              <a:rPr lang="en-US" dirty="0">
                <a:solidFill>
                  <a:schemeClr val="tx1"/>
                </a:solidFill>
              </a:rPr>
              <a:t>Children can record their reading in their diaries themselves, but please question your child on their reading a few times a week to check their comprehension. </a:t>
            </a:r>
          </a:p>
          <a:p>
            <a:pPr>
              <a:lnSpc>
                <a:spcPct val="150000"/>
              </a:lnSpc>
              <a:buFont typeface="Courier New" panose="02070309020205020404" pitchFamily="49" charset="0"/>
              <a:buChar char="o"/>
            </a:pPr>
            <a:r>
              <a:rPr lang="en-US" dirty="0">
                <a:solidFill>
                  <a:schemeClr val="tx1"/>
                </a:solidFill>
              </a:rPr>
              <a:t>It is your child’s responsibility to change their reading book. </a:t>
            </a:r>
            <a:endParaRPr lang="en-GB" dirty="0">
              <a:solidFill>
                <a:schemeClr val="tx1"/>
              </a:solidFill>
            </a:endParaRPr>
          </a:p>
        </p:txBody>
      </p:sp>
      <p:pic>
        <p:nvPicPr>
          <p:cNvPr id="9" name="Picture 8">
            <a:extLst>
              <a:ext uri="{FF2B5EF4-FFF2-40B4-BE49-F238E27FC236}">
                <a16:creationId xmlns:a16="http://schemas.microsoft.com/office/drawing/2014/main" id="{78CD49DD-5336-453C-8E3C-8D64B1E98F3F}"/>
              </a:ext>
            </a:extLst>
          </p:cNvPr>
          <p:cNvPicPr>
            <a:picLocks noChangeAspect="1"/>
          </p:cNvPicPr>
          <p:nvPr/>
        </p:nvPicPr>
        <p:blipFill>
          <a:blip r:embed="rId5"/>
          <a:stretch>
            <a:fillRect/>
          </a:stretch>
        </p:blipFill>
        <p:spPr>
          <a:xfrm>
            <a:off x="170738" y="0"/>
            <a:ext cx="4731224" cy="6858000"/>
          </a:xfrm>
          <a:prstGeom prst="rect">
            <a:avLst/>
          </a:prstGeom>
        </p:spPr>
      </p:pic>
      <p:pic>
        <p:nvPicPr>
          <p:cNvPr id="3" name="Recorded Sound">
            <a:hlinkClick r:id="" action="ppaction://media"/>
            <a:extLst>
              <a:ext uri="{FF2B5EF4-FFF2-40B4-BE49-F238E27FC236}">
                <a16:creationId xmlns:a16="http://schemas.microsoft.com/office/drawing/2014/main" id="{5BC25865-F1C2-450F-A48F-2A6127A8DF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6543" y="6087737"/>
            <a:ext cx="609600" cy="609600"/>
          </a:xfrm>
          <a:prstGeom prst="rect">
            <a:avLst/>
          </a:prstGeom>
        </p:spPr>
      </p:pic>
    </p:spTree>
    <p:extLst>
      <p:ext uri="{BB962C8B-B14F-4D97-AF65-F5344CB8AC3E}">
        <p14:creationId xmlns:p14="http://schemas.microsoft.com/office/powerpoint/2010/main" val="996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093" y="238844"/>
            <a:ext cx="7024744" cy="694708"/>
          </a:xfrm>
        </p:spPr>
        <p:txBody>
          <a:bodyPr>
            <a:normAutofit/>
          </a:bodyPr>
          <a:lstStyle/>
          <a:p>
            <a:pPr algn="ctr"/>
            <a:r>
              <a:rPr lang="en-GB" sz="3200" dirty="0">
                <a:solidFill>
                  <a:schemeClr val="accent1"/>
                </a:solidFill>
              </a:rPr>
              <a:t>Accelerated Reader </a:t>
            </a:r>
          </a:p>
        </p:txBody>
      </p:sp>
      <p:sp>
        <p:nvSpPr>
          <p:cNvPr id="17" name="Content Placeholder 2">
            <a:extLst>
              <a:ext uri="{FF2B5EF4-FFF2-40B4-BE49-F238E27FC236}">
                <a16:creationId xmlns:a16="http://schemas.microsoft.com/office/drawing/2014/main" id="{16CB60CC-1E84-407B-A9FF-4E2E85E668CE}"/>
              </a:ext>
            </a:extLst>
          </p:cNvPr>
          <p:cNvSpPr txBox="1">
            <a:spLocks/>
          </p:cNvSpPr>
          <p:nvPr/>
        </p:nvSpPr>
        <p:spPr>
          <a:xfrm>
            <a:off x="5814074" y="1915313"/>
            <a:ext cx="7582817" cy="441387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nSpc>
                <a:spcPct val="150000"/>
              </a:lnSpc>
              <a:buNone/>
            </a:pPr>
            <a:endParaRPr lang="en-GB" dirty="0">
              <a:solidFill>
                <a:schemeClr val="tx1"/>
              </a:solidFill>
            </a:endParaRPr>
          </a:p>
        </p:txBody>
      </p:sp>
      <p:sp>
        <p:nvSpPr>
          <p:cNvPr id="7" name="TextBox 6">
            <a:extLst>
              <a:ext uri="{FF2B5EF4-FFF2-40B4-BE49-F238E27FC236}">
                <a16:creationId xmlns:a16="http://schemas.microsoft.com/office/drawing/2014/main" id="{40FA6FCF-BC80-453F-ADE8-C752AA973F9B}"/>
              </a:ext>
            </a:extLst>
          </p:cNvPr>
          <p:cNvSpPr txBox="1"/>
          <p:nvPr/>
        </p:nvSpPr>
        <p:spPr>
          <a:xfrm>
            <a:off x="1011426" y="904007"/>
            <a:ext cx="11027945" cy="1569660"/>
          </a:xfrm>
          <a:prstGeom prst="rect">
            <a:avLst/>
          </a:prstGeom>
          <a:noFill/>
        </p:spPr>
        <p:txBody>
          <a:bodyPr wrap="square">
            <a:spAutoFit/>
          </a:bodyPr>
          <a:lstStyle/>
          <a:p>
            <a:pPr algn="ctr"/>
            <a:r>
              <a:rPr lang="en-GB" sz="2400" dirty="0">
                <a:solidFill>
                  <a:srgbClr val="000000"/>
                </a:solidFill>
              </a:rPr>
              <a:t>Average for Year 5    5.0 - 6.0</a:t>
            </a:r>
          </a:p>
          <a:p>
            <a:r>
              <a:rPr lang="en-US" sz="2400" dirty="0">
                <a:cs typeface="Cavolini" panose="03000502040302020204" pitchFamily="66" charset="0"/>
              </a:rPr>
              <a:t>The first number is the year group; the decimal is the months. So, a ZPD of 5.4 means a reading level of year 5 and 4 months.</a:t>
            </a:r>
          </a:p>
          <a:p>
            <a:endParaRPr lang="en-GB" sz="2400" dirty="0">
              <a:highlight>
                <a:srgbClr val="FFFF00"/>
              </a:highlight>
            </a:endParaRPr>
          </a:p>
        </p:txBody>
      </p:sp>
      <p:pic>
        <p:nvPicPr>
          <p:cNvPr id="4" name="Picture 3">
            <a:extLst>
              <a:ext uri="{FF2B5EF4-FFF2-40B4-BE49-F238E27FC236}">
                <a16:creationId xmlns:a16="http://schemas.microsoft.com/office/drawing/2014/main" id="{0C14B5C9-AC5F-4735-B625-B2B3A1573616}"/>
              </a:ext>
            </a:extLst>
          </p:cNvPr>
          <p:cNvPicPr>
            <a:picLocks noChangeAspect="1"/>
          </p:cNvPicPr>
          <p:nvPr/>
        </p:nvPicPr>
        <p:blipFill>
          <a:blip r:embed="rId5"/>
          <a:stretch>
            <a:fillRect/>
          </a:stretch>
        </p:blipFill>
        <p:spPr>
          <a:xfrm>
            <a:off x="0" y="3343057"/>
            <a:ext cx="4615072" cy="3517697"/>
          </a:xfrm>
          <a:prstGeom prst="rect">
            <a:avLst/>
          </a:prstGeom>
        </p:spPr>
      </p:pic>
      <p:sp>
        <p:nvSpPr>
          <p:cNvPr id="9" name="Content Placeholder 2">
            <a:extLst>
              <a:ext uri="{FF2B5EF4-FFF2-40B4-BE49-F238E27FC236}">
                <a16:creationId xmlns:a16="http://schemas.microsoft.com/office/drawing/2014/main" id="{0EA29C7A-6D33-4B04-B033-3CF8D823485B}"/>
              </a:ext>
            </a:extLst>
          </p:cNvPr>
          <p:cNvSpPr txBox="1">
            <a:spLocks/>
          </p:cNvSpPr>
          <p:nvPr/>
        </p:nvSpPr>
        <p:spPr>
          <a:xfrm>
            <a:off x="4767473" y="2427034"/>
            <a:ext cx="7424528" cy="441387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nSpc>
                <a:spcPct val="150000"/>
              </a:lnSpc>
              <a:buFont typeface="Courier New" panose="02070309020205020404" pitchFamily="49" charset="0"/>
              <a:buChar char="o"/>
            </a:pPr>
            <a:r>
              <a:rPr lang="en-GB" dirty="0">
                <a:solidFill>
                  <a:schemeClr val="tx1"/>
                </a:solidFill>
              </a:rPr>
              <a:t>An Accelerated Reader points target will be stuck into your child’s reading diary at the beginning of each half term.</a:t>
            </a:r>
          </a:p>
          <a:p>
            <a:pPr>
              <a:lnSpc>
                <a:spcPct val="150000"/>
              </a:lnSpc>
              <a:buFont typeface="Courier New" panose="02070309020205020404" pitchFamily="49" charset="0"/>
              <a:buChar char="o"/>
            </a:pPr>
            <a:r>
              <a:rPr lang="en-GB" dirty="0">
                <a:solidFill>
                  <a:schemeClr val="tx1"/>
                </a:solidFill>
              </a:rPr>
              <a:t>Children will need to achieve their points target to receive their reading treat.</a:t>
            </a:r>
          </a:p>
          <a:p>
            <a:pPr>
              <a:lnSpc>
                <a:spcPct val="150000"/>
              </a:lnSpc>
              <a:buFont typeface="Courier New" panose="02070309020205020404" pitchFamily="49" charset="0"/>
              <a:buChar char="o"/>
            </a:pPr>
            <a:r>
              <a:rPr lang="en-GB" dirty="0">
                <a:solidFill>
                  <a:schemeClr val="tx1"/>
                </a:solidFill>
              </a:rPr>
              <a:t>Reading diaries are checked on a Monday morning.</a:t>
            </a:r>
          </a:p>
          <a:p>
            <a:pPr marL="68580" indent="0">
              <a:lnSpc>
                <a:spcPct val="150000"/>
              </a:lnSpc>
              <a:buNone/>
            </a:pPr>
            <a:endParaRPr lang="en-GB" dirty="0">
              <a:solidFill>
                <a:schemeClr val="tx1"/>
              </a:solidFill>
            </a:endParaRPr>
          </a:p>
        </p:txBody>
      </p:sp>
      <p:pic>
        <p:nvPicPr>
          <p:cNvPr id="6" name="Picture 5">
            <a:extLst>
              <a:ext uri="{FF2B5EF4-FFF2-40B4-BE49-F238E27FC236}">
                <a16:creationId xmlns:a16="http://schemas.microsoft.com/office/drawing/2014/main" id="{1B6CD6FF-03CE-4AC6-B9DF-0FF0A91CA0C2}"/>
              </a:ext>
            </a:extLst>
          </p:cNvPr>
          <p:cNvPicPr>
            <a:picLocks noChangeAspect="1"/>
          </p:cNvPicPr>
          <p:nvPr/>
        </p:nvPicPr>
        <p:blipFill>
          <a:blip r:embed="rId6"/>
          <a:stretch>
            <a:fillRect/>
          </a:stretch>
        </p:blipFill>
        <p:spPr>
          <a:xfrm>
            <a:off x="1417437" y="2178620"/>
            <a:ext cx="2182557" cy="1164437"/>
          </a:xfrm>
          <a:prstGeom prst="rect">
            <a:avLst/>
          </a:prstGeom>
        </p:spPr>
      </p:pic>
      <p:pic>
        <p:nvPicPr>
          <p:cNvPr id="8" name="Recorded Sound">
            <a:hlinkClick r:id="" action="ppaction://media"/>
            <a:extLst>
              <a:ext uri="{FF2B5EF4-FFF2-40B4-BE49-F238E27FC236}">
                <a16:creationId xmlns:a16="http://schemas.microsoft.com/office/drawing/2014/main" id="{75D93DFE-F32F-4A94-97CF-600D10B885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9771" y="6024391"/>
            <a:ext cx="609600" cy="609600"/>
          </a:xfrm>
          <a:prstGeom prst="rect">
            <a:avLst/>
          </a:prstGeom>
        </p:spPr>
      </p:pic>
    </p:spTree>
    <p:extLst>
      <p:ext uri="{BB962C8B-B14F-4D97-AF65-F5344CB8AC3E}">
        <p14:creationId xmlns:p14="http://schemas.microsoft.com/office/powerpoint/2010/main" val="28659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214898"/>
            <a:ext cx="7024744" cy="1143000"/>
          </a:xfrm>
        </p:spPr>
        <p:txBody>
          <a:bodyPr>
            <a:normAutofit/>
          </a:bodyPr>
          <a:lstStyle/>
          <a:p>
            <a:r>
              <a:rPr lang="en-GB" dirty="0"/>
              <a:t>Recommended Quality Texts </a:t>
            </a:r>
          </a:p>
        </p:txBody>
      </p:sp>
      <p:sp>
        <p:nvSpPr>
          <p:cNvPr id="3" name="TextBox 2">
            <a:extLst>
              <a:ext uri="{FF2B5EF4-FFF2-40B4-BE49-F238E27FC236}">
                <a16:creationId xmlns:a16="http://schemas.microsoft.com/office/drawing/2014/main" id="{6C7C4133-F89B-49F7-B72B-D6D3CC794E1B}"/>
              </a:ext>
            </a:extLst>
          </p:cNvPr>
          <p:cNvSpPr txBox="1"/>
          <p:nvPr/>
        </p:nvSpPr>
        <p:spPr>
          <a:xfrm>
            <a:off x="2063552" y="819851"/>
            <a:ext cx="8407049" cy="1200329"/>
          </a:xfrm>
          <a:prstGeom prst="rect">
            <a:avLst/>
          </a:prstGeom>
          <a:noFill/>
        </p:spPr>
        <p:txBody>
          <a:bodyPr wrap="square" rtlCol="0">
            <a:spAutoFit/>
          </a:bodyPr>
          <a:lstStyle/>
          <a:p>
            <a:r>
              <a:rPr lang="en-US" dirty="0">
                <a:solidFill>
                  <a:schemeClr val="accent1"/>
                </a:solidFill>
                <a:hlinkClick r:id="rId5">
                  <a:extLst>
                    <a:ext uri="{A12FA001-AC4F-418D-AE19-62706E023703}">
                      <ahyp:hlinkClr xmlns:ahyp="http://schemas.microsoft.com/office/drawing/2018/hyperlinkcolor" val="tx"/>
                    </a:ext>
                  </a:extLst>
                </a:hlinkClick>
              </a:rPr>
              <a:t>https://www.booksfortopics.com/booklists/recommended-reads/year-5/</a:t>
            </a:r>
            <a:endParaRPr lang="en-US" dirty="0">
              <a:solidFill>
                <a:schemeClr val="accent1"/>
              </a:solidFill>
            </a:endParaRPr>
          </a:p>
          <a:p>
            <a:endParaRPr lang="en-US" dirty="0">
              <a:solidFill>
                <a:schemeClr val="accent1"/>
              </a:solidFill>
            </a:endParaRPr>
          </a:p>
          <a:p>
            <a:r>
              <a:rPr lang="en-US" dirty="0">
                <a:solidFill>
                  <a:schemeClr val="accent1"/>
                </a:solidFill>
              </a:rPr>
              <a:t> 						</a:t>
            </a:r>
            <a:r>
              <a:rPr lang="en-US" dirty="0">
                <a:solidFill>
                  <a:schemeClr val="accent1"/>
                </a:solidFill>
                <a:hlinkClick r:id="rId6">
                  <a:extLst>
                    <a:ext uri="{A12FA001-AC4F-418D-AE19-62706E023703}">
                      <ahyp:hlinkClr xmlns:ahyp="http://schemas.microsoft.com/office/drawing/2018/hyperlinkcolor" val="tx"/>
                    </a:ext>
                  </a:extLst>
                </a:hlinkClick>
              </a:rPr>
              <a:t>www.thereaderteacher.com/</a:t>
            </a:r>
            <a:endParaRPr lang="en-US" dirty="0">
              <a:solidFill>
                <a:schemeClr val="accent1"/>
              </a:solidFill>
            </a:endParaRPr>
          </a:p>
          <a:p>
            <a:endParaRPr lang="en-GB" dirty="0"/>
          </a:p>
        </p:txBody>
      </p:sp>
      <p:pic>
        <p:nvPicPr>
          <p:cNvPr id="6" name="Picture 5">
            <a:extLst>
              <a:ext uri="{FF2B5EF4-FFF2-40B4-BE49-F238E27FC236}">
                <a16:creationId xmlns:a16="http://schemas.microsoft.com/office/drawing/2014/main" id="{2BCCBB7C-22F7-4898-8FB2-6C05007995EF}"/>
              </a:ext>
            </a:extLst>
          </p:cNvPr>
          <p:cNvPicPr>
            <a:picLocks noChangeAspect="1"/>
          </p:cNvPicPr>
          <p:nvPr/>
        </p:nvPicPr>
        <p:blipFill>
          <a:blip r:embed="rId7"/>
          <a:stretch>
            <a:fillRect/>
          </a:stretch>
        </p:blipFill>
        <p:spPr>
          <a:xfrm>
            <a:off x="1450811" y="1764100"/>
            <a:ext cx="3161591" cy="2267808"/>
          </a:xfrm>
          <a:prstGeom prst="rect">
            <a:avLst/>
          </a:prstGeom>
        </p:spPr>
      </p:pic>
      <p:pic>
        <p:nvPicPr>
          <p:cNvPr id="10" name="Picture 9">
            <a:extLst>
              <a:ext uri="{FF2B5EF4-FFF2-40B4-BE49-F238E27FC236}">
                <a16:creationId xmlns:a16="http://schemas.microsoft.com/office/drawing/2014/main" id="{C2FD8D3F-E095-450A-B9DB-FCB87D17436A}"/>
              </a:ext>
            </a:extLst>
          </p:cNvPr>
          <p:cNvPicPr>
            <a:picLocks noChangeAspect="1"/>
          </p:cNvPicPr>
          <p:nvPr/>
        </p:nvPicPr>
        <p:blipFill>
          <a:blip r:embed="rId8"/>
          <a:stretch>
            <a:fillRect/>
          </a:stretch>
        </p:blipFill>
        <p:spPr>
          <a:xfrm>
            <a:off x="4612402" y="1764100"/>
            <a:ext cx="5201783" cy="2267808"/>
          </a:xfrm>
          <a:prstGeom prst="rect">
            <a:avLst/>
          </a:prstGeom>
        </p:spPr>
      </p:pic>
      <p:pic>
        <p:nvPicPr>
          <p:cNvPr id="13" name="Picture 12">
            <a:extLst>
              <a:ext uri="{FF2B5EF4-FFF2-40B4-BE49-F238E27FC236}">
                <a16:creationId xmlns:a16="http://schemas.microsoft.com/office/drawing/2014/main" id="{72FB4D98-0F28-446A-A3EA-C57C4DA0EB62}"/>
              </a:ext>
            </a:extLst>
          </p:cNvPr>
          <p:cNvPicPr>
            <a:picLocks noChangeAspect="1"/>
          </p:cNvPicPr>
          <p:nvPr/>
        </p:nvPicPr>
        <p:blipFill>
          <a:blip r:embed="rId9"/>
          <a:stretch>
            <a:fillRect/>
          </a:stretch>
        </p:blipFill>
        <p:spPr>
          <a:xfrm>
            <a:off x="1443065" y="4388997"/>
            <a:ext cx="6764324" cy="2267808"/>
          </a:xfrm>
          <a:prstGeom prst="rect">
            <a:avLst/>
          </a:prstGeom>
        </p:spPr>
      </p:pic>
      <p:pic>
        <p:nvPicPr>
          <p:cNvPr id="15" name="Picture 14">
            <a:extLst>
              <a:ext uri="{FF2B5EF4-FFF2-40B4-BE49-F238E27FC236}">
                <a16:creationId xmlns:a16="http://schemas.microsoft.com/office/drawing/2014/main" id="{4D2DF856-5447-4E30-960C-56984A0AF4F7}"/>
              </a:ext>
            </a:extLst>
          </p:cNvPr>
          <p:cNvPicPr>
            <a:picLocks noChangeAspect="1"/>
          </p:cNvPicPr>
          <p:nvPr/>
        </p:nvPicPr>
        <p:blipFill>
          <a:blip r:embed="rId10"/>
          <a:stretch>
            <a:fillRect/>
          </a:stretch>
        </p:blipFill>
        <p:spPr>
          <a:xfrm>
            <a:off x="8207389" y="4388997"/>
            <a:ext cx="3244761" cy="2254105"/>
          </a:xfrm>
          <a:prstGeom prst="rect">
            <a:avLst/>
          </a:prstGeom>
        </p:spPr>
      </p:pic>
      <p:pic>
        <p:nvPicPr>
          <p:cNvPr id="17" name="Picture 16">
            <a:extLst>
              <a:ext uri="{FF2B5EF4-FFF2-40B4-BE49-F238E27FC236}">
                <a16:creationId xmlns:a16="http://schemas.microsoft.com/office/drawing/2014/main" id="{669B69C2-261C-4581-83DF-3266C8708BEC}"/>
              </a:ext>
            </a:extLst>
          </p:cNvPr>
          <p:cNvPicPr>
            <a:picLocks noChangeAspect="1"/>
          </p:cNvPicPr>
          <p:nvPr/>
        </p:nvPicPr>
        <p:blipFill rotWithShape="1">
          <a:blip r:embed="rId11"/>
          <a:srcRect l="71763" b="68808"/>
          <a:stretch/>
        </p:blipFill>
        <p:spPr>
          <a:xfrm>
            <a:off x="9829769" y="1753875"/>
            <a:ext cx="1633480" cy="2278033"/>
          </a:xfrm>
          <a:prstGeom prst="rect">
            <a:avLst/>
          </a:prstGeom>
        </p:spPr>
      </p:pic>
      <p:pic>
        <p:nvPicPr>
          <p:cNvPr id="4" name="Recorded Sound">
            <a:hlinkClick r:id="" action="ppaction://media"/>
            <a:extLst>
              <a:ext uri="{FF2B5EF4-FFF2-40B4-BE49-F238E27FC236}">
                <a16:creationId xmlns:a16="http://schemas.microsoft.com/office/drawing/2014/main" id="{16C7D500-E13F-43C7-95D6-30E6932BD4F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58449" y="214898"/>
            <a:ext cx="609600" cy="609600"/>
          </a:xfrm>
          <a:prstGeom prst="rect">
            <a:avLst/>
          </a:prstGeom>
        </p:spPr>
      </p:pic>
    </p:spTree>
    <p:extLst>
      <p:ext uri="{BB962C8B-B14F-4D97-AF65-F5344CB8AC3E}">
        <p14:creationId xmlns:p14="http://schemas.microsoft.com/office/powerpoint/2010/main" val="10064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082" y="570736"/>
            <a:ext cx="8229600" cy="1066800"/>
          </a:xfrm>
        </p:spPr>
        <p:txBody>
          <a:bodyPr/>
          <a:lstStyle/>
          <a:p>
            <a:pPr algn="ctr"/>
            <a:r>
              <a:rPr lang="en-GB" dirty="0">
                <a:solidFill>
                  <a:schemeClr val="accent1"/>
                </a:solidFill>
              </a:rPr>
              <a:t>How to help at home </a:t>
            </a:r>
          </a:p>
        </p:txBody>
      </p:sp>
      <p:sp>
        <p:nvSpPr>
          <p:cNvPr id="3" name="Content Placeholder 2"/>
          <p:cNvSpPr>
            <a:spLocks noGrp="1"/>
          </p:cNvSpPr>
          <p:nvPr>
            <p:ph idx="1"/>
          </p:nvPr>
        </p:nvSpPr>
        <p:spPr>
          <a:xfrm>
            <a:off x="1386980" y="1417198"/>
            <a:ext cx="10805020" cy="5251679"/>
          </a:xfrm>
        </p:spPr>
        <p:txBody>
          <a:bodyPr>
            <a:normAutofit/>
          </a:bodyPr>
          <a:lstStyle/>
          <a:p>
            <a:pPr>
              <a:lnSpc>
                <a:spcPct val="150000"/>
              </a:lnSpc>
              <a:buFont typeface="Courier New" panose="02070309020205020404" pitchFamily="49" charset="0"/>
              <a:buChar char="o"/>
            </a:pPr>
            <a:r>
              <a:rPr lang="en-GB" sz="2400" dirty="0"/>
              <a:t>Make sure children are reading at least 4 times a week – they can read to themselves and record their reading in their reading diary. </a:t>
            </a:r>
          </a:p>
          <a:p>
            <a:pPr>
              <a:lnSpc>
                <a:spcPct val="150000"/>
              </a:lnSpc>
              <a:buFont typeface="Courier New" panose="02070309020205020404" pitchFamily="49" charset="0"/>
              <a:buChar char="o"/>
            </a:pPr>
            <a:r>
              <a:rPr lang="en-GB" sz="2400" dirty="0"/>
              <a:t>Enjoy reading and share stories together – they are not too old to be read to. </a:t>
            </a:r>
            <a:r>
              <a:rPr lang="en-US" sz="2400" dirty="0"/>
              <a:t>The most important thing is for your child to understand and talk about what they are reading, so ask plenty of questions to help them process the text.</a:t>
            </a:r>
          </a:p>
          <a:p>
            <a:pPr>
              <a:lnSpc>
                <a:spcPct val="150000"/>
              </a:lnSpc>
              <a:buFont typeface="Courier New" panose="02070309020205020404" pitchFamily="49" charset="0"/>
              <a:buChar char="o"/>
            </a:pPr>
            <a:r>
              <a:rPr lang="en-US" sz="2400" dirty="0"/>
              <a:t>Reading a wide range of genres </a:t>
            </a:r>
            <a:r>
              <a:rPr lang="en-GB" sz="2400" dirty="0"/>
              <a:t>as reading impacts upon writing.</a:t>
            </a:r>
          </a:p>
          <a:p>
            <a:pPr>
              <a:lnSpc>
                <a:spcPct val="150000"/>
              </a:lnSpc>
              <a:buFont typeface="Courier New" panose="02070309020205020404" pitchFamily="49" charset="0"/>
              <a:buChar char="o"/>
            </a:pPr>
            <a:r>
              <a:rPr lang="en-GB" sz="2400" dirty="0"/>
              <a:t>Look up new / unknown vocabulary together.</a:t>
            </a:r>
          </a:p>
        </p:txBody>
      </p:sp>
      <p:pic>
        <p:nvPicPr>
          <p:cNvPr id="4" name="Picture 3">
            <a:extLst>
              <a:ext uri="{FF2B5EF4-FFF2-40B4-BE49-F238E27FC236}">
                <a16:creationId xmlns:a16="http://schemas.microsoft.com/office/drawing/2014/main" id="{828149D3-1D7F-42B2-9E9D-21861A490693}"/>
              </a:ext>
            </a:extLst>
          </p:cNvPr>
          <p:cNvPicPr>
            <a:picLocks noChangeAspect="1"/>
          </p:cNvPicPr>
          <p:nvPr/>
        </p:nvPicPr>
        <p:blipFill>
          <a:blip r:embed="rId4"/>
          <a:stretch>
            <a:fillRect/>
          </a:stretch>
        </p:blipFill>
        <p:spPr>
          <a:xfrm>
            <a:off x="10839619" y="-2523"/>
            <a:ext cx="1352381" cy="1561905"/>
          </a:xfrm>
          <a:prstGeom prst="rect">
            <a:avLst/>
          </a:prstGeom>
        </p:spPr>
      </p:pic>
      <p:pic>
        <p:nvPicPr>
          <p:cNvPr id="5" name="Recorded Sound">
            <a:hlinkClick r:id="" action="ppaction://media"/>
            <a:extLst>
              <a:ext uri="{FF2B5EF4-FFF2-40B4-BE49-F238E27FC236}">
                <a16:creationId xmlns:a16="http://schemas.microsoft.com/office/drawing/2014/main" id="{336C9CB0-F6DE-4738-A8B1-3B74E147F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24550"/>
            <a:ext cx="609600" cy="609600"/>
          </a:xfrm>
          <a:prstGeom prst="rect">
            <a:avLst/>
          </a:prstGeom>
        </p:spPr>
      </p:pic>
    </p:spTree>
    <p:extLst>
      <p:ext uri="{BB962C8B-B14F-4D97-AF65-F5344CB8AC3E}">
        <p14:creationId xmlns:p14="http://schemas.microsoft.com/office/powerpoint/2010/main" val="3026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46D1-367D-4985-9819-BB0D2F757207}"/>
              </a:ext>
            </a:extLst>
          </p:cNvPr>
          <p:cNvSpPr>
            <a:spLocks noGrp="1"/>
          </p:cNvSpPr>
          <p:nvPr>
            <p:ph type="title"/>
          </p:nvPr>
        </p:nvSpPr>
        <p:spPr>
          <a:xfrm>
            <a:off x="2810298" y="116632"/>
            <a:ext cx="7024744" cy="1143000"/>
          </a:xfrm>
        </p:spPr>
        <p:txBody>
          <a:bodyPr/>
          <a:lstStyle/>
          <a:p>
            <a:pPr algn="ctr"/>
            <a:r>
              <a:rPr lang="en-US" dirty="0"/>
              <a:t>Curriculum Overview</a:t>
            </a:r>
            <a:endParaRPr lang="en-GB" dirty="0"/>
          </a:p>
        </p:txBody>
      </p:sp>
      <p:sp>
        <p:nvSpPr>
          <p:cNvPr id="4" name="Content Placeholder 3">
            <a:extLst>
              <a:ext uri="{FF2B5EF4-FFF2-40B4-BE49-F238E27FC236}">
                <a16:creationId xmlns:a16="http://schemas.microsoft.com/office/drawing/2014/main" id="{F978F595-BC20-4A06-A598-01C1663FF271}"/>
              </a:ext>
            </a:extLst>
          </p:cNvPr>
          <p:cNvSpPr>
            <a:spLocks noGrp="1"/>
          </p:cNvSpPr>
          <p:nvPr>
            <p:ph idx="1"/>
          </p:nvPr>
        </p:nvSpPr>
        <p:spPr>
          <a:xfrm>
            <a:off x="1828801" y="829641"/>
            <a:ext cx="10782300" cy="5680371"/>
          </a:xfrm>
        </p:spPr>
        <p:txBody>
          <a:bodyPr numCol="2">
            <a:noAutofit/>
          </a:bodyPr>
          <a:lstStyle/>
          <a:p>
            <a:pPr marL="68580" indent="0" algn="ctr">
              <a:buNone/>
            </a:pPr>
            <a:r>
              <a:rPr lang="en-US" sz="2800" b="1" u="sng" dirty="0"/>
              <a:t>The following subjects are taught to the children:</a:t>
            </a:r>
          </a:p>
          <a:p>
            <a:pPr marL="68580" indent="0" algn="ctr">
              <a:buNone/>
            </a:pPr>
            <a:endParaRPr lang="en-US" sz="2800" b="1" u="sng" dirty="0"/>
          </a:p>
          <a:p>
            <a:pPr marL="68580" indent="0" algn="ctr">
              <a:buNone/>
            </a:pPr>
            <a:r>
              <a:rPr lang="en-US" sz="2800" dirty="0"/>
              <a:t>English (Daily)</a:t>
            </a:r>
          </a:p>
          <a:p>
            <a:pPr marL="68580" indent="0" algn="ctr">
              <a:buNone/>
            </a:pPr>
            <a:r>
              <a:rPr lang="en-US" sz="2800" dirty="0"/>
              <a:t>Maths (Daily)</a:t>
            </a:r>
          </a:p>
          <a:p>
            <a:pPr marL="68580" indent="0" algn="ctr">
              <a:buNone/>
            </a:pPr>
            <a:r>
              <a:rPr lang="en-US" sz="2800" dirty="0"/>
              <a:t>Spelling / Phonics (Daily)</a:t>
            </a:r>
          </a:p>
          <a:p>
            <a:pPr marL="68580" indent="0" algn="ctr">
              <a:buNone/>
            </a:pPr>
            <a:r>
              <a:rPr lang="en-US" sz="2800" dirty="0"/>
              <a:t>Science (Weekly)</a:t>
            </a:r>
          </a:p>
          <a:p>
            <a:pPr marL="68580" indent="0" algn="ctr">
              <a:buNone/>
            </a:pPr>
            <a:r>
              <a:rPr lang="en-US" sz="2800" dirty="0"/>
              <a:t>RE (Weekly)</a:t>
            </a:r>
          </a:p>
          <a:p>
            <a:pPr marL="68580" indent="0" algn="ctr">
              <a:buNone/>
            </a:pPr>
            <a:r>
              <a:rPr lang="en-US" sz="2800" dirty="0"/>
              <a:t>PHSE (Personal, Health, Social and Economic Education) (Weekly)</a:t>
            </a:r>
          </a:p>
          <a:p>
            <a:pPr marL="68580" indent="0" algn="ctr">
              <a:buNone/>
            </a:pPr>
            <a:endParaRPr lang="en-US" sz="2800" dirty="0"/>
          </a:p>
          <a:p>
            <a:pPr marL="68580" indent="0" algn="ctr">
              <a:buNone/>
            </a:pPr>
            <a:r>
              <a:rPr lang="en-US" sz="2800" dirty="0"/>
              <a:t>PE (Twice a week) </a:t>
            </a:r>
          </a:p>
          <a:p>
            <a:pPr marL="68580" indent="0" algn="ctr">
              <a:buNone/>
            </a:pPr>
            <a:r>
              <a:rPr lang="en-US" sz="2800" dirty="0"/>
              <a:t>History </a:t>
            </a:r>
          </a:p>
          <a:p>
            <a:pPr marL="68580" indent="0" algn="ctr">
              <a:buNone/>
            </a:pPr>
            <a:r>
              <a:rPr lang="en-US" sz="2800" dirty="0"/>
              <a:t>Geography </a:t>
            </a:r>
          </a:p>
          <a:p>
            <a:pPr marL="68580" indent="0" algn="ctr">
              <a:buNone/>
            </a:pPr>
            <a:r>
              <a:rPr lang="en-US" sz="2800" dirty="0"/>
              <a:t>Art</a:t>
            </a:r>
          </a:p>
          <a:p>
            <a:pPr marL="68580" indent="0" algn="ctr">
              <a:buNone/>
            </a:pPr>
            <a:r>
              <a:rPr lang="en-US" sz="2800" dirty="0"/>
              <a:t>DT</a:t>
            </a:r>
          </a:p>
          <a:p>
            <a:pPr marL="68580" indent="0" algn="ctr">
              <a:buNone/>
            </a:pPr>
            <a:r>
              <a:rPr lang="en-US" sz="2800" dirty="0"/>
              <a:t>Computing </a:t>
            </a:r>
          </a:p>
          <a:p>
            <a:pPr marL="68580" indent="0" algn="ctr">
              <a:buNone/>
            </a:pPr>
            <a:r>
              <a:rPr lang="en-US" sz="2800" dirty="0"/>
              <a:t>Music </a:t>
            </a:r>
          </a:p>
          <a:p>
            <a:pPr marL="68580" indent="0" algn="ctr">
              <a:buNone/>
            </a:pPr>
            <a:r>
              <a:rPr lang="en-US" sz="2800" dirty="0"/>
              <a:t>French </a:t>
            </a:r>
          </a:p>
          <a:p>
            <a:pPr marL="68580" indent="0" algn="ctr">
              <a:buNone/>
            </a:pPr>
            <a:r>
              <a:rPr lang="en-US" sz="2800" dirty="0"/>
              <a:t>Forest School</a:t>
            </a:r>
          </a:p>
        </p:txBody>
      </p:sp>
      <p:pic>
        <p:nvPicPr>
          <p:cNvPr id="5" name="Recorded Sound">
            <a:hlinkClick r:id="" action="ppaction://media"/>
            <a:extLst>
              <a:ext uri="{FF2B5EF4-FFF2-40B4-BE49-F238E27FC236}">
                <a16:creationId xmlns:a16="http://schemas.microsoft.com/office/drawing/2014/main" id="{8618F08C-5EB6-42C7-AB01-D6DB799773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2788" y="116632"/>
            <a:ext cx="609600" cy="609600"/>
          </a:xfrm>
          <a:prstGeom prst="rect">
            <a:avLst/>
          </a:prstGeom>
        </p:spPr>
      </p:pic>
    </p:spTree>
    <p:extLst>
      <p:ext uri="{BB962C8B-B14F-4D97-AF65-F5344CB8AC3E}">
        <p14:creationId xmlns:p14="http://schemas.microsoft.com/office/powerpoint/2010/main" val="1877394829"/>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79" y="569698"/>
            <a:ext cx="8229600" cy="705221"/>
          </a:xfrm>
        </p:spPr>
        <p:txBody>
          <a:bodyPr/>
          <a:lstStyle/>
          <a:p>
            <a:pPr algn="ctr"/>
            <a:r>
              <a:rPr lang="en-GB" dirty="0">
                <a:solidFill>
                  <a:schemeClr val="accent1"/>
                </a:solidFill>
              </a:rPr>
              <a:t>Mathematics</a:t>
            </a:r>
          </a:p>
        </p:txBody>
      </p:sp>
      <p:sp>
        <p:nvSpPr>
          <p:cNvPr id="3" name="Content Placeholder 2"/>
          <p:cNvSpPr>
            <a:spLocks noGrp="1"/>
          </p:cNvSpPr>
          <p:nvPr>
            <p:ph idx="1"/>
          </p:nvPr>
        </p:nvSpPr>
        <p:spPr>
          <a:xfrm>
            <a:off x="2249381" y="1831277"/>
            <a:ext cx="8943887" cy="5125888"/>
          </a:xfrm>
        </p:spPr>
        <p:txBody>
          <a:bodyPr>
            <a:normAutofit/>
          </a:bodyPr>
          <a:lstStyle/>
          <a:p>
            <a:pPr>
              <a:lnSpc>
                <a:spcPct val="150000"/>
              </a:lnSpc>
              <a:buFont typeface="Courier New" panose="02070309020205020404" pitchFamily="49" charset="0"/>
              <a:buChar char="o"/>
            </a:pPr>
            <a:r>
              <a:rPr lang="en-GB" sz="2800" dirty="0"/>
              <a:t>Daily counting </a:t>
            </a:r>
          </a:p>
          <a:p>
            <a:pPr>
              <a:lnSpc>
                <a:spcPct val="150000"/>
              </a:lnSpc>
              <a:buFont typeface="Courier New" panose="02070309020205020404" pitchFamily="49" charset="0"/>
              <a:buChar char="o"/>
            </a:pPr>
            <a:r>
              <a:rPr lang="en-GB" sz="2800" dirty="0"/>
              <a:t>Always starts with 0</a:t>
            </a:r>
          </a:p>
          <a:p>
            <a:pPr>
              <a:lnSpc>
                <a:spcPct val="150000"/>
              </a:lnSpc>
              <a:buFont typeface="Courier New" panose="02070309020205020404" pitchFamily="49" charset="0"/>
              <a:buChar char="o"/>
            </a:pPr>
            <a:r>
              <a:rPr lang="en-GB" sz="2800" dirty="0"/>
              <a:t>Daily Practice </a:t>
            </a:r>
          </a:p>
          <a:p>
            <a:pPr>
              <a:lnSpc>
                <a:spcPct val="150000"/>
              </a:lnSpc>
              <a:buFont typeface="Courier New" panose="02070309020205020404" pitchFamily="49" charset="0"/>
              <a:buChar char="o"/>
            </a:pPr>
            <a:r>
              <a:rPr lang="en-GB" sz="2800" dirty="0"/>
              <a:t>Mastery Curriculum – fluency, reasoning and problem solving.</a:t>
            </a:r>
          </a:p>
          <a:p>
            <a:pPr>
              <a:lnSpc>
                <a:spcPct val="150000"/>
              </a:lnSpc>
              <a:buFont typeface="Courier New" panose="02070309020205020404" pitchFamily="49" charset="0"/>
              <a:buChar char="o"/>
            </a:pPr>
            <a:r>
              <a:rPr lang="en-GB" sz="2800" dirty="0"/>
              <a:t>Concrete, Pictorial and Abstract</a:t>
            </a:r>
          </a:p>
        </p:txBody>
      </p:sp>
      <p:pic>
        <p:nvPicPr>
          <p:cNvPr id="4" name="Picture 3">
            <a:extLst>
              <a:ext uri="{FF2B5EF4-FFF2-40B4-BE49-F238E27FC236}">
                <a16:creationId xmlns:a16="http://schemas.microsoft.com/office/drawing/2014/main" id="{61373EC9-37DC-4B58-8728-1D76870B32CD}"/>
              </a:ext>
            </a:extLst>
          </p:cNvPr>
          <p:cNvPicPr>
            <a:picLocks noChangeAspect="1"/>
          </p:cNvPicPr>
          <p:nvPr/>
        </p:nvPicPr>
        <p:blipFill>
          <a:blip r:embed="rId4"/>
          <a:stretch>
            <a:fillRect/>
          </a:stretch>
        </p:blipFill>
        <p:spPr>
          <a:xfrm>
            <a:off x="7916842" y="13340"/>
            <a:ext cx="4275158" cy="2137579"/>
          </a:xfrm>
          <a:prstGeom prst="rect">
            <a:avLst/>
          </a:prstGeom>
        </p:spPr>
      </p:pic>
      <p:pic>
        <p:nvPicPr>
          <p:cNvPr id="5" name="Recorded Sound">
            <a:hlinkClick r:id="" action="ppaction://media"/>
            <a:extLst>
              <a:ext uri="{FF2B5EF4-FFF2-40B4-BE49-F238E27FC236}">
                <a16:creationId xmlns:a16="http://schemas.microsoft.com/office/drawing/2014/main" id="{79571271-48CB-43F4-BA05-ABF3EC1DD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834" y="5969671"/>
            <a:ext cx="609600" cy="609600"/>
          </a:xfrm>
          <a:prstGeom prst="rect">
            <a:avLst/>
          </a:prstGeom>
        </p:spPr>
      </p:pic>
    </p:spTree>
    <p:extLst>
      <p:ext uri="{BB962C8B-B14F-4D97-AF65-F5344CB8AC3E}">
        <p14:creationId xmlns:p14="http://schemas.microsoft.com/office/powerpoint/2010/main" val="24253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9AF911-FA5C-4827-8C9E-D848A7ACB749}"/>
              </a:ext>
            </a:extLst>
          </p:cNvPr>
          <p:cNvSpPr>
            <a:spLocks noGrp="1"/>
          </p:cNvSpPr>
          <p:nvPr>
            <p:ph type="subTitle" idx="4294967295"/>
          </p:nvPr>
        </p:nvSpPr>
        <p:spPr>
          <a:xfrm>
            <a:off x="1591057" y="370698"/>
            <a:ext cx="10620375" cy="1304925"/>
          </a:xfrm>
          <a:ln>
            <a:noFill/>
          </a:ln>
        </p:spPr>
        <p:txBody>
          <a:bodyPr>
            <a:normAutofit lnSpcReduction="10000"/>
          </a:bodyPr>
          <a:lstStyle/>
          <a:p>
            <a:pPr marL="0" indent="0" algn="ctr">
              <a:buNone/>
            </a:pPr>
            <a:r>
              <a:rPr lang="en-GB" sz="4000" dirty="0">
                <a:solidFill>
                  <a:schemeClr val="accent1"/>
                </a:solidFill>
                <a:effectLst/>
                <a:latin typeface="Calibri" panose="020F0502020204030204" pitchFamily="34" charset="0"/>
                <a:ea typeface="MS Mincho" panose="02020609040205080304" pitchFamily="49" charset="-128"/>
                <a:cs typeface="Times New Roman" panose="02020603050405020304" pitchFamily="18" charset="0"/>
              </a:rPr>
              <a:t>At Scholar Green all classes </a:t>
            </a:r>
            <a:r>
              <a:rPr lang="en-GB" sz="4000" dirty="0">
                <a:solidFill>
                  <a:schemeClr val="accent1"/>
                </a:solidFill>
                <a:latin typeface="Calibri" panose="020F0502020204030204" pitchFamily="34" charset="0"/>
                <a:ea typeface="MS Mincho" panose="02020609040205080304" pitchFamily="49" charset="-128"/>
                <a:cs typeface="Times New Roman" panose="02020603050405020304" pitchFamily="18" charset="0"/>
              </a:rPr>
              <a:t>teach maths </a:t>
            </a:r>
            <a:r>
              <a:rPr lang="en-GB" sz="4000" dirty="0">
                <a:solidFill>
                  <a:schemeClr val="accent1"/>
                </a:solidFill>
                <a:effectLst/>
                <a:latin typeface="Calibri" panose="020F0502020204030204" pitchFamily="34" charset="0"/>
                <a:ea typeface="MS Mincho" panose="02020609040205080304" pitchFamily="49" charset="-128"/>
                <a:cs typeface="Times New Roman" panose="02020603050405020304" pitchFamily="18" charset="0"/>
              </a:rPr>
              <a:t>based on the concrete, visual and abstract approach. </a:t>
            </a:r>
          </a:p>
        </p:txBody>
      </p:sp>
      <p:pic>
        <p:nvPicPr>
          <p:cNvPr id="1026" name="Picture 2">
            <a:extLst>
              <a:ext uri="{FF2B5EF4-FFF2-40B4-BE49-F238E27FC236}">
                <a16:creationId xmlns:a16="http://schemas.microsoft.com/office/drawing/2014/main" id="{ED0497C7-5F19-404A-93F2-CF1D9E8ED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971"/>
          <a:stretch/>
        </p:blipFill>
        <p:spPr bwMode="auto">
          <a:xfrm>
            <a:off x="5731451" y="2095500"/>
            <a:ext cx="6218502" cy="31257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FEBC50-0F56-4B2C-A8AC-849D6149498B}"/>
              </a:ext>
            </a:extLst>
          </p:cNvPr>
          <p:cNvSpPr txBox="1"/>
          <p:nvPr/>
        </p:nvSpPr>
        <p:spPr>
          <a:xfrm>
            <a:off x="1377108" y="1564243"/>
            <a:ext cx="4607731" cy="5293757"/>
          </a:xfrm>
          <a:prstGeom prst="rect">
            <a:avLst/>
          </a:prstGeom>
          <a:noFill/>
        </p:spPr>
        <p:txBody>
          <a:bodyPr wrap="square">
            <a:spAutoFit/>
          </a:bodyPr>
          <a:lstStyle/>
          <a:p>
            <a:pPr algn="l"/>
            <a:r>
              <a:rPr lang="en-GB" sz="2600" dirty="0">
                <a:effectLst/>
                <a:latin typeface="Calibri" panose="020F0502020204030204" pitchFamily="34" charset="0"/>
                <a:ea typeface="MS Mincho" panose="02020609040205080304" pitchFamily="49" charset="-128"/>
                <a:cs typeface="Times New Roman" panose="02020603050405020304" pitchFamily="18" charset="0"/>
              </a:rPr>
              <a:t>1. Pupils are first introduced to an idea or skill by acting it out with real objects (a hands-on approach). </a:t>
            </a:r>
          </a:p>
          <a:p>
            <a:pPr algn="l"/>
            <a:r>
              <a:rPr lang="en-GB" sz="2600" dirty="0">
                <a:effectLst/>
                <a:latin typeface="Calibri" panose="020F0502020204030204" pitchFamily="34" charset="0"/>
                <a:ea typeface="MS Mincho" panose="02020609040205080304" pitchFamily="49" charset="-128"/>
                <a:cs typeface="Times New Roman" panose="02020603050405020304" pitchFamily="18" charset="0"/>
              </a:rPr>
              <a:t>2. Pupils then are moved onto the visual stage, where pupils are encouraged to relate the concrete understanding to pictorial representations. </a:t>
            </a:r>
          </a:p>
          <a:p>
            <a:pPr algn="l"/>
            <a:r>
              <a:rPr lang="en-GB" sz="2600" dirty="0">
                <a:effectLst/>
                <a:latin typeface="Calibri" panose="020F0502020204030204" pitchFamily="34" charset="0"/>
                <a:ea typeface="MS Mincho" panose="02020609040205080304" pitchFamily="49" charset="-128"/>
                <a:cs typeface="Times New Roman" panose="02020603050405020304" pitchFamily="18" charset="0"/>
              </a:rPr>
              <a:t>3. The final abstract stage is a chance for pupils to represent problems by mathematical notion. </a:t>
            </a:r>
            <a:endParaRPr lang="en-GB" sz="2600" dirty="0"/>
          </a:p>
        </p:txBody>
      </p:sp>
      <p:sp>
        <p:nvSpPr>
          <p:cNvPr id="2" name="TextBox 1">
            <a:extLst>
              <a:ext uri="{FF2B5EF4-FFF2-40B4-BE49-F238E27FC236}">
                <a16:creationId xmlns:a16="http://schemas.microsoft.com/office/drawing/2014/main" id="{CD12D8CC-C3D7-89AA-8211-26DFF05F8DED}"/>
              </a:ext>
            </a:extLst>
          </p:cNvPr>
          <p:cNvSpPr txBox="1"/>
          <p:nvPr/>
        </p:nvSpPr>
        <p:spPr>
          <a:xfrm>
            <a:off x="5984839" y="5562591"/>
            <a:ext cx="6317408" cy="954107"/>
          </a:xfrm>
          <a:prstGeom prst="rect">
            <a:avLst/>
          </a:prstGeom>
          <a:noFill/>
        </p:spPr>
        <p:txBody>
          <a:bodyPr wrap="square" rtlCol="0">
            <a:spAutoFit/>
          </a:bodyPr>
          <a:lstStyle/>
          <a:p>
            <a:pPr algn="ctr"/>
            <a:r>
              <a:rPr lang="en-GB" sz="2800" dirty="0"/>
              <a:t>The three stages feature in each year group.</a:t>
            </a:r>
          </a:p>
        </p:txBody>
      </p:sp>
      <p:pic>
        <p:nvPicPr>
          <p:cNvPr id="6" name="Recorded Sound">
            <a:hlinkClick r:id="" action="ppaction://media"/>
            <a:extLst>
              <a:ext uri="{FF2B5EF4-FFF2-40B4-BE49-F238E27FC236}">
                <a16:creationId xmlns:a16="http://schemas.microsoft.com/office/drawing/2014/main" id="{A0DFE652-C1A9-497C-9E6A-F08A5FE8A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0039" y="6110034"/>
            <a:ext cx="609600" cy="609600"/>
          </a:xfrm>
          <a:prstGeom prst="rect">
            <a:avLst/>
          </a:prstGeom>
        </p:spPr>
      </p:pic>
    </p:spTree>
    <p:extLst>
      <p:ext uri="{BB962C8B-B14F-4D97-AF65-F5344CB8AC3E}">
        <p14:creationId xmlns:p14="http://schemas.microsoft.com/office/powerpoint/2010/main" val="1914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75BBC-141E-437D-A932-7DADA67C34F2}"/>
              </a:ext>
            </a:extLst>
          </p:cNvPr>
          <p:cNvSpPr txBox="1"/>
          <p:nvPr/>
        </p:nvSpPr>
        <p:spPr>
          <a:xfrm>
            <a:off x="2086184" y="105146"/>
            <a:ext cx="11456894" cy="584775"/>
          </a:xfrm>
          <a:prstGeom prst="rect">
            <a:avLst/>
          </a:prstGeom>
          <a:noFill/>
        </p:spPr>
        <p:txBody>
          <a:bodyPr wrap="square" rtlCol="0">
            <a:spAutoFit/>
          </a:bodyPr>
          <a:lstStyle/>
          <a:p>
            <a:r>
              <a:rPr lang="en-US" sz="3200" dirty="0">
                <a:solidFill>
                  <a:schemeClr val="accent1"/>
                </a:solidFill>
              </a:rPr>
              <a:t>Key maths skills and vocabulary in Year 5</a:t>
            </a:r>
            <a:endParaRPr lang="en-GB" sz="3200" dirty="0">
              <a:solidFill>
                <a:schemeClr val="accent1"/>
              </a:solidFill>
            </a:endParaRPr>
          </a:p>
        </p:txBody>
      </p:sp>
      <p:graphicFrame>
        <p:nvGraphicFramePr>
          <p:cNvPr id="3" name="Table 3">
            <a:extLst>
              <a:ext uri="{FF2B5EF4-FFF2-40B4-BE49-F238E27FC236}">
                <a16:creationId xmlns:a16="http://schemas.microsoft.com/office/drawing/2014/main" id="{4E57EC14-1B4E-4628-8858-5711C6EAE9C0}"/>
              </a:ext>
            </a:extLst>
          </p:cNvPr>
          <p:cNvGraphicFramePr>
            <a:graphicFrameLocks noGrp="1"/>
          </p:cNvGraphicFramePr>
          <p:nvPr>
            <p:extLst>
              <p:ext uri="{D42A27DB-BD31-4B8C-83A1-F6EECF244321}">
                <p14:modId xmlns:p14="http://schemas.microsoft.com/office/powerpoint/2010/main" val="4075915855"/>
              </p:ext>
            </p:extLst>
          </p:nvPr>
        </p:nvGraphicFramePr>
        <p:xfrm>
          <a:off x="496047" y="820271"/>
          <a:ext cx="11199906" cy="5261686"/>
        </p:xfrm>
        <a:graphic>
          <a:graphicData uri="http://schemas.openxmlformats.org/drawingml/2006/table">
            <a:tbl>
              <a:tblPr firstRow="1" bandRow="1">
                <a:tableStyleId>{5C22544A-7EE6-4342-B048-85BDC9FD1C3A}</a:tableStyleId>
              </a:tblPr>
              <a:tblGrid>
                <a:gridCol w="5599953">
                  <a:extLst>
                    <a:ext uri="{9D8B030D-6E8A-4147-A177-3AD203B41FA5}">
                      <a16:colId xmlns:a16="http://schemas.microsoft.com/office/drawing/2014/main" val="3165038434"/>
                    </a:ext>
                  </a:extLst>
                </a:gridCol>
                <a:gridCol w="5599953">
                  <a:extLst>
                    <a:ext uri="{9D8B030D-6E8A-4147-A177-3AD203B41FA5}">
                      <a16:colId xmlns:a16="http://schemas.microsoft.com/office/drawing/2014/main" val="408615362"/>
                    </a:ext>
                  </a:extLst>
                </a:gridCol>
              </a:tblGrid>
              <a:tr h="2630843">
                <a:tc>
                  <a:txBody>
                    <a:bodyPr/>
                    <a:lstStyle/>
                    <a:p>
                      <a:r>
                        <a:rPr lang="en-US" sz="1600" u="sng" dirty="0">
                          <a:solidFill>
                            <a:schemeClr val="tx1"/>
                          </a:solidFill>
                        </a:rPr>
                        <a:t>Addition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accent1">
                              <a:lumMod val="50000"/>
                            </a:schemeClr>
                          </a:solidFill>
                          <a:effectLst/>
                          <a:latin typeface="+mn-lt"/>
                          <a:ea typeface="+mn-ea"/>
                          <a:cs typeface="+mn-cs"/>
                        </a:rPr>
                        <a:t>Add numbers with more than 4 digits: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dirty="0">
                          <a:solidFill>
                            <a:schemeClr val="accent1">
                              <a:lumMod val="50000"/>
                            </a:schemeClr>
                          </a:solidFill>
                          <a:effectLst/>
                          <a:latin typeface="+mn-lt"/>
                          <a:ea typeface="+mn-ea"/>
                          <a:cs typeface="+mn-cs"/>
                        </a:rPr>
                        <a:t>+, add, more, addition, increase, plus, make, sum, total, altogether,  double, near double, one more…, two more… ten, more…, 100 more…greater, more, units, ones, tens, count, count (up) to count on (from, to) how many…?tens boundary , hundreds boundary, inverse, units boundary, tenths boundary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600" b="1" u="sng" dirty="0">
                          <a:solidFill>
                            <a:schemeClr val="tx1"/>
                          </a:solidFill>
                        </a:rPr>
                        <a:t>Subtraction</a:t>
                      </a:r>
                    </a:p>
                    <a:p>
                      <a:r>
                        <a:rPr lang="en-GB" sz="1600" b="1" kern="1200" dirty="0">
                          <a:solidFill>
                            <a:srgbClr val="C00000"/>
                          </a:solidFill>
                          <a:effectLst/>
                          <a:latin typeface="+mn-lt"/>
                          <a:ea typeface="+mn-ea"/>
                          <a:cs typeface="+mn-cs"/>
                        </a:rPr>
                        <a:t>Subtract numbers with more than 4 digits:</a:t>
                      </a:r>
                    </a:p>
                    <a:p>
                      <a:endParaRPr lang="en-GB" sz="1600" b="1" kern="1200" dirty="0">
                        <a:solidFill>
                          <a:srgbClr val="C00000"/>
                        </a:solidFill>
                        <a:effectLst/>
                        <a:latin typeface="+mn-lt"/>
                        <a:ea typeface="+mn-ea"/>
                        <a:cs typeface="+mn-cs"/>
                      </a:endParaRPr>
                    </a:p>
                    <a:p>
                      <a:r>
                        <a:rPr lang="en-GB" sz="1600" b="0" i="1" kern="1200" dirty="0">
                          <a:solidFill>
                            <a:srgbClr val="C00000"/>
                          </a:solidFill>
                          <a:effectLst/>
                          <a:latin typeface="+mn-lt"/>
                          <a:ea typeface="+mn-ea"/>
                          <a:cs typeface="+mn-cs"/>
                        </a:rPr>
                        <a:t>subtract, subtraction, take (away), minus, decrease, leave, how many are left/left over?  difference between , half, halve , how many, more/ fewer is... than...? , how much more/less is...? , equals, sign, is the same as , tens boundary, hundreds boundary , units boundary, tenths boundary, inverse, rounding to estimate and check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8058508"/>
                  </a:ext>
                </a:extLst>
              </a:tr>
              <a:tr h="2630843">
                <a:tc>
                  <a:txBody>
                    <a:bodyPr/>
                    <a:lstStyle/>
                    <a:p>
                      <a:r>
                        <a:rPr lang="en-US" sz="1600" b="1" u="sng" dirty="0">
                          <a:solidFill>
                            <a:schemeClr val="tx1"/>
                          </a:solidFill>
                        </a:rPr>
                        <a:t>Multiplication</a:t>
                      </a:r>
                    </a:p>
                    <a:p>
                      <a:r>
                        <a:rPr lang="en-GB" sz="1600" b="1" kern="1200" dirty="0">
                          <a:solidFill>
                            <a:schemeClr val="accent2">
                              <a:lumMod val="75000"/>
                            </a:schemeClr>
                          </a:solidFill>
                          <a:effectLst/>
                          <a:latin typeface="+mn-lt"/>
                          <a:ea typeface="+mn-ea"/>
                          <a:cs typeface="+mn-cs"/>
                        </a:rPr>
                        <a:t>Multiply numbers up to 4 digits by a one- or two-digit number:</a:t>
                      </a:r>
                    </a:p>
                    <a:p>
                      <a:endParaRPr lang="en-GB" sz="1600" kern="1200" dirty="0">
                        <a:solidFill>
                          <a:schemeClr val="accent2">
                            <a:lumMod val="75000"/>
                          </a:schemeClr>
                        </a:solidFill>
                        <a:effectLst/>
                        <a:latin typeface="+mn-lt"/>
                        <a:ea typeface="+mn-ea"/>
                        <a:cs typeface="+mn-cs"/>
                      </a:endParaRPr>
                    </a:p>
                    <a:p>
                      <a:r>
                        <a:rPr lang="en-GB" sz="1600" i="1" kern="1200" dirty="0">
                          <a:solidFill>
                            <a:schemeClr val="accent2">
                              <a:lumMod val="75000"/>
                            </a:schemeClr>
                          </a:solidFill>
                          <a:effectLst/>
                          <a:latin typeface="+mn-lt"/>
                          <a:ea typeface="+mn-ea"/>
                          <a:cs typeface="+mn-cs"/>
                        </a:rPr>
                        <a:t>lots of, groups of, times, multiplication, multiply, multiplied by , multiple of, product , once, twice, three times, four times, five times… ten times , times as (big, long, wide, and so on) , repeated addition , array, row, column</a:t>
                      </a:r>
                    </a:p>
                    <a:p>
                      <a:endParaRPr lang="en-GB" sz="16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600" b="1" u="sng" dirty="0">
                          <a:solidFill>
                            <a:schemeClr val="tx1"/>
                          </a:solidFill>
                        </a:rPr>
                        <a:t>Division</a:t>
                      </a:r>
                    </a:p>
                    <a:p>
                      <a:r>
                        <a:rPr lang="en-GB" sz="1600" b="1" kern="1200" dirty="0">
                          <a:solidFill>
                            <a:srgbClr val="00B050"/>
                          </a:solidFill>
                          <a:effectLst/>
                          <a:latin typeface="+mn-lt"/>
                          <a:ea typeface="+mn-ea"/>
                          <a:cs typeface="+mn-cs"/>
                        </a:rPr>
                        <a:t>Divide at least 4 digits by single-digit numbers:</a:t>
                      </a:r>
                    </a:p>
                    <a:p>
                      <a:endParaRPr lang="en-GB" sz="1600" kern="1200" dirty="0">
                        <a:solidFill>
                          <a:srgbClr val="00B050"/>
                        </a:solidFill>
                        <a:effectLst/>
                        <a:latin typeface="+mn-lt"/>
                        <a:ea typeface="+mn-ea"/>
                        <a:cs typeface="+mn-cs"/>
                      </a:endParaRPr>
                    </a:p>
                    <a:p>
                      <a:r>
                        <a:rPr lang="en-GB" sz="1600" i="1" kern="1200" dirty="0">
                          <a:solidFill>
                            <a:srgbClr val="00B050"/>
                          </a:solidFill>
                          <a:effectLst/>
                          <a:latin typeface="+mn-lt"/>
                          <a:ea typeface="+mn-ea"/>
                          <a:cs typeface="+mn-cs"/>
                        </a:rPr>
                        <a:t>double, halve , share, share equally , one each, two each, three each… , group in pairs, threes… tens , equal groups of , divide, division, divided by, divided into, divisible by , remainder , factor, quotient , inverse</a:t>
                      </a:r>
                    </a:p>
                    <a:p>
                      <a:endParaRPr lang="en-GB" sz="16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780112"/>
                  </a:ext>
                </a:extLst>
              </a:tr>
            </a:tbl>
          </a:graphicData>
        </a:graphic>
      </p:graphicFrame>
      <p:pic>
        <p:nvPicPr>
          <p:cNvPr id="4" name="Recorded Sound">
            <a:hlinkClick r:id="" action="ppaction://media"/>
            <a:extLst>
              <a:ext uri="{FF2B5EF4-FFF2-40B4-BE49-F238E27FC236}">
                <a16:creationId xmlns:a16="http://schemas.microsoft.com/office/drawing/2014/main" id="{EC2DDC11-D3F5-466A-95BF-DD9AC178F0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4847" y="6218008"/>
            <a:ext cx="609600" cy="609600"/>
          </a:xfrm>
          <a:prstGeom prst="rect">
            <a:avLst/>
          </a:prstGeom>
        </p:spPr>
      </p:pic>
    </p:spTree>
    <p:extLst>
      <p:ext uri="{BB962C8B-B14F-4D97-AF65-F5344CB8AC3E}">
        <p14:creationId xmlns:p14="http://schemas.microsoft.com/office/powerpoint/2010/main" val="225146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29513-3275-4568-9A6F-85FEEF1835CB}"/>
              </a:ext>
            </a:extLst>
          </p:cNvPr>
          <p:cNvPicPr>
            <a:picLocks noChangeAspect="1"/>
          </p:cNvPicPr>
          <p:nvPr/>
        </p:nvPicPr>
        <p:blipFill>
          <a:blip r:embed="rId4"/>
          <a:stretch>
            <a:fillRect/>
          </a:stretch>
        </p:blipFill>
        <p:spPr>
          <a:xfrm>
            <a:off x="1123720" y="816470"/>
            <a:ext cx="9550461" cy="5852890"/>
          </a:xfrm>
          <a:prstGeom prst="rect">
            <a:avLst/>
          </a:prstGeom>
        </p:spPr>
      </p:pic>
      <p:sp>
        <p:nvSpPr>
          <p:cNvPr id="6" name="Title 1">
            <a:extLst>
              <a:ext uri="{FF2B5EF4-FFF2-40B4-BE49-F238E27FC236}">
                <a16:creationId xmlns:a16="http://schemas.microsoft.com/office/drawing/2014/main" id="{CF3230EB-B27E-44BD-A2B0-250985F2D253}"/>
              </a:ext>
            </a:extLst>
          </p:cNvPr>
          <p:cNvSpPr txBox="1">
            <a:spLocks/>
          </p:cNvSpPr>
          <p:nvPr/>
        </p:nvSpPr>
        <p:spPr>
          <a:xfrm>
            <a:off x="1991544" y="188640"/>
            <a:ext cx="8229600" cy="1066800"/>
          </a:xfrm>
          <a:prstGeom prst="rect">
            <a:avLst/>
          </a:prstGeom>
        </p:spPr>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a:solidFill>
                  <a:schemeClr val="accent1"/>
                </a:solidFill>
              </a:rPr>
              <a:t>Calculation Policy</a:t>
            </a:r>
          </a:p>
        </p:txBody>
      </p:sp>
      <p:pic>
        <p:nvPicPr>
          <p:cNvPr id="4" name="Recorded Sound">
            <a:hlinkClick r:id="" action="ppaction://media"/>
            <a:extLst>
              <a:ext uri="{FF2B5EF4-FFF2-40B4-BE49-F238E27FC236}">
                <a16:creationId xmlns:a16="http://schemas.microsoft.com/office/drawing/2014/main" id="{D8F26ACB-EAAE-4EFE-8B8A-27C7DDDC9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280" y="6059760"/>
            <a:ext cx="609600" cy="609600"/>
          </a:xfrm>
          <a:prstGeom prst="rect">
            <a:avLst/>
          </a:prstGeom>
        </p:spPr>
      </p:pic>
    </p:spTree>
    <p:extLst>
      <p:ext uri="{BB962C8B-B14F-4D97-AF65-F5344CB8AC3E}">
        <p14:creationId xmlns:p14="http://schemas.microsoft.com/office/powerpoint/2010/main" val="41612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2530"/>
            <a:ext cx="8229600" cy="1066800"/>
          </a:xfrm>
        </p:spPr>
        <p:txBody>
          <a:bodyPr/>
          <a:lstStyle/>
          <a:p>
            <a:pPr algn="ctr"/>
            <a:r>
              <a:rPr lang="en-GB" dirty="0"/>
              <a:t>Multiplication </a:t>
            </a:r>
          </a:p>
        </p:txBody>
      </p:sp>
      <p:sp>
        <p:nvSpPr>
          <p:cNvPr id="3" name="Content Placeholder 2"/>
          <p:cNvSpPr>
            <a:spLocks noGrp="1"/>
          </p:cNvSpPr>
          <p:nvPr>
            <p:ph idx="1"/>
          </p:nvPr>
        </p:nvSpPr>
        <p:spPr>
          <a:xfrm>
            <a:off x="1738561" y="1376958"/>
            <a:ext cx="8229600" cy="4325112"/>
          </a:xfrm>
        </p:spPr>
        <p:txBody>
          <a:bodyPr>
            <a:noAutofit/>
          </a:bodyPr>
          <a:lstStyle/>
          <a:p>
            <a:pPr>
              <a:lnSpc>
                <a:spcPct val="200000"/>
              </a:lnSpc>
              <a:buFont typeface="Courier New" panose="02070309020205020404" pitchFamily="49" charset="0"/>
              <a:buChar char="o"/>
            </a:pPr>
            <a:r>
              <a:rPr lang="en-GB" sz="3200" dirty="0"/>
              <a:t>3 x 6 = 18 </a:t>
            </a:r>
          </a:p>
          <a:p>
            <a:pPr>
              <a:lnSpc>
                <a:spcPct val="200000"/>
              </a:lnSpc>
              <a:buFont typeface="Courier New" panose="02070309020205020404" pitchFamily="49" charset="0"/>
              <a:buChar char="o"/>
            </a:pPr>
            <a:r>
              <a:rPr lang="en-GB" sz="3200" dirty="0"/>
              <a:t>3 x 60 = 180 </a:t>
            </a:r>
          </a:p>
          <a:p>
            <a:pPr>
              <a:lnSpc>
                <a:spcPct val="200000"/>
              </a:lnSpc>
              <a:buFont typeface="Courier New" panose="02070309020205020404" pitchFamily="49" charset="0"/>
              <a:buChar char="o"/>
            </a:pPr>
            <a:r>
              <a:rPr lang="en-GB" sz="3200" dirty="0"/>
              <a:t>3 x 600 = 1800</a:t>
            </a:r>
          </a:p>
          <a:p>
            <a:pPr>
              <a:lnSpc>
                <a:spcPct val="200000"/>
              </a:lnSpc>
              <a:buFont typeface="Courier New" panose="02070309020205020404" pitchFamily="49" charset="0"/>
              <a:buChar char="o"/>
            </a:pPr>
            <a:r>
              <a:rPr lang="en-GB" sz="3200" dirty="0"/>
              <a:t>0.3 x 6 = 1.8</a:t>
            </a:r>
          </a:p>
        </p:txBody>
      </p:sp>
      <p:pic>
        <p:nvPicPr>
          <p:cNvPr id="10242" name="Picture 2" descr="C:\Users\asmith\AppData\Local\Microsoft\Windows\Temporary Internet Files\Content.IE5\RU22D259\Auw9TEuy8kNuGSh2lp8wVmBUsas[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480" y="2091713"/>
            <a:ext cx="3067050" cy="354330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981609FA-BC8A-4F4A-845D-139D4A8F6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5530" y="5884997"/>
            <a:ext cx="609600" cy="609600"/>
          </a:xfrm>
          <a:prstGeom prst="rect">
            <a:avLst/>
          </a:prstGeom>
        </p:spPr>
      </p:pic>
    </p:spTree>
    <p:extLst>
      <p:ext uri="{BB962C8B-B14F-4D97-AF65-F5344CB8AC3E}">
        <p14:creationId xmlns:p14="http://schemas.microsoft.com/office/powerpoint/2010/main" val="19262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641" y="548665"/>
            <a:ext cx="8229600" cy="1066800"/>
          </a:xfrm>
        </p:spPr>
        <p:txBody>
          <a:bodyPr/>
          <a:lstStyle/>
          <a:p>
            <a:pPr algn="ctr"/>
            <a:r>
              <a:rPr lang="en-GB" dirty="0">
                <a:solidFill>
                  <a:schemeClr val="accent1"/>
                </a:solidFill>
              </a:rPr>
              <a:t>How to help at home</a:t>
            </a:r>
          </a:p>
        </p:txBody>
      </p:sp>
      <p:sp>
        <p:nvSpPr>
          <p:cNvPr id="3" name="Content Placeholder 2"/>
          <p:cNvSpPr>
            <a:spLocks noGrp="1"/>
          </p:cNvSpPr>
          <p:nvPr>
            <p:ph idx="1"/>
          </p:nvPr>
        </p:nvSpPr>
        <p:spPr>
          <a:xfrm>
            <a:off x="1554759" y="1507615"/>
            <a:ext cx="10637241" cy="4801720"/>
          </a:xfrm>
        </p:spPr>
        <p:txBody>
          <a:bodyPr>
            <a:normAutofit/>
          </a:bodyPr>
          <a:lstStyle/>
          <a:p>
            <a:pPr>
              <a:lnSpc>
                <a:spcPct val="150000"/>
              </a:lnSpc>
              <a:buFont typeface="Courier New" panose="02070309020205020404" pitchFamily="49" charset="0"/>
              <a:buChar char="o"/>
            </a:pPr>
            <a:r>
              <a:rPr lang="en-GB" sz="2800" dirty="0"/>
              <a:t>Times Table Rock Stars - Times tables are essential – children MUST know them all without having to work them all out. </a:t>
            </a:r>
          </a:p>
          <a:p>
            <a:pPr>
              <a:lnSpc>
                <a:spcPct val="150000"/>
              </a:lnSpc>
              <a:buFont typeface="Courier New" panose="02070309020205020404" pitchFamily="49" charset="0"/>
              <a:buChar char="o"/>
            </a:pPr>
            <a:r>
              <a:rPr lang="en-GB" sz="2800" dirty="0"/>
              <a:t>Number bonds to 10 and 100 and application </a:t>
            </a:r>
          </a:p>
          <a:p>
            <a:pPr>
              <a:lnSpc>
                <a:spcPct val="150000"/>
              </a:lnSpc>
              <a:buFont typeface="Courier New" panose="02070309020205020404" pitchFamily="49" charset="0"/>
              <a:buChar char="o"/>
            </a:pPr>
            <a:r>
              <a:rPr lang="en-GB" sz="2800" dirty="0"/>
              <a:t>Telling the time and reading timetables </a:t>
            </a:r>
          </a:p>
          <a:p>
            <a:pPr>
              <a:lnSpc>
                <a:spcPct val="150000"/>
              </a:lnSpc>
              <a:buFont typeface="Courier New" panose="02070309020205020404" pitchFamily="49" charset="0"/>
              <a:buChar char="o"/>
            </a:pPr>
            <a:r>
              <a:rPr lang="en-GB" sz="2800" dirty="0"/>
              <a:t>Real life maths – weighing for baking / money </a:t>
            </a:r>
          </a:p>
        </p:txBody>
      </p:sp>
      <p:pic>
        <p:nvPicPr>
          <p:cNvPr id="4" name="Picture 3">
            <a:extLst>
              <a:ext uri="{FF2B5EF4-FFF2-40B4-BE49-F238E27FC236}">
                <a16:creationId xmlns:a16="http://schemas.microsoft.com/office/drawing/2014/main" id="{D0896EEB-481B-480F-AD0B-C07A4105F03A}"/>
              </a:ext>
            </a:extLst>
          </p:cNvPr>
          <p:cNvPicPr>
            <a:picLocks noChangeAspect="1"/>
          </p:cNvPicPr>
          <p:nvPr/>
        </p:nvPicPr>
        <p:blipFill>
          <a:blip r:embed="rId5"/>
          <a:stretch>
            <a:fillRect/>
          </a:stretch>
        </p:blipFill>
        <p:spPr>
          <a:xfrm>
            <a:off x="0" y="5350384"/>
            <a:ext cx="1601841" cy="1507615"/>
          </a:xfrm>
          <a:prstGeom prst="rect">
            <a:avLst/>
          </a:prstGeom>
        </p:spPr>
      </p:pic>
      <p:pic>
        <p:nvPicPr>
          <p:cNvPr id="5" name="Recorded Sound">
            <a:hlinkClick r:id="" action="ppaction://media"/>
            <a:extLst>
              <a:ext uri="{FF2B5EF4-FFF2-40B4-BE49-F238E27FC236}">
                <a16:creationId xmlns:a16="http://schemas.microsoft.com/office/drawing/2014/main" id="{0F9D0072-D520-4D87-B06C-D797E50974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369" y="5974067"/>
            <a:ext cx="609600" cy="609600"/>
          </a:xfrm>
          <a:prstGeom prst="rect">
            <a:avLst/>
          </a:prstGeom>
        </p:spPr>
      </p:pic>
    </p:spTree>
    <p:extLst>
      <p:ext uri="{BB962C8B-B14F-4D97-AF65-F5344CB8AC3E}">
        <p14:creationId xmlns:p14="http://schemas.microsoft.com/office/powerpoint/2010/main" val="844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2" y="453871"/>
            <a:ext cx="7024744" cy="1143000"/>
          </a:xfrm>
        </p:spPr>
        <p:txBody>
          <a:bodyPr/>
          <a:lstStyle/>
          <a:p>
            <a:pPr algn="ctr"/>
            <a:r>
              <a:rPr lang="en-GB" dirty="0">
                <a:solidFill>
                  <a:schemeClr val="accent1"/>
                </a:solidFill>
              </a:rPr>
              <a:t>Homework</a:t>
            </a:r>
          </a:p>
        </p:txBody>
      </p:sp>
      <p:sp>
        <p:nvSpPr>
          <p:cNvPr id="3" name="Content Placeholder 2"/>
          <p:cNvSpPr>
            <a:spLocks noGrp="1"/>
          </p:cNvSpPr>
          <p:nvPr>
            <p:ph idx="1"/>
          </p:nvPr>
        </p:nvSpPr>
        <p:spPr>
          <a:xfrm>
            <a:off x="2311987" y="1596871"/>
            <a:ext cx="7568026" cy="5013249"/>
          </a:xfrm>
        </p:spPr>
        <p:txBody>
          <a:bodyPr>
            <a:normAutofit/>
          </a:bodyPr>
          <a:lstStyle/>
          <a:p>
            <a:pPr>
              <a:buFont typeface="Courier New" panose="02070309020205020404" pitchFamily="49" charset="0"/>
              <a:buChar char="o"/>
            </a:pPr>
            <a:r>
              <a:rPr lang="en-GB" sz="2800" dirty="0">
                <a:solidFill>
                  <a:schemeClr val="tx1"/>
                </a:solidFill>
              </a:rPr>
              <a:t>Set on a Thursday</a:t>
            </a:r>
          </a:p>
          <a:p>
            <a:pPr>
              <a:buFont typeface="Courier New" panose="02070309020205020404" pitchFamily="49" charset="0"/>
              <a:buChar char="o"/>
            </a:pPr>
            <a:r>
              <a:rPr lang="en-GB" sz="2800" dirty="0">
                <a:solidFill>
                  <a:schemeClr val="tx1"/>
                </a:solidFill>
              </a:rPr>
              <a:t>Hand in on a Tuesday</a:t>
            </a:r>
          </a:p>
          <a:p>
            <a:pPr>
              <a:buFont typeface="Courier New" panose="02070309020205020404" pitchFamily="49" charset="0"/>
              <a:buChar char="o"/>
            </a:pPr>
            <a:r>
              <a:rPr lang="en-GB" sz="2800" dirty="0">
                <a:solidFill>
                  <a:schemeClr val="tx1"/>
                </a:solidFill>
              </a:rPr>
              <a:t>An English &amp; a maths activity each week </a:t>
            </a:r>
          </a:p>
          <a:p>
            <a:pPr>
              <a:buFont typeface="Courier New" panose="02070309020205020404" pitchFamily="49" charset="0"/>
              <a:buChar char="o"/>
            </a:pPr>
            <a:r>
              <a:rPr lang="en-US" sz="2800" dirty="0">
                <a:solidFill>
                  <a:schemeClr val="tx1"/>
                </a:solidFill>
              </a:rPr>
              <a:t>Homework will consolidate work they have completed in class. </a:t>
            </a:r>
          </a:p>
          <a:p>
            <a:pPr>
              <a:buFont typeface="Courier New" panose="02070309020205020404" pitchFamily="49" charset="0"/>
              <a:buChar char="o"/>
            </a:pPr>
            <a:r>
              <a:rPr lang="en-GB" sz="2800" dirty="0">
                <a:solidFill>
                  <a:schemeClr val="tx1"/>
                </a:solidFill>
              </a:rPr>
              <a:t>In addition, every week, children should read at least 4 times, practise spellings and regularly access Times Table Rock Stars. </a:t>
            </a:r>
          </a:p>
        </p:txBody>
      </p:sp>
      <p:pic>
        <p:nvPicPr>
          <p:cNvPr id="4" name="Picture 3" descr="Description: KEEP CALM AND LOVE HOMEWORK">
            <a:extLst>
              <a:ext uri="{FF2B5EF4-FFF2-40B4-BE49-F238E27FC236}">
                <a16:creationId xmlns:a16="http://schemas.microsoft.com/office/drawing/2014/main" id="{E5A47CDE-4486-465F-B3DF-EE94BD255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895" y="4259485"/>
            <a:ext cx="2234105" cy="259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9D192799-5874-40AA-B9C8-7D8E407F05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9143" y="149071"/>
            <a:ext cx="609600" cy="609600"/>
          </a:xfrm>
          <a:prstGeom prst="rect">
            <a:avLst/>
          </a:prstGeom>
        </p:spPr>
      </p:pic>
    </p:spTree>
    <p:extLst>
      <p:ext uri="{BB962C8B-B14F-4D97-AF65-F5344CB8AC3E}">
        <p14:creationId xmlns:p14="http://schemas.microsoft.com/office/powerpoint/2010/main" val="346455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4955"/>
            <a:ext cx="8229600" cy="1066800"/>
          </a:xfrm>
        </p:spPr>
        <p:txBody>
          <a:bodyPr>
            <a:normAutofit fontScale="90000"/>
          </a:bodyPr>
          <a:lstStyle/>
          <a:p>
            <a:pPr algn="ctr"/>
            <a:r>
              <a:rPr lang="en-GB" dirty="0">
                <a:solidFill>
                  <a:schemeClr val="accent1"/>
                </a:solidFill>
              </a:rPr>
              <a:t>Finally, WE NEED YOU!</a:t>
            </a:r>
            <a:br>
              <a:rPr lang="en-GB" dirty="0">
                <a:solidFill>
                  <a:schemeClr val="accent1"/>
                </a:solidFill>
              </a:rPr>
            </a:br>
            <a:br>
              <a:rPr lang="en-GB" dirty="0">
                <a:solidFill>
                  <a:schemeClr val="accent1"/>
                </a:solidFill>
              </a:rPr>
            </a:br>
            <a:r>
              <a:rPr lang="en-GB" sz="3100" dirty="0">
                <a:solidFill>
                  <a:schemeClr val="accent1"/>
                </a:solidFill>
              </a:rPr>
              <a:t>We are looking for a bank of volunteers…</a:t>
            </a:r>
          </a:p>
        </p:txBody>
      </p:sp>
      <p:pic>
        <p:nvPicPr>
          <p:cNvPr id="4098" name="Picture 2" descr="Please - Free social media icons">
            <a:extLst>
              <a:ext uri="{FF2B5EF4-FFF2-40B4-BE49-F238E27FC236}">
                <a16:creationId xmlns:a16="http://schemas.microsoft.com/office/drawing/2014/main" id="{E4FBF872-6D1B-4BF4-8C1F-73E8579CBA5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748961" y="2663354"/>
            <a:ext cx="2144217" cy="214421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EAFCB73-98ED-44DC-AB47-2EE67F3210B5}"/>
              </a:ext>
            </a:extLst>
          </p:cNvPr>
          <p:cNvSpPr txBox="1">
            <a:spLocks/>
          </p:cNvSpPr>
          <p:nvPr/>
        </p:nvSpPr>
        <p:spPr>
          <a:xfrm>
            <a:off x="2420406" y="2280490"/>
            <a:ext cx="6767661" cy="4311379"/>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lnSpc>
                <a:spcPct val="20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Can you spare any time to read with our children?</a:t>
            </a:r>
          </a:p>
          <a:p>
            <a:pPr>
              <a:lnSpc>
                <a:spcPct val="20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Are you available to come on trips with us?</a:t>
            </a:r>
          </a:p>
          <a:p>
            <a:pPr>
              <a:lnSpc>
                <a:spcPct val="200000"/>
              </a:lnSpc>
              <a:buFont typeface="Courier New" panose="02070309020205020404" pitchFamily="49" charset="0"/>
              <a:buChar char="o"/>
            </a:pPr>
            <a:r>
              <a:rPr lang="en-GB" dirty="0">
                <a:solidFill>
                  <a:schemeClr val="tx1"/>
                </a:solidFill>
                <a:latin typeface="Arial" panose="020B0604020202020204" pitchFamily="34" charset="0"/>
                <a:cs typeface="Arial" panose="020B0604020202020204" pitchFamily="34" charset="0"/>
              </a:rPr>
              <a:t>Do you have any time to support us with fieldwork in the local area?</a:t>
            </a:r>
          </a:p>
        </p:txBody>
      </p:sp>
      <p:pic>
        <p:nvPicPr>
          <p:cNvPr id="5" name="Recorded Sound">
            <a:hlinkClick r:id="" action="ppaction://media"/>
            <a:extLst>
              <a:ext uri="{FF2B5EF4-FFF2-40B4-BE49-F238E27FC236}">
                <a16:creationId xmlns:a16="http://schemas.microsoft.com/office/drawing/2014/main" id="{5E871A51-F136-43F8-A5BD-9AF0D066B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3578" y="5982269"/>
            <a:ext cx="609600" cy="609600"/>
          </a:xfrm>
          <a:prstGeom prst="rect">
            <a:avLst/>
          </a:prstGeom>
        </p:spPr>
      </p:pic>
    </p:spTree>
    <p:extLst>
      <p:ext uri="{BB962C8B-B14F-4D97-AF65-F5344CB8AC3E}">
        <p14:creationId xmlns:p14="http://schemas.microsoft.com/office/powerpoint/2010/main" val="9145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B8A8-86A6-E6A3-8B92-5F23154C95FB}"/>
              </a:ext>
            </a:extLst>
          </p:cNvPr>
          <p:cNvSpPr>
            <a:spLocks noGrp="1"/>
          </p:cNvSpPr>
          <p:nvPr>
            <p:ph type="title"/>
          </p:nvPr>
        </p:nvSpPr>
        <p:spPr>
          <a:xfrm>
            <a:off x="1500038" y="1615390"/>
            <a:ext cx="9404723" cy="1400530"/>
          </a:xfrm>
        </p:spPr>
        <p:txBody>
          <a:bodyPr>
            <a:normAutofit fontScale="90000"/>
          </a:bodyPr>
          <a:lstStyle/>
          <a:p>
            <a:pPr algn="ctr"/>
            <a:r>
              <a:rPr lang="en-GB" dirty="0">
                <a:solidFill>
                  <a:schemeClr val="tx1"/>
                </a:solidFill>
              </a:rPr>
              <a:t>Thank you, if you have any questions or would like further information, please do not hesitate to contact us.</a:t>
            </a:r>
            <a:br>
              <a:rPr lang="en-GB" dirty="0"/>
            </a:br>
            <a:br>
              <a:rPr lang="en-GB" dirty="0"/>
            </a:br>
            <a:br>
              <a:rPr lang="en-GB" dirty="0"/>
            </a:br>
            <a:br>
              <a:rPr lang="en-GB" dirty="0">
                <a:solidFill>
                  <a:schemeClr val="accent1"/>
                </a:solidFill>
              </a:rPr>
            </a:br>
            <a:r>
              <a:rPr lang="en-GB" sz="3600" dirty="0">
                <a:solidFill>
                  <a:schemeClr val="accent1"/>
                </a:solidFill>
                <a:hlinkClick r:id="rId4">
                  <a:extLst>
                    <a:ext uri="{A12FA001-AC4F-418D-AE19-62706E023703}">
                      <ahyp:hlinkClr xmlns:ahyp="http://schemas.microsoft.com/office/drawing/2018/hyperlinkcolor" val="tx"/>
                    </a:ext>
                  </a:extLst>
                </a:hlinkClick>
              </a:rPr>
              <a:t>akapp@scholargreen.cheshire.sch.uk</a:t>
            </a:r>
            <a:br>
              <a:rPr lang="en-GB" sz="3600" dirty="0">
                <a:solidFill>
                  <a:schemeClr val="accent1"/>
                </a:solidFill>
              </a:rPr>
            </a:br>
            <a:br>
              <a:rPr lang="en-GB" sz="3600" dirty="0">
                <a:solidFill>
                  <a:schemeClr val="accent1"/>
                </a:solidFill>
              </a:rPr>
            </a:br>
            <a:r>
              <a:rPr lang="en-GB" sz="3600" dirty="0">
                <a:solidFill>
                  <a:schemeClr val="accent1"/>
                </a:solidFill>
                <a:hlinkClick r:id="rId5">
                  <a:extLst>
                    <a:ext uri="{A12FA001-AC4F-418D-AE19-62706E023703}">
                      <ahyp:hlinkClr xmlns:ahyp="http://schemas.microsoft.com/office/drawing/2018/hyperlinkcolor" val="tx"/>
                    </a:ext>
                  </a:extLst>
                </a:hlinkClick>
              </a:rPr>
              <a:t>evaughan@scholargreen.cheshire.sch.uk</a:t>
            </a:r>
            <a:r>
              <a:rPr lang="en-GB" sz="3600" dirty="0">
                <a:solidFill>
                  <a:schemeClr val="accent1"/>
                </a:solidFill>
              </a:rPr>
              <a:t> </a:t>
            </a:r>
            <a:br>
              <a:rPr lang="en-GB" sz="3600" dirty="0"/>
            </a:br>
            <a:r>
              <a:rPr lang="en-GB" dirty="0"/>
              <a:t> </a:t>
            </a:r>
          </a:p>
        </p:txBody>
      </p:sp>
      <p:pic>
        <p:nvPicPr>
          <p:cNvPr id="8" name="Recorded Sound">
            <a:hlinkClick r:id="" action="ppaction://media"/>
            <a:extLst>
              <a:ext uri="{FF2B5EF4-FFF2-40B4-BE49-F238E27FC236}">
                <a16:creationId xmlns:a16="http://schemas.microsoft.com/office/drawing/2014/main" id="{81CD6DAA-35FC-4F6F-BF57-EC468A1BE4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6583" y="5995930"/>
            <a:ext cx="609600" cy="609600"/>
          </a:xfrm>
          <a:prstGeom prst="rect">
            <a:avLst/>
          </a:prstGeom>
        </p:spPr>
      </p:pic>
    </p:spTree>
    <p:extLst>
      <p:ext uri="{BB962C8B-B14F-4D97-AF65-F5344CB8AC3E}">
        <p14:creationId xmlns:p14="http://schemas.microsoft.com/office/powerpoint/2010/main" val="230883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46D1-367D-4985-9819-BB0D2F757207}"/>
              </a:ext>
            </a:extLst>
          </p:cNvPr>
          <p:cNvSpPr>
            <a:spLocks noGrp="1"/>
          </p:cNvSpPr>
          <p:nvPr>
            <p:ph type="title"/>
          </p:nvPr>
        </p:nvSpPr>
        <p:spPr>
          <a:xfrm>
            <a:off x="3753248" y="328347"/>
            <a:ext cx="5723577" cy="1008113"/>
          </a:xfrm>
        </p:spPr>
        <p:txBody>
          <a:bodyPr/>
          <a:lstStyle/>
          <a:p>
            <a:pPr algn="ctr"/>
            <a:r>
              <a:rPr lang="en-US" dirty="0"/>
              <a:t>Curriculum Overview</a:t>
            </a:r>
            <a:endParaRPr lang="en-GB" dirty="0"/>
          </a:p>
        </p:txBody>
      </p:sp>
      <p:sp>
        <p:nvSpPr>
          <p:cNvPr id="4" name="Content Placeholder 3">
            <a:extLst>
              <a:ext uri="{FF2B5EF4-FFF2-40B4-BE49-F238E27FC236}">
                <a16:creationId xmlns:a16="http://schemas.microsoft.com/office/drawing/2014/main" id="{F978F595-BC20-4A06-A598-01C1663FF271}"/>
              </a:ext>
            </a:extLst>
          </p:cNvPr>
          <p:cNvSpPr>
            <a:spLocks noGrp="1"/>
          </p:cNvSpPr>
          <p:nvPr>
            <p:ph idx="1"/>
          </p:nvPr>
        </p:nvSpPr>
        <p:spPr>
          <a:xfrm>
            <a:off x="1845053" y="1047848"/>
            <a:ext cx="8830292" cy="5279230"/>
          </a:xfrm>
        </p:spPr>
        <p:txBody>
          <a:bodyPr>
            <a:noAutofit/>
          </a:bodyPr>
          <a:lstStyle/>
          <a:p>
            <a:pPr marL="68580" indent="0">
              <a:buNone/>
            </a:pPr>
            <a:r>
              <a:rPr lang="en-US" b="1" u="sng" dirty="0"/>
              <a:t>Additionally, children also receive:</a:t>
            </a:r>
          </a:p>
          <a:p>
            <a:pPr marL="68580" indent="0">
              <a:buNone/>
            </a:pPr>
            <a:r>
              <a:rPr lang="en-US" dirty="0"/>
              <a:t>Fluency lessons to teach reading skills</a:t>
            </a:r>
          </a:p>
          <a:p>
            <a:pPr marL="68580" indent="0">
              <a:buNone/>
            </a:pPr>
            <a:r>
              <a:rPr lang="en-US" dirty="0"/>
              <a:t>Weekly vocabulary lessons </a:t>
            </a:r>
          </a:p>
          <a:p>
            <a:pPr marL="68580" indent="0">
              <a:buNone/>
            </a:pPr>
            <a:r>
              <a:rPr lang="en-US" dirty="0"/>
              <a:t>Handwriting sessions</a:t>
            </a:r>
          </a:p>
          <a:p>
            <a:pPr marL="68580" indent="0">
              <a:buNone/>
            </a:pPr>
            <a:r>
              <a:rPr lang="en-US" dirty="0"/>
              <a:t>Weekly reasoning and problem-solving lessons</a:t>
            </a:r>
          </a:p>
          <a:p>
            <a:pPr marL="68580" indent="0">
              <a:buNone/>
            </a:pPr>
            <a:r>
              <a:rPr lang="en-US" dirty="0"/>
              <a:t>TTRS </a:t>
            </a:r>
            <a:r>
              <a:rPr lang="en-US" dirty="0" err="1"/>
              <a:t>practise</a:t>
            </a:r>
            <a:endParaRPr lang="en-US" dirty="0"/>
          </a:p>
        </p:txBody>
      </p:sp>
      <p:sp>
        <p:nvSpPr>
          <p:cNvPr id="5" name="TextBox 4">
            <a:extLst>
              <a:ext uri="{FF2B5EF4-FFF2-40B4-BE49-F238E27FC236}">
                <a16:creationId xmlns:a16="http://schemas.microsoft.com/office/drawing/2014/main" id="{A2D871B6-0511-46FD-918C-EB136FC304C1}"/>
              </a:ext>
            </a:extLst>
          </p:cNvPr>
          <p:cNvSpPr txBox="1"/>
          <p:nvPr/>
        </p:nvSpPr>
        <p:spPr>
          <a:xfrm>
            <a:off x="1845053" y="3741755"/>
            <a:ext cx="4864357" cy="2585323"/>
          </a:xfrm>
          <a:prstGeom prst="rect">
            <a:avLst/>
          </a:prstGeom>
          <a:noFill/>
          <a:ln>
            <a:solidFill>
              <a:schemeClr val="accent1"/>
            </a:solidFill>
          </a:ln>
        </p:spPr>
        <p:txBody>
          <a:bodyPr wrap="square" rtlCol="0">
            <a:spAutoFit/>
          </a:bodyPr>
          <a:lstStyle/>
          <a:p>
            <a:r>
              <a:rPr lang="en-US" b="1" u="sng" dirty="0">
                <a:latin typeface="Century Gothic" panose="020B0502020202020204" pitchFamily="34" charset="0"/>
                <a:cs typeface="Cavolini" panose="03000502040302020204" pitchFamily="66" charset="0"/>
              </a:rPr>
              <a:t>Every lesson has:</a:t>
            </a:r>
          </a:p>
          <a:p>
            <a:pPr marL="214313" indent="-214313">
              <a:buFont typeface="Arial" panose="020B0604020202020204" pitchFamily="34" charset="0"/>
              <a:buChar char="•"/>
            </a:pPr>
            <a:r>
              <a:rPr lang="en-US" dirty="0">
                <a:latin typeface="Century Gothic" panose="020B0502020202020204" pitchFamily="34" charset="0"/>
                <a:cs typeface="Cavolini" panose="03000502040302020204" pitchFamily="66" charset="0"/>
              </a:rPr>
              <a:t>the knowledge, skills and vocabulary to be covered</a:t>
            </a:r>
          </a:p>
          <a:p>
            <a:pPr marL="214313" indent="-214313">
              <a:buFont typeface="Arial" panose="020B0604020202020204" pitchFamily="34" charset="0"/>
              <a:buChar char="•"/>
            </a:pPr>
            <a:r>
              <a:rPr lang="en-US" dirty="0">
                <a:latin typeface="Century Gothic" panose="020B0502020202020204" pitchFamily="34" charset="0"/>
                <a:cs typeface="Cavolini" panose="03000502040302020204" pitchFamily="66" charset="0"/>
              </a:rPr>
              <a:t>prior learning through ‘Flash Back 4s’ to help with sticky knowledge</a:t>
            </a:r>
          </a:p>
          <a:p>
            <a:pPr marL="214313" indent="-214313">
              <a:buFont typeface="Arial" panose="020B0604020202020204" pitchFamily="34" charset="0"/>
              <a:buChar char="•"/>
            </a:pPr>
            <a:r>
              <a:rPr lang="en-US" dirty="0">
                <a:latin typeface="Century Gothic" panose="020B0502020202020204" pitchFamily="34" charset="0"/>
                <a:cs typeface="Cavolini" panose="03000502040302020204" pitchFamily="66" charset="0"/>
              </a:rPr>
              <a:t>an enquiry question, theme</a:t>
            </a:r>
            <a:r>
              <a:rPr lang="en-GB" dirty="0">
                <a:latin typeface="Century Gothic" panose="020B0502020202020204" pitchFamily="34" charset="0"/>
                <a:cs typeface="Cavolini" panose="03000502040302020204" pitchFamily="66" charset="0"/>
              </a:rPr>
              <a:t> or significant individual</a:t>
            </a:r>
          </a:p>
          <a:p>
            <a:pPr marL="214313" indent="-214313">
              <a:buFont typeface="Arial" panose="020B0604020202020204" pitchFamily="34" charset="0"/>
              <a:buChar char="•"/>
            </a:pPr>
            <a:r>
              <a:rPr lang="en-GB" dirty="0">
                <a:latin typeface="Century Gothic" panose="020B0502020202020204" pitchFamily="34" charset="0"/>
                <a:cs typeface="Cavolini" panose="03000502040302020204" pitchFamily="66" charset="0"/>
              </a:rPr>
              <a:t>future learning and end-point expectation</a:t>
            </a:r>
            <a:endParaRPr lang="en-US" dirty="0">
              <a:latin typeface="Century Gothic" panose="020B0502020202020204" pitchFamily="34" charset="0"/>
              <a:cs typeface="Cavolini" panose="03000502040302020204" pitchFamily="66" charset="0"/>
            </a:endParaRPr>
          </a:p>
        </p:txBody>
      </p:sp>
      <p:pic>
        <p:nvPicPr>
          <p:cNvPr id="6" name="Picture 5">
            <a:extLst>
              <a:ext uri="{FF2B5EF4-FFF2-40B4-BE49-F238E27FC236}">
                <a16:creationId xmlns:a16="http://schemas.microsoft.com/office/drawing/2014/main" id="{ACBFD875-96BA-4D82-85B5-F06105152071}"/>
              </a:ext>
            </a:extLst>
          </p:cNvPr>
          <p:cNvPicPr>
            <a:picLocks noChangeAspect="1"/>
          </p:cNvPicPr>
          <p:nvPr/>
        </p:nvPicPr>
        <p:blipFill>
          <a:blip r:embed="rId4"/>
          <a:stretch>
            <a:fillRect/>
          </a:stretch>
        </p:blipFill>
        <p:spPr>
          <a:xfrm>
            <a:off x="7075791" y="3257550"/>
            <a:ext cx="4802069" cy="3284972"/>
          </a:xfrm>
          <a:prstGeom prst="rect">
            <a:avLst/>
          </a:prstGeom>
        </p:spPr>
      </p:pic>
      <p:pic>
        <p:nvPicPr>
          <p:cNvPr id="7" name="Recorded Sound">
            <a:hlinkClick r:id="" action="ppaction://media"/>
            <a:extLst>
              <a:ext uri="{FF2B5EF4-FFF2-40B4-BE49-F238E27FC236}">
                <a16:creationId xmlns:a16="http://schemas.microsoft.com/office/drawing/2014/main" id="{ACEA9743-429E-4307-9261-D16D7263AA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8260" y="315478"/>
            <a:ext cx="609600" cy="609600"/>
          </a:xfrm>
          <a:prstGeom prst="rect">
            <a:avLst/>
          </a:prstGeom>
        </p:spPr>
      </p:pic>
    </p:spTree>
    <p:extLst>
      <p:ext uri="{BB962C8B-B14F-4D97-AF65-F5344CB8AC3E}">
        <p14:creationId xmlns:p14="http://schemas.microsoft.com/office/powerpoint/2010/main" val="318328367"/>
      </p:ext>
    </p:extLst>
  </p:cSld>
  <p:clrMapOvr>
    <a:masterClrMapping/>
  </p:clrMapOvr>
  <mc:AlternateContent xmlns:mc="http://schemas.openxmlformats.org/markup-compatibility/2006" xmlns:p14="http://schemas.microsoft.com/office/powerpoint/2010/main">
    <mc:Choice Requires="p14">
      <p:transition spd="slow" p14:dur="2000" advTm="985"/>
    </mc:Choice>
    <mc:Fallback xmlns="">
      <p:transition spd="slow" advTm="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46D1-367D-4985-9819-BB0D2F757207}"/>
              </a:ext>
            </a:extLst>
          </p:cNvPr>
          <p:cNvSpPr>
            <a:spLocks noGrp="1"/>
          </p:cNvSpPr>
          <p:nvPr>
            <p:ph type="title"/>
          </p:nvPr>
        </p:nvSpPr>
        <p:spPr>
          <a:xfrm>
            <a:off x="1991544" y="188640"/>
            <a:ext cx="8208912" cy="648072"/>
          </a:xfrm>
        </p:spPr>
        <p:txBody>
          <a:bodyPr>
            <a:normAutofit/>
          </a:bodyPr>
          <a:lstStyle/>
          <a:p>
            <a:pPr algn="ctr"/>
            <a:r>
              <a:rPr lang="en-US" dirty="0">
                <a:solidFill>
                  <a:schemeClr val="accent1"/>
                </a:solidFill>
              </a:rPr>
              <a:t>Year 5</a:t>
            </a:r>
            <a:r>
              <a:rPr lang="en-US" sz="3600" dirty="0">
                <a:solidFill>
                  <a:schemeClr val="accent1"/>
                </a:solidFill>
              </a:rPr>
              <a:t> Overview</a:t>
            </a:r>
            <a:endParaRPr lang="en-GB" sz="3600" dirty="0">
              <a:solidFill>
                <a:schemeClr val="accent1"/>
              </a:solidFill>
            </a:endParaRPr>
          </a:p>
        </p:txBody>
      </p:sp>
      <p:pic>
        <p:nvPicPr>
          <p:cNvPr id="4" name="Picture 3">
            <a:extLst>
              <a:ext uri="{FF2B5EF4-FFF2-40B4-BE49-F238E27FC236}">
                <a16:creationId xmlns:a16="http://schemas.microsoft.com/office/drawing/2014/main" id="{374ADA27-FEC6-4FC8-9F2A-C48FDD50273C}"/>
              </a:ext>
            </a:extLst>
          </p:cNvPr>
          <p:cNvPicPr>
            <a:picLocks noChangeAspect="1"/>
          </p:cNvPicPr>
          <p:nvPr/>
        </p:nvPicPr>
        <p:blipFill>
          <a:blip r:embed="rId4"/>
          <a:stretch>
            <a:fillRect/>
          </a:stretch>
        </p:blipFill>
        <p:spPr>
          <a:xfrm>
            <a:off x="913893" y="935841"/>
            <a:ext cx="10121904" cy="5733519"/>
          </a:xfrm>
          <a:prstGeom prst="rect">
            <a:avLst/>
          </a:prstGeom>
        </p:spPr>
      </p:pic>
      <p:pic>
        <p:nvPicPr>
          <p:cNvPr id="5" name="Recorded Sound">
            <a:hlinkClick r:id="" action="ppaction://media"/>
            <a:extLst>
              <a:ext uri="{FF2B5EF4-FFF2-40B4-BE49-F238E27FC236}">
                <a16:creationId xmlns:a16="http://schemas.microsoft.com/office/drawing/2014/main" id="{86657A2F-7529-4CC1-AC31-2C965C265D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7410" y="227112"/>
            <a:ext cx="609600" cy="609600"/>
          </a:xfrm>
          <a:prstGeom prst="rect">
            <a:avLst/>
          </a:prstGeom>
        </p:spPr>
      </p:pic>
    </p:spTree>
    <p:extLst>
      <p:ext uri="{BB962C8B-B14F-4D97-AF65-F5344CB8AC3E}">
        <p14:creationId xmlns:p14="http://schemas.microsoft.com/office/powerpoint/2010/main" val="35836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0E1E1-215D-46E2-914D-D453FC686188}"/>
              </a:ext>
            </a:extLst>
          </p:cNvPr>
          <p:cNvPicPr>
            <a:picLocks noChangeAspect="1"/>
          </p:cNvPicPr>
          <p:nvPr/>
        </p:nvPicPr>
        <p:blipFill>
          <a:blip r:embed="rId2"/>
          <a:stretch>
            <a:fillRect/>
          </a:stretch>
        </p:blipFill>
        <p:spPr>
          <a:xfrm>
            <a:off x="1376939" y="183804"/>
            <a:ext cx="9375942" cy="6336434"/>
          </a:xfrm>
          <a:prstGeom prst="rect">
            <a:avLst/>
          </a:prstGeom>
        </p:spPr>
      </p:pic>
    </p:spTree>
    <p:extLst>
      <p:ext uri="{BB962C8B-B14F-4D97-AF65-F5344CB8AC3E}">
        <p14:creationId xmlns:p14="http://schemas.microsoft.com/office/powerpoint/2010/main" val="428265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512FBA-DA4D-494D-9375-8A31E984A581}"/>
              </a:ext>
            </a:extLst>
          </p:cNvPr>
          <p:cNvPicPr>
            <a:picLocks noChangeAspect="1"/>
          </p:cNvPicPr>
          <p:nvPr/>
        </p:nvPicPr>
        <p:blipFill>
          <a:blip r:embed="rId2"/>
          <a:stretch>
            <a:fillRect/>
          </a:stretch>
        </p:blipFill>
        <p:spPr bwMode="auto">
          <a:xfrm>
            <a:off x="788111" y="1609699"/>
            <a:ext cx="10935804" cy="2378855"/>
          </a:xfrm>
          <a:prstGeom prst="rect">
            <a:avLst/>
          </a:prstGeom>
        </p:spPr>
      </p:pic>
    </p:spTree>
    <p:extLst>
      <p:ext uri="{BB962C8B-B14F-4D97-AF65-F5344CB8AC3E}">
        <p14:creationId xmlns:p14="http://schemas.microsoft.com/office/powerpoint/2010/main" val="166898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E5F6D5-D805-4C64-8527-BE6A348DECAC}"/>
              </a:ext>
            </a:extLst>
          </p:cNvPr>
          <p:cNvSpPr txBox="1">
            <a:spLocks/>
          </p:cNvSpPr>
          <p:nvPr/>
        </p:nvSpPr>
        <p:spPr>
          <a:xfrm>
            <a:off x="1991544" y="188640"/>
            <a:ext cx="8208912" cy="648072"/>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1"/>
                </a:solidFill>
              </a:rPr>
              <a:t>Example Timetable</a:t>
            </a:r>
            <a:endParaRPr lang="en-GB" dirty="0">
              <a:solidFill>
                <a:schemeClr val="accent1"/>
              </a:solidFill>
            </a:endParaRPr>
          </a:p>
        </p:txBody>
      </p:sp>
      <p:pic>
        <p:nvPicPr>
          <p:cNvPr id="3" name="Picture 2">
            <a:extLst>
              <a:ext uri="{FF2B5EF4-FFF2-40B4-BE49-F238E27FC236}">
                <a16:creationId xmlns:a16="http://schemas.microsoft.com/office/drawing/2014/main" id="{A6D7ABFE-A97E-4E65-9972-A3DC57BC02FB}"/>
              </a:ext>
            </a:extLst>
          </p:cNvPr>
          <p:cNvPicPr>
            <a:picLocks noChangeAspect="1"/>
          </p:cNvPicPr>
          <p:nvPr/>
        </p:nvPicPr>
        <p:blipFill>
          <a:blip r:embed="rId4"/>
          <a:stretch>
            <a:fillRect/>
          </a:stretch>
        </p:blipFill>
        <p:spPr>
          <a:xfrm>
            <a:off x="723269" y="836712"/>
            <a:ext cx="11009551" cy="5888020"/>
          </a:xfrm>
          <a:prstGeom prst="rect">
            <a:avLst/>
          </a:prstGeom>
        </p:spPr>
      </p:pic>
      <p:pic>
        <p:nvPicPr>
          <p:cNvPr id="2" name="Recorded Sound">
            <a:hlinkClick r:id="" action="ppaction://media"/>
            <a:extLst>
              <a:ext uri="{FF2B5EF4-FFF2-40B4-BE49-F238E27FC236}">
                <a16:creationId xmlns:a16="http://schemas.microsoft.com/office/drawing/2014/main" id="{0BF7289C-65B6-47B2-85A2-138897D476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8020" y="133268"/>
            <a:ext cx="609600" cy="609600"/>
          </a:xfrm>
          <a:prstGeom prst="rect">
            <a:avLst/>
          </a:prstGeom>
        </p:spPr>
      </p:pic>
    </p:spTree>
    <p:extLst>
      <p:ext uri="{BB962C8B-B14F-4D97-AF65-F5344CB8AC3E}">
        <p14:creationId xmlns:p14="http://schemas.microsoft.com/office/powerpoint/2010/main" val="15307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ECE90-3467-162D-B427-095246D14845}"/>
              </a:ext>
            </a:extLst>
          </p:cNvPr>
          <p:cNvPicPr>
            <a:picLocks noChangeAspect="1"/>
          </p:cNvPicPr>
          <p:nvPr/>
        </p:nvPicPr>
        <p:blipFill>
          <a:blip r:embed="rId4"/>
          <a:stretch>
            <a:fillRect/>
          </a:stretch>
        </p:blipFill>
        <p:spPr>
          <a:xfrm>
            <a:off x="4277449" y="602329"/>
            <a:ext cx="3629025" cy="578644"/>
          </a:xfrm>
          <a:prstGeom prst="rect">
            <a:avLst/>
          </a:prstGeom>
        </p:spPr>
      </p:pic>
      <p:sp>
        <p:nvSpPr>
          <p:cNvPr id="4" name="TextBox 3">
            <a:extLst>
              <a:ext uri="{FF2B5EF4-FFF2-40B4-BE49-F238E27FC236}">
                <a16:creationId xmlns:a16="http://schemas.microsoft.com/office/drawing/2014/main" id="{79B2CE7F-24FA-3090-46E4-FD6370826776}"/>
              </a:ext>
            </a:extLst>
          </p:cNvPr>
          <p:cNvSpPr txBox="1"/>
          <p:nvPr/>
        </p:nvSpPr>
        <p:spPr>
          <a:xfrm>
            <a:off x="1519961" y="764488"/>
            <a:ext cx="9144000" cy="5169300"/>
          </a:xfrm>
          <a:prstGeom prst="rect">
            <a:avLst/>
          </a:prstGeom>
          <a:noFill/>
        </p:spPr>
        <p:txBody>
          <a:bodyPr wrap="square" rtlCol="0">
            <a:spAutoFit/>
          </a:bodyPr>
          <a:lstStyle/>
          <a:p>
            <a:pPr algn="ctr">
              <a:lnSpc>
                <a:spcPct val="150000"/>
              </a:lnSpc>
            </a:pPr>
            <a:endParaRPr lang="en-GB" sz="3200" dirty="0">
              <a:latin typeface="+mj-lt"/>
            </a:endParaRPr>
          </a:p>
          <a:p>
            <a:pPr algn="ctr">
              <a:lnSpc>
                <a:spcPct val="150000"/>
              </a:lnSpc>
            </a:pPr>
            <a:r>
              <a:rPr lang="en-GB" sz="3200" dirty="0">
                <a:latin typeface="+mj-lt"/>
              </a:rPr>
              <a:t>We will continue to have the Junior Jam team on a Wednesday. </a:t>
            </a:r>
          </a:p>
          <a:p>
            <a:pPr algn="ctr">
              <a:lnSpc>
                <a:spcPct val="150000"/>
              </a:lnSpc>
            </a:pPr>
            <a:endParaRPr lang="en-GB" sz="3200" dirty="0">
              <a:latin typeface="+mj-lt"/>
            </a:endParaRPr>
          </a:p>
          <a:p>
            <a:pPr algn="ctr">
              <a:lnSpc>
                <a:spcPct val="150000"/>
              </a:lnSpc>
            </a:pPr>
            <a:r>
              <a:rPr lang="en-GB" sz="3200" dirty="0">
                <a:latin typeface="+mj-lt"/>
              </a:rPr>
              <a:t>They will be teaching Computing and Music. Mrs Stevenson will also teach French on a Wednesday. </a:t>
            </a:r>
          </a:p>
        </p:txBody>
      </p:sp>
      <p:pic>
        <p:nvPicPr>
          <p:cNvPr id="2" name="Recorded Sound">
            <a:hlinkClick r:id="" action="ppaction://media"/>
            <a:extLst>
              <a:ext uri="{FF2B5EF4-FFF2-40B4-BE49-F238E27FC236}">
                <a16:creationId xmlns:a16="http://schemas.microsoft.com/office/drawing/2014/main" id="{37EB7AE9-9B00-48D6-8CA0-4E95A02A7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2350" y="6009988"/>
            <a:ext cx="609600" cy="609600"/>
          </a:xfrm>
          <a:prstGeom prst="rect">
            <a:avLst/>
          </a:prstGeom>
        </p:spPr>
      </p:pic>
    </p:spTree>
    <p:extLst>
      <p:ext uri="{BB962C8B-B14F-4D97-AF65-F5344CB8AC3E}">
        <p14:creationId xmlns:p14="http://schemas.microsoft.com/office/powerpoint/2010/main" val="7377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96E9D5-A546-4E8D-B6AD-4BF8C4FEC22C}"/>
              </a:ext>
            </a:extLst>
          </p:cNvPr>
          <p:cNvSpPr txBox="1"/>
          <p:nvPr/>
        </p:nvSpPr>
        <p:spPr>
          <a:xfrm>
            <a:off x="3332792" y="76837"/>
            <a:ext cx="6595132" cy="473656"/>
          </a:xfrm>
          <a:prstGeom prst="rect">
            <a:avLst/>
          </a:prstGeom>
          <a:noFill/>
        </p:spPr>
        <p:txBody>
          <a:bodyPr wrap="square" rtlCol="0">
            <a:spAutoFit/>
          </a:bodyPr>
          <a:lstStyle/>
          <a:p>
            <a:pPr algn="ctr"/>
            <a:r>
              <a:rPr lang="en-US" sz="2400" dirty="0">
                <a:solidFill>
                  <a:schemeClr val="accent1"/>
                </a:solidFill>
              </a:rPr>
              <a:t>Dates for the diary </a:t>
            </a:r>
            <a:endParaRPr lang="en-GB" sz="2400" dirty="0">
              <a:solidFill>
                <a:schemeClr val="accent1"/>
              </a:solidFill>
            </a:endParaRPr>
          </a:p>
        </p:txBody>
      </p:sp>
      <p:graphicFrame>
        <p:nvGraphicFramePr>
          <p:cNvPr id="2" name="Table 1">
            <a:extLst>
              <a:ext uri="{FF2B5EF4-FFF2-40B4-BE49-F238E27FC236}">
                <a16:creationId xmlns:a16="http://schemas.microsoft.com/office/drawing/2014/main" id="{BC6EE024-D467-47E4-9149-8526EE59AC40}"/>
              </a:ext>
            </a:extLst>
          </p:cNvPr>
          <p:cNvGraphicFramePr>
            <a:graphicFrameLocks noGrp="1"/>
          </p:cNvGraphicFramePr>
          <p:nvPr>
            <p:extLst>
              <p:ext uri="{D42A27DB-BD31-4B8C-83A1-F6EECF244321}">
                <p14:modId xmlns:p14="http://schemas.microsoft.com/office/powerpoint/2010/main" val="3102434103"/>
              </p:ext>
            </p:extLst>
          </p:nvPr>
        </p:nvGraphicFramePr>
        <p:xfrm>
          <a:off x="2263538" y="627329"/>
          <a:ext cx="9093084" cy="4452671"/>
        </p:xfrm>
        <a:graphic>
          <a:graphicData uri="http://schemas.openxmlformats.org/drawingml/2006/table">
            <a:tbl>
              <a:tblPr firstRow="1" firstCol="1" bandRow="1">
                <a:tableStyleId>{5C22544A-7EE6-4342-B048-85BDC9FD1C3A}</a:tableStyleId>
              </a:tblPr>
              <a:tblGrid>
                <a:gridCol w="1568296">
                  <a:extLst>
                    <a:ext uri="{9D8B030D-6E8A-4147-A177-3AD203B41FA5}">
                      <a16:colId xmlns:a16="http://schemas.microsoft.com/office/drawing/2014/main" val="1341080416"/>
                    </a:ext>
                  </a:extLst>
                </a:gridCol>
                <a:gridCol w="7524788">
                  <a:extLst>
                    <a:ext uri="{9D8B030D-6E8A-4147-A177-3AD203B41FA5}">
                      <a16:colId xmlns:a16="http://schemas.microsoft.com/office/drawing/2014/main" val="3168884857"/>
                    </a:ext>
                  </a:extLst>
                </a:gridCol>
              </a:tblGrid>
              <a:tr h="316258">
                <a:tc>
                  <a:txBody>
                    <a:bodyPr/>
                    <a:lstStyle/>
                    <a:p>
                      <a:pPr algn="ctr">
                        <a:lnSpc>
                          <a:spcPct val="115000"/>
                        </a:lnSpc>
                        <a:spcAft>
                          <a:spcPts val="1000"/>
                        </a:spcAft>
                      </a:pPr>
                      <a:r>
                        <a:rPr lang="en-GB" sz="1600">
                          <a:effectLst/>
                        </a:rPr>
                        <a:t>Date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a:effectLst/>
                        </a:rPr>
                        <a:t>Event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230699683"/>
                  </a:ext>
                </a:extLst>
              </a:tr>
              <a:tr h="316487">
                <a:tc>
                  <a:txBody>
                    <a:bodyPr/>
                    <a:lstStyle/>
                    <a:p>
                      <a:pPr algn="ctr">
                        <a:lnSpc>
                          <a:spcPct val="115000"/>
                        </a:lnSpc>
                        <a:spcAft>
                          <a:spcPts val="1000"/>
                        </a:spcAft>
                      </a:pPr>
                      <a:r>
                        <a:rPr lang="en-GB" sz="1600" dirty="0">
                          <a:effectLst/>
                        </a:rPr>
                        <a:t>15.09.25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Parent Information Workshop Information Online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197151503"/>
                  </a:ext>
                </a:extLst>
              </a:tr>
              <a:tr h="316487">
                <a:tc>
                  <a:txBody>
                    <a:bodyPr/>
                    <a:lstStyle/>
                    <a:p>
                      <a:pPr algn="ctr">
                        <a:lnSpc>
                          <a:spcPct val="115000"/>
                        </a:lnSpc>
                        <a:spcAft>
                          <a:spcPts val="1000"/>
                        </a:spcAft>
                      </a:pPr>
                      <a:r>
                        <a:rPr lang="en-GB" sz="1600">
                          <a:effectLst/>
                        </a:rPr>
                        <a:t>15.09.25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After School Clubs Start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1906359803"/>
                  </a:ext>
                </a:extLst>
              </a:tr>
              <a:tr h="655056">
                <a:tc>
                  <a:txBody>
                    <a:bodyPr/>
                    <a:lstStyle/>
                    <a:p>
                      <a:pPr algn="ctr">
                        <a:lnSpc>
                          <a:spcPct val="115000"/>
                        </a:lnSpc>
                        <a:spcAft>
                          <a:spcPts val="1000"/>
                        </a:spcAft>
                      </a:pPr>
                      <a:r>
                        <a:rPr lang="en-GB" sz="1600" dirty="0">
                          <a:effectLst/>
                        </a:rPr>
                        <a:t>26.09.25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Macmillan Coffee Morning – 9:00-10:30am – Head Boy &amp; Girl Team Event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2673286618"/>
                  </a:ext>
                </a:extLst>
              </a:tr>
              <a:tr h="316487">
                <a:tc>
                  <a:txBody>
                    <a:bodyPr/>
                    <a:lstStyle/>
                    <a:p>
                      <a:pPr algn="ctr">
                        <a:lnSpc>
                          <a:spcPct val="115000"/>
                        </a:lnSpc>
                        <a:spcAft>
                          <a:spcPts val="1000"/>
                        </a:spcAft>
                      </a:pPr>
                      <a:r>
                        <a:rPr lang="en-GB" sz="1600">
                          <a:effectLst/>
                        </a:rPr>
                        <a:t>03.10.25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Athlete in School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2198699363"/>
                  </a:ext>
                </a:extLst>
              </a:tr>
              <a:tr h="316487">
                <a:tc>
                  <a:txBody>
                    <a:bodyPr/>
                    <a:lstStyle/>
                    <a:p>
                      <a:pPr algn="ctr">
                        <a:lnSpc>
                          <a:spcPct val="115000"/>
                        </a:lnSpc>
                        <a:spcAft>
                          <a:spcPts val="1000"/>
                        </a:spcAft>
                      </a:pPr>
                      <a:r>
                        <a:rPr lang="en-GB" sz="1600" dirty="0">
                          <a:effectLst/>
                        </a:rPr>
                        <a:t>10.10.25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World Mental Health Day – Yellow Day (Wear yellow to school)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3698416194"/>
                  </a:ext>
                </a:extLst>
              </a:tr>
              <a:tr h="316487">
                <a:tc>
                  <a:txBody>
                    <a:bodyPr/>
                    <a:lstStyle/>
                    <a:p>
                      <a:pPr algn="ctr">
                        <a:lnSpc>
                          <a:spcPct val="115000"/>
                        </a:lnSpc>
                        <a:spcAft>
                          <a:spcPts val="1000"/>
                        </a:spcAft>
                      </a:pPr>
                      <a:r>
                        <a:rPr lang="en-GB" sz="1600" dirty="0">
                          <a:effectLst/>
                        </a:rPr>
                        <a:t>13.10.25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Individual &amp; family Photos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380052793"/>
                  </a:ext>
                </a:extLst>
              </a:tr>
              <a:tr h="316487">
                <a:tc>
                  <a:txBody>
                    <a:bodyPr/>
                    <a:lstStyle/>
                    <a:p>
                      <a:pPr algn="ctr">
                        <a:lnSpc>
                          <a:spcPct val="115000"/>
                        </a:lnSpc>
                        <a:spcAft>
                          <a:spcPts val="1000"/>
                        </a:spcAft>
                      </a:pPr>
                      <a:r>
                        <a:rPr lang="en-GB" sz="1600">
                          <a:effectLst/>
                        </a:rPr>
                        <a:t>13.10.25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a:effectLst/>
                        </a:rPr>
                        <a:t>Arts Week</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2003592912"/>
                  </a:ext>
                </a:extLst>
              </a:tr>
              <a:tr h="316487">
                <a:tc>
                  <a:txBody>
                    <a:bodyPr/>
                    <a:lstStyle/>
                    <a:p>
                      <a:pPr algn="ctr">
                        <a:lnSpc>
                          <a:spcPct val="115000"/>
                        </a:lnSpc>
                        <a:spcAft>
                          <a:spcPts val="1000"/>
                        </a:spcAft>
                      </a:pPr>
                      <a:r>
                        <a:rPr lang="en-GB" sz="1600">
                          <a:effectLst/>
                        </a:rPr>
                        <a:t>14.10.25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a:effectLst/>
                        </a:rPr>
                        <a:t>Crucial Crewe – Safeguarding Council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1134793863"/>
                  </a:ext>
                </a:extLst>
              </a:tr>
              <a:tr h="316487">
                <a:tc>
                  <a:txBody>
                    <a:bodyPr/>
                    <a:lstStyle/>
                    <a:p>
                      <a:pPr algn="ctr">
                        <a:lnSpc>
                          <a:spcPct val="115000"/>
                        </a:lnSpc>
                        <a:spcAft>
                          <a:spcPts val="1000"/>
                        </a:spcAft>
                      </a:pPr>
                      <a:r>
                        <a:rPr lang="en-GB" sz="1600" dirty="0">
                          <a:effectLst/>
                        </a:rPr>
                        <a:t>17.10.25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Big Draw Parent Gallery – 2:30pm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835254467"/>
                  </a:ext>
                </a:extLst>
              </a:tr>
              <a:tr h="316487">
                <a:tc>
                  <a:txBody>
                    <a:bodyPr/>
                    <a:lstStyle/>
                    <a:p>
                      <a:pPr algn="ctr">
                        <a:lnSpc>
                          <a:spcPct val="115000"/>
                        </a:lnSpc>
                        <a:spcAft>
                          <a:spcPts val="1000"/>
                        </a:spcAft>
                      </a:pPr>
                      <a:r>
                        <a:rPr lang="en-GB" sz="1400" dirty="0">
                          <a:effectLst/>
                        </a:rPr>
                        <a:t>W/C 20.10.25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Harvest Donations are welcomed into School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1937948248"/>
                  </a:ext>
                </a:extLst>
              </a:tr>
              <a:tr h="316487">
                <a:tc>
                  <a:txBody>
                    <a:bodyPr/>
                    <a:lstStyle/>
                    <a:p>
                      <a:pPr algn="ctr">
                        <a:lnSpc>
                          <a:spcPct val="115000"/>
                        </a:lnSpc>
                        <a:spcAft>
                          <a:spcPts val="1000"/>
                        </a:spcAft>
                      </a:pPr>
                      <a:r>
                        <a:rPr lang="en-GB" sz="1600">
                          <a:effectLst/>
                        </a:rPr>
                        <a:t>22.10.25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PTA Disco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3571566859"/>
                  </a:ext>
                </a:extLst>
              </a:tr>
              <a:tr h="316487">
                <a:tc>
                  <a:txBody>
                    <a:bodyPr/>
                    <a:lstStyle/>
                    <a:p>
                      <a:pPr algn="ctr">
                        <a:lnSpc>
                          <a:spcPct val="115000"/>
                        </a:lnSpc>
                        <a:spcAft>
                          <a:spcPts val="1000"/>
                        </a:spcAft>
                      </a:pPr>
                      <a:r>
                        <a:rPr lang="en-GB" sz="1600">
                          <a:effectLst/>
                        </a:rPr>
                        <a:t>24.10.25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tc>
                  <a:txBody>
                    <a:bodyPr/>
                    <a:lstStyle/>
                    <a:p>
                      <a:pPr algn="ctr">
                        <a:lnSpc>
                          <a:spcPct val="115000"/>
                        </a:lnSpc>
                        <a:spcAft>
                          <a:spcPts val="1000"/>
                        </a:spcAft>
                      </a:pPr>
                      <a:r>
                        <a:rPr lang="en-GB" sz="1600" dirty="0">
                          <a:effectLst/>
                        </a:rPr>
                        <a:t>END OF TERM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637" marR="59637" marT="0" marB="0"/>
                </a:tc>
                <a:extLst>
                  <a:ext uri="{0D108BD9-81ED-4DB2-BD59-A6C34878D82A}">
                    <a16:rowId xmlns:a16="http://schemas.microsoft.com/office/drawing/2014/main" val="1465526244"/>
                  </a:ext>
                </a:extLst>
              </a:tr>
            </a:tbl>
          </a:graphicData>
        </a:graphic>
      </p:graphicFrame>
      <p:sp>
        <p:nvSpPr>
          <p:cNvPr id="4" name="Rectangle 1">
            <a:extLst>
              <a:ext uri="{FF2B5EF4-FFF2-40B4-BE49-F238E27FC236}">
                <a16:creationId xmlns:a16="http://schemas.microsoft.com/office/drawing/2014/main" id="{8EA9C35F-D9F0-4AF0-9DF7-C24626FE494D}"/>
              </a:ext>
            </a:extLst>
          </p:cNvPr>
          <p:cNvSpPr>
            <a:spLocks noChangeArrowheads="1"/>
          </p:cNvSpPr>
          <p:nvPr/>
        </p:nvSpPr>
        <p:spPr bwMode="auto">
          <a:xfrm>
            <a:off x="3481227" y="1020300"/>
            <a:ext cx="19423469" cy="48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TextBox 2">
            <a:extLst>
              <a:ext uri="{FF2B5EF4-FFF2-40B4-BE49-F238E27FC236}">
                <a16:creationId xmlns:a16="http://schemas.microsoft.com/office/drawing/2014/main" id="{147EFE85-114F-47F5-B948-7055EC452CF2}"/>
              </a:ext>
            </a:extLst>
          </p:cNvPr>
          <p:cNvSpPr txBox="1"/>
          <p:nvPr/>
        </p:nvSpPr>
        <p:spPr>
          <a:xfrm>
            <a:off x="2383306" y="5323265"/>
            <a:ext cx="9876965" cy="1477328"/>
          </a:xfrm>
          <a:prstGeom prst="rect">
            <a:avLst/>
          </a:prstGeom>
          <a:noFill/>
        </p:spPr>
        <p:txBody>
          <a:bodyPr wrap="square" rtlCol="0">
            <a:spAutoFit/>
          </a:bodyPr>
          <a:lstStyle/>
          <a:p>
            <a:pPr algn="ctr"/>
            <a:r>
              <a:rPr lang="en-US" u="sng" dirty="0"/>
              <a:t>Advanced notice: </a:t>
            </a:r>
            <a:r>
              <a:rPr lang="en-US" dirty="0"/>
              <a:t>our first educational visit for Y5 will take place on Tuesday 18th November. We are visiting Safety Central which is a life skills </a:t>
            </a:r>
            <a:r>
              <a:rPr lang="en-US" dirty="0" err="1"/>
              <a:t>centre</a:t>
            </a:r>
            <a:r>
              <a:rPr lang="en-US" dirty="0"/>
              <a:t> and more information will be sent out nearer the time.  </a:t>
            </a:r>
          </a:p>
          <a:p>
            <a:pPr algn="ctr"/>
            <a:endParaRPr lang="en-US" dirty="0"/>
          </a:p>
          <a:p>
            <a:pPr algn="ctr"/>
            <a:r>
              <a:rPr lang="en-US" dirty="0"/>
              <a:t>Autumn Parent Consultation Meetings – Wednesday 26th November</a:t>
            </a:r>
            <a:endParaRPr lang="en-GB" dirty="0"/>
          </a:p>
        </p:txBody>
      </p:sp>
      <p:pic>
        <p:nvPicPr>
          <p:cNvPr id="8" name="Picture 7">
            <a:extLst>
              <a:ext uri="{FF2B5EF4-FFF2-40B4-BE49-F238E27FC236}">
                <a16:creationId xmlns:a16="http://schemas.microsoft.com/office/drawing/2014/main" id="{9A8ABB9B-3CFB-43A3-ABD9-343449EAF246}"/>
              </a:ext>
            </a:extLst>
          </p:cNvPr>
          <p:cNvPicPr>
            <a:picLocks noChangeAspect="1"/>
          </p:cNvPicPr>
          <p:nvPr/>
        </p:nvPicPr>
        <p:blipFill>
          <a:blip r:embed="rId4"/>
          <a:stretch>
            <a:fillRect/>
          </a:stretch>
        </p:blipFill>
        <p:spPr>
          <a:xfrm>
            <a:off x="0" y="5380672"/>
            <a:ext cx="2413346" cy="1477328"/>
          </a:xfrm>
          <a:prstGeom prst="rect">
            <a:avLst/>
          </a:prstGeom>
        </p:spPr>
      </p:pic>
      <p:pic>
        <p:nvPicPr>
          <p:cNvPr id="6" name="Recorded Sound">
            <a:hlinkClick r:id="" action="ppaction://media"/>
            <a:extLst>
              <a:ext uri="{FF2B5EF4-FFF2-40B4-BE49-F238E27FC236}">
                <a16:creationId xmlns:a16="http://schemas.microsoft.com/office/drawing/2014/main" id="{604B9DBA-41C6-4BAB-B02F-26D44CFD5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4722" y="76837"/>
            <a:ext cx="609600" cy="609600"/>
          </a:xfrm>
          <a:prstGeom prst="rect">
            <a:avLst/>
          </a:prstGeom>
        </p:spPr>
      </p:pic>
    </p:spTree>
    <p:extLst>
      <p:ext uri="{BB962C8B-B14F-4D97-AF65-F5344CB8AC3E}">
        <p14:creationId xmlns:p14="http://schemas.microsoft.com/office/powerpoint/2010/main" val="281982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2006/metadata/properties"/>
    <ds:schemaRef ds:uri="71af3243-3dd4-4a8d-8c0d-dd76da1f02a5"/>
    <ds:schemaRef ds:uri="http://purl.org/dc/terms/"/>
    <ds:schemaRef ds:uri="http://schemas.microsoft.com/office/infopath/2007/PartnerControls"/>
    <ds:schemaRef ds:uri="http://schemas.microsoft.com/sharepoint/v3"/>
    <ds:schemaRef ds:uri="230e9df3-be65-4c73-a93b-d1236ebd677e"/>
    <ds:schemaRef ds:uri="http://www.w3.org/XML/1998/namespace"/>
    <ds:schemaRef ds:uri="http://purl.org/dc/dcmityp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Wisp</Template>
  <TotalTime>1443</TotalTime>
  <Words>1855</Words>
  <Application>Microsoft Office PowerPoint</Application>
  <PresentationFormat>Widescreen</PresentationFormat>
  <Paragraphs>199</Paragraphs>
  <Slides>28</Slides>
  <Notes>9</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Century Gothic</vt:lpstr>
      <vt:lpstr>Courier New</vt:lpstr>
      <vt:lpstr>Gill Sans Nova</vt:lpstr>
      <vt:lpstr>Wingdings 2</vt:lpstr>
      <vt:lpstr>Wingdings 3</vt:lpstr>
      <vt:lpstr>XCCW Joined 1a</vt:lpstr>
      <vt:lpstr>Wisp</vt:lpstr>
      <vt:lpstr>PowerPoint Presentation</vt:lpstr>
      <vt:lpstr>Curriculum Overview</vt:lpstr>
      <vt:lpstr>Curriculum Overview</vt:lpstr>
      <vt:lpstr>Year 5 Overview</vt:lpstr>
      <vt:lpstr>PowerPoint Presentation</vt:lpstr>
      <vt:lpstr>PowerPoint Presentation</vt:lpstr>
      <vt:lpstr>PowerPoint Presentation</vt:lpstr>
      <vt:lpstr>PowerPoint Presentation</vt:lpstr>
      <vt:lpstr>PowerPoint Presentation</vt:lpstr>
      <vt:lpstr> </vt:lpstr>
      <vt:lpstr>English </vt:lpstr>
      <vt:lpstr>Writing and our writing sequence   </vt:lpstr>
      <vt:lpstr>What does Age Related Expectation Mean? </vt:lpstr>
      <vt:lpstr>Spelling groups ‘phonics’</vt:lpstr>
      <vt:lpstr>How to help at home </vt:lpstr>
      <vt:lpstr>Reading</vt:lpstr>
      <vt:lpstr>Accelerated Reader </vt:lpstr>
      <vt:lpstr>Recommended Quality Texts </vt:lpstr>
      <vt:lpstr>How to help at home </vt:lpstr>
      <vt:lpstr>Mathematics</vt:lpstr>
      <vt:lpstr>PowerPoint Presentation</vt:lpstr>
      <vt:lpstr>PowerPoint Presentation</vt:lpstr>
      <vt:lpstr>PowerPoint Presentation</vt:lpstr>
      <vt:lpstr>Multiplication </vt:lpstr>
      <vt:lpstr>How to help at home</vt:lpstr>
      <vt:lpstr>Homework</vt:lpstr>
      <vt:lpstr>Finally, WE NEED YOU!  We are looking for a bank of volunteers…</vt:lpstr>
      <vt:lpstr>Thank you, if you have any questions or would like further information, please do not hesitate to contact us.    akapp@scholargreen.cheshire.sch.uk  evaughan@scholargreen.cheshire.sch.uk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 Worthington  lworthington@scholargreen.cheshire.sch.uk</dc:title>
  <dc:creator>Miss Worthington</dc:creator>
  <cp:lastModifiedBy>Miss Vaughan</cp:lastModifiedBy>
  <cp:revision>22</cp:revision>
  <cp:lastPrinted>2023-09-12T13:58:09Z</cp:lastPrinted>
  <dcterms:created xsi:type="dcterms:W3CDTF">2023-09-07T18:16:44Z</dcterms:created>
  <dcterms:modified xsi:type="dcterms:W3CDTF">2025-09-14T23:25:31Z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