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323" r:id="rId4"/>
    <p:sldId id="257" r:id="rId5"/>
    <p:sldId id="324" r:id="rId6"/>
    <p:sldId id="265" r:id="rId7"/>
    <p:sldId id="262" r:id="rId8"/>
    <p:sldId id="267" r:id="rId9"/>
    <p:sldId id="260" r:id="rId10"/>
    <p:sldId id="261" r:id="rId11"/>
    <p:sldId id="268" r:id="rId12"/>
    <p:sldId id="269" r:id="rId13"/>
    <p:sldId id="270" r:id="rId14"/>
    <p:sldId id="266" r:id="rId15"/>
    <p:sldId id="312" r:id="rId16"/>
    <p:sldId id="275" r:id="rId17"/>
    <p:sldId id="328" r:id="rId18"/>
    <p:sldId id="329" r:id="rId19"/>
    <p:sldId id="272" r:id="rId20"/>
    <p:sldId id="263" r:id="rId21"/>
    <p:sldId id="271" r:id="rId22"/>
    <p:sldId id="322"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647A-1041-9D8F-11F4-D84A2F8C9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0019A0B-A0DD-0E58-1232-3F9C2D36C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F43364-9D8B-85FB-1F2A-C19DA6216613}"/>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5" name="Footer Placeholder 4">
            <a:extLst>
              <a:ext uri="{FF2B5EF4-FFF2-40B4-BE49-F238E27FC236}">
                <a16:creationId xmlns:a16="http://schemas.microsoft.com/office/drawing/2014/main" id="{271168BC-F386-F4A7-4394-05A49914F5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A5ACEF-18E6-A58A-6A2E-5A5CD197F5B7}"/>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3085091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232F-F92B-A64B-DF1A-5E54BD45AA4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19C6A5-5F95-92A7-71DC-F3EECB781A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C3F02-0AB1-3435-92F1-6BC69A3F360C}"/>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5" name="Footer Placeholder 4">
            <a:extLst>
              <a:ext uri="{FF2B5EF4-FFF2-40B4-BE49-F238E27FC236}">
                <a16:creationId xmlns:a16="http://schemas.microsoft.com/office/drawing/2014/main" id="{0E4FF9FC-711A-A539-2BED-F189096F02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852F6-0D26-C4F4-F529-0D8DC5F76964}"/>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366215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1A9C3-0DA3-F0C8-E0BE-A825099B98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AE3ECA-25F4-BABE-3988-B6EE3A0C72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475D2-B5C6-451C-6DB6-DBF00A2CD099}"/>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5" name="Footer Placeholder 4">
            <a:extLst>
              <a:ext uri="{FF2B5EF4-FFF2-40B4-BE49-F238E27FC236}">
                <a16:creationId xmlns:a16="http://schemas.microsoft.com/office/drawing/2014/main" id="{471F8AC9-66AD-7A06-D8B0-B6084EBA3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3B575D-8A5A-8AF0-3144-8D1D83177C50}"/>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273547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315175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3132456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4077138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529494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4997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4DA4-C315-4B4E-E2D1-9D07EA49BC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622B-FCA6-ADCF-A432-A6419FDD6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810055-1229-6E49-19D5-EB1E04B06922}"/>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5" name="Footer Placeholder 4">
            <a:extLst>
              <a:ext uri="{FF2B5EF4-FFF2-40B4-BE49-F238E27FC236}">
                <a16:creationId xmlns:a16="http://schemas.microsoft.com/office/drawing/2014/main" id="{770EFB7C-F90B-35AB-3136-F43576FC6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A2F0EB-E3B9-AE62-7273-6AA13879F192}"/>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80105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6638-A715-A4BE-2D0C-102A95CDF1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26E68E-371E-7940-A3ED-F2BD5B71A7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F4D19-558E-0730-20B0-1C0741052F12}"/>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5" name="Footer Placeholder 4">
            <a:extLst>
              <a:ext uri="{FF2B5EF4-FFF2-40B4-BE49-F238E27FC236}">
                <a16:creationId xmlns:a16="http://schemas.microsoft.com/office/drawing/2014/main" id="{91EBEC9F-A2BF-6EF0-320E-404CB9AD3F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5BFE28-51F9-1AC2-2B6F-4AD8F1CE66D0}"/>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271332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EE00-C1BE-16A1-D627-96E96F291D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6F2FB-5AC5-E201-58D8-443FC84857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AD8F12-C1B3-83B0-58E7-3BBE5607C5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BEFBE1-2674-39CA-FDAE-41E7E00CF61B}"/>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6" name="Footer Placeholder 5">
            <a:extLst>
              <a:ext uri="{FF2B5EF4-FFF2-40B4-BE49-F238E27FC236}">
                <a16:creationId xmlns:a16="http://schemas.microsoft.com/office/drawing/2014/main" id="{D0705355-9AF0-4C13-881C-3A2D5BD745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468D74-6799-156A-ECD5-4419176610A5}"/>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385435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DF53-058D-63F7-5D9E-00CEB0E805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5FDF4A-D610-1D73-0E13-03310CEA8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6FD4D-FA94-FBC1-6135-73D85A0467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C8C1CD-CED0-E3F3-64A4-ADEDB8A68A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C43062-F6F0-68F5-4FD8-AC04C6021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2BD2365-0EA6-064E-84B3-5F4465FE5D5F}"/>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8" name="Footer Placeholder 7">
            <a:extLst>
              <a:ext uri="{FF2B5EF4-FFF2-40B4-BE49-F238E27FC236}">
                <a16:creationId xmlns:a16="http://schemas.microsoft.com/office/drawing/2014/main" id="{71DAA376-4CAF-12B5-4842-6A6F87A871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3DFAA8-1371-8576-6AFE-9F66D9AF9930}"/>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221850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D29C-E553-1D1F-8D30-26781FCE50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498983-E7E2-5A09-BEF2-314537130D33}"/>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4" name="Footer Placeholder 3">
            <a:extLst>
              <a:ext uri="{FF2B5EF4-FFF2-40B4-BE49-F238E27FC236}">
                <a16:creationId xmlns:a16="http://schemas.microsoft.com/office/drawing/2014/main" id="{3695DE01-A41C-47E5-C91C-6D7FFEE5A5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E02A3E-8B05-6B98-8063-881992BC669E}"/>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40665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7072A-AD4D-3E32-9B83-8A9F4CBF98A9}"/>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3" name="Footer Placeholder 2">
            <a:extLst>
              <a:ext uri="{FF2B5EF4-FFF2-40B4-BE49-F238E27FC236}">
                <a16:creationId xmlns:a16="http://schemas.microsoft.com/office/drawing/2014/main" id="{595636F1-74C4-5D4E-6A55-2AC124DF82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2CFD08-6D95-503B-C65F-B606EDA95664}"/>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257928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C52B-D555-FD96-D8B7-29B779F41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354717-D8DD-5F7A-B9C4-BD358AB2D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A8E62A-41A5-7B7E-8BD5-6067BA526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94964-83CE-C80B-8443-6C8AB47BC18B}"/>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6" name="Footer Placeholder 5">
            <a:extLst>
              <a:ext uri="{FF2B5EF4-FFF2-40B4-BE49-F238E27FC236}">
                <a16:creationId xmlns:a16="http://schemas.microsoft.com/office/drawing/2014/main" id="{94D35D9C-8EEB-B64F-DA76-6D88AF5F10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38F451-0640-36DF-E191-5B3D0CE02AD6}"/>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294989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2913-BB7D-FBCC-59CB-DCD3E3C68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7199A0-26FC-0916-6558-E8AC2786D9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01613E-637D-583D-D164-61B33A4A9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78B2B5-59B2-658B-3F76-DC4487064C3E}"/>
              </a:ext>
            </a:extLst>
          </p:cNvPr>
          <p:cNvSpPr>
            <a:spLocks noGrp="1"/>
          </p:cNvSpPr>
          <p:nvPr>
            <p:ph type="dt" sz="half" idx="10"/>
          </p:nvPr>
        </p:nvSpPr>
        <p:spPr/>
        <p:txBody>
          <a:bodyPr/>
          <a:lstStyle/>
          <a:p>
            <a:fld id="{EB9F816E-5E31-4EF9-A04F-65A6F723EE50}" type="datetimeFigureOut">
              <a:rPr lang="en-GB" smtClean="0"/>
              <a:t>14/09/2025</a:t>
            </a:fld>
            <a:endParaRPr lang="en-GB"/>
          </a:p>
        </p:txBody>
      </p:sp>
      <p:sp>
        <p:nvSpPr>
          <p:cNvPr id="6" name="Footer Placeholder 5">
            <a:extLst>
              <a:ext uri="{FF2B5EF4-FFF2-40B4-BE49-F238E27FC236}">
                <a16:creationId xmlns:a16="http://schemas.microsoft.com/office/drawing/2014/main" id="{36866574-6B15-CF50-9BD3-770534F2E4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6BB921-E273-5EBE-193F-340FF9BF1933}"/>
              </a:ext>
            </a:extLst>
          </p:cNvPr>
          <p:cNvSpPr>
            <a:spLocks noGrp="1"/>
          </p:cNvSpPr>
          <p:nvPr>
            <p:ph type="sldNum" sz="quarter" idx="12"/>
          </p:nvPr>
        </p:nvSpPr>
        <p:spPr/>
        <p:txBody>
          <a:bodyPr/>
          <a:lstStyle/>
          <a:p>
            <a:fld id="{B31EC270-D3CC-4BE9-B975-775F822FCAB2}" type="slidenum">
              <a:rPr lang="en-GB" smtClean="0"/>
              <a:t>‹#›</a:t>
            </a:fld>
            <a:endParaRPr lang="en-GB"/>
          </a:p>
        </p:txBody>
      </p:sp>
    </p:spTree>
    <p:extLst>
      <p:ext uri="{BB962C8B-B14F-4D97-AF65-F5344CB8AC3E}">
        <p14:creationId xmlns:p14="http://schemas.microsoft.com/office/powerpoint/2010/main" val="175701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C14A30-3069-BA0D-B17A-BBB96BB02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0600E4-56A2-60C4-9D97-295980B66E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779007-4B22-F944-16CB-FC23D2A62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F816E-5E31-4EF9-A04F-65A6F723EE50}" type="datetimeFigureOut">
              <a:rPr lang="en-GB" smtClean="0"/>
              <a:t>14/09/2025</a:t>
            </a:fld>
            <a:endParaRPr lang="en-GB"/>
          </a:p>
        </p:txBody>
      </p:sp>
      <p:sp>
        <p:nvSpPr>
          <p:cNvPr id="5" name="Footer Placeholder 4">
            <a:extLst>
              <a:ext uri="{FF2B5EF4-FFF2-40B4-BE49-F238E27FC236}">
                <a16:creationId xmlns:a16="http://schemas.microsoft.com/office/drawing/2014/main" id="{324AE676-10B6-E41F-0177-44F55E717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F70DD60-CB27-C873-0B7B-E69ECA4AC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EC270-D3CC-4BE9-B975-775F822FCAB2}" type="slidenum">
              <a:rPr lang="en-GB" smtClean="0"/>
              <a:t>‹#›</a:t>
            </a:fld>
            <a:endParaRPr lang="en-GB"/>
          </a:p>
        </p:txBody>
      </p:sp>
    </p:spTree>
    <p:extLst>
      <p:ext uri="{BB962C8B-B14F-4D97-AF65-F5344CB8AC3E}">
        <p14:creationId xmlns:p14="http://schemas.microsoft.com/office/powerpoint/2010/main" val="608467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 id="2147483663" r:id="rId13"/>
    <p:sldLayoutId id="2147483667" r:id="rId14"/>
    <p:sldLayoutId id="2147483672" r:id="rId15"/>
    <p:sldLayoutId id="214748367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www.timestables.co.uk/multiplication-tables-check/"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athsframe.co.uk/en/resources/resource/477/Multiplication-Tables-Check" TargetMode="External"/><Relationship Id="rId5" Type="http://schemas.openxmlformats.org/officeDocument/2006/relationships/hyperlink" Target="https://www.mathshed.com/en-us/mtc"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687C372-222D-67D6-9A9A-D43321DA8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68" y="231006"/>
            <a:ext cx="10701864" cy="4013199"/>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B6A8C79B-F4E8-480A-B00D-3F7C6EA52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3183" y="5727031"/>
            <a:ext cx="1027497" cy="1027497"/>
          </a:xfrm>
          <a:prstGeom prst="rect">
            <a:avLst/>
          </a:prstGeom>
        </p:spPr>
      </p:pic>
    </p:spTree>
    <p:extLst>
      <p:ext uri="{BB962C8B-B14F-4D97-AF65-F5344CB8AC3E}">
        <p14:creationId xmlns:p14="http://schemas.microsoft.com/office/powerpoint/2010/main" val="3632109240"/>
      </p:ext>
    </p:extLst>
  </p:cSld>
  <p:clrMapOvr>
    <a:masterClrMapping/>
  </p:clrMapOvr>
  <mc:AlternateContent xmlns:mc="http://schemas.openxmlformats.org/markup-compatibility/2006" xmlns:p14="http://schemas.microsoft.com/office/powerpoint/2010/main">
    <mc:Choice Requires="p14">
      <p:transition spd="slow" p14:dur="2000" advTm="3678"/>
    </mc:Choice>
    <mc:Fallback xmlns="">
      <p:transition spd="slow" advTm="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imes Tables Rock Stars – Times Tables Rock Stars">
            <a:extLst>
              <a:ext uri="{FF2B5EF4-FFF2-40B4-BE49-F238E27FC236}">
                <a16:creationId xmlns:a16="http://schemas.microsoft.com/office/drawing/2014/main" id="{348B7ADE-BFF3-7D1C-B031-9F8701309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200025"/>
            <a:ext cx="4419600" cy="2463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436924-DEE4-D317-2A0A-D25DC9FA9E82}"/>
              </a:ext>
            </a:extLst>
          </p:cNvPr>
          <p:cNvSpPr txBox="1"/>
          <p:nvPr/>
        </p:nvSpPr>
        <p:spPr>
          <a:xfrm>
            <a:off x="5000626" y="361103"/>
            <a:ext cx="7058024" cy="3539430"/>
          </a:xfrm>
          <a:prstGeom prst="rect">
            <a:avLst/>
          </a:prstGeom>
          <a:noFill/>
        </p:spPr>
        <p:txBody>
          <a:bodyPr wrap="square" rtlCol="0">
            <a:spAutoFit/>
          </a:bodyPr>
          <a:lstStyle/>
          <a:p>
            <a:pPr algn="l"/>
            <a:r>
              <a:rPr lang="en-GB" sz="3200" dirty="0">
                <a:latin typeface="XCCW Joined 1a" panose="03050602040000000000" pitchFamily="66" charset="0"/>
              </a:rPr>
              <a:t>Very similar format to the actual check if they play on </a:t>
            </a:r>
            <a:r>
              <a:rPr lang="en-GB" sz="3200" u="sng" dirty="0">
                <a:solidFill>
                  <a:srgbClr val="0000FF"/>
                </a:solidFill>
                <a:latin typeface="XCCW Joined 1a" panose="03050602040000000000" pitchFamily="66" charset="0"/>
              </a:rPr>
              <a:t>Soundcheck</a:t>
            </a:r>
            <a:r>
              <a:rPr lang="en-GB" sz="3200" dirty="0">
                <a:latin typeface="XCCW Joined 1a" panose="03050602040000000000" pitchFamily="66" charset="0"/>
              </a:rPr>
              <a:t>.</a:t>
            </a:r>
          </a:p>
          <a:p>
            <a:pPr algn="l"/>
            <a:endParaRPr lang="en-GB" sz="3200" dirty="0">
              <a:latin typeface="XCCW Joined 1a" panose="03050602040000000000" pitchFamily="66" charset="0"/>
            </a:endParaRPr>
          </a:p>
          <a:p>
            <a:pPr algn="l"/>
            <a:endParaRPr lang="en-GB" sz="3200" dirty="0">
              <a:latin typeface="XCCW Joined 1a" panose="03050602040000000000" pitchFamily="66" charset="0"/>
            </a:endParaRPr>
          </a:p>
          <a:p>
            <a:pPr algn="l"/>
            <a:r>
              <a:rPr lang="en-GB" sz="3200" dirty="0">
                <a:latin typeface="XCCW Joined 1a" panose="03050602040000000000" pitchFamily="66" charset="0"/>
              </a:rPr>
              <a:t>Weekly X4 </a:t>
            </a:r>
          </a:p>
          <a:p>
            <a:pPr algn="l"/>
            <a:r>
              <a:rPr lang="en-GB" sz="3200" dirty="0">
                <a:latin typeface="XCCW Joined 1a" panose="03050602040000000000" pitchFamily="66" charset="0"/>
              </a:rPr>
              <a:t>practice at home</a:t>
            </a:r>
          </a:p>
        </p:txBody>
      </p:sp>
      <p:sp>
        <p:nvSpPr>
          <p:cNvPr id="4" name="TextBox 3">
            <a:extLst>
              <a:ext uri="{FF2B5EF4-FFF2-40B4-BE49-F238E27FC236}">
                <a16:creationId xmlns:a16="http://schemas.microsoft.com/office/drawing/2014/main" id="{E7EC4939-983F-1602-FEF6-059CB8D3B715}"/>
              </a:ext>
            </a:extLst>
          </p:cNvPr>
          <p:cNvSpPr txBox="1"/>
          <p:nvPr/>
        </p:nvSpPr>
        <p:spPr>
          <a:xfrm>
            <a:off x="133350" y="5265372"/>
            <a:ext cx="8055815" cy="646331"/>
          </a:xfrm>
          <a:prstGeom prst="rect">
            <a:avLst/>
          </a:prstGeom>
          <a:noFill/>
        </p:spPr>
        <p:txBody>
          <a:bodyPr wrap="square">
            <a:spAutoFit/>
          </a:bodyPr>
          <a:lstStyle/>
          <a:p>
            <a:r>
              <a:rPr lang="en-GB" sz="3600" dirty="0">
                <a:hlinkClick r:id="rId5"/>
              </a:rPr>
              <a:t>https://www.mathshed.com/en-us/mtc</a:t>
            </a:r>
            <a:r>
              <a:rPr lang="en-GB" sz="3600" dirty="0"/>
              <a:t> </a:t>
            </a:r>
          </a:p>
        </p:txBody>
      </p:sp>
      <p:sp>
        <p:nvSpPr>
          <p:cNvPr id="6" name="TextBox 5">
            <a:extLst>
              <a:ext uri="{FF2B5EF4-FFF2-40B4-BE49-F238E27FC236}">
                <a16:creationId xmlns:a16="http://schemas.microsoft.com/office/drawing/2014/main" id="{3F72C89F-F9B4-BCBA-C9AB-2C5D5EF73ED6}"/>
              </a:ext>
            </a:extLst>
          </p:cNvPr>
          <p:cNvSpPr txBox="1"/>
          <p:nvPr/>
        </p:nvSpPr>
        <p:spPr>
          <a:xfrm>
            <a:off x="104774" y="4161645"/>
            <a:ext cx="11668125" cy="1200329"/>
          </a:xfrm>
          <a:prstGeom prst="rect">
            <a:avLst/>
          </a:prstGeom>
          <a:noFill/>
        </p:spPr>
        <p:txBody>
          <a:bodyPr wrap="square">
            <a:spAutoFit/>
          </a:bodyPr>
          <a:lstStyle/>
          <a:p>
            <a:r>
              <a:rPr lang="en-GB" sz="3600" dirty="0">
                <a:hlinkClick r:id="rId6"/>
              </a:rPr>
              <a:t>https://mathsframe.co.uk/en/resources/resource/477/Multiplication-Tables-Check</a:t>
            </a:r>
            <a:r>
              <a:rPr lang="en-GB" sz="3600" dirty="0"/>
              <a:t> </a:t>
            </a:r>
          </a:p>
        </p:txBody>
      </p:sp>
      <p:sp>
        <p:nvSpPr>
          <p:cNvPr id="8" name="TextBox 7">
            <a:extLst>
              <a:ext uri="{FF2B5EF4-FFF2-40B4-BE49-F238E27FC236}">
                <a16:creationId xmlns:a16="http://schemas.microsoft.com/office/drawing/2014/main" id="{71142D44-69C6-C198-A692-E38502B7DF37}"/>
              </a:ext>
            </a:extLst>
          </p:cNvPr>
          <p:cNvSpPr txBox="1"/>
          <p:nvPr/>
        </p:nvSpPr>
        <p:spPr>
          <a:xfrm>
            <a:off x="104774" y="5850566"/>
            <a:ext cx="11953876" cy="646331"/>
          </a:xfrm>
          <a:prstGeom prst="rect">
            <a:avLst/>
          </a:prstGeom>
          <a:noFill/>
        </p:spPr>
        <p:txBody>
          <a:bodyPr wrap="square">
            <a:spAutoFit/>
          </a:bodyPr>
          <a:lstStyle/>
          <a:p>
            <a:r>
              <a:rPr lang="en-GB" sz="3600" dirty="0">
                <a:hlinkClick r:id="rId7"/>
              </a:rPr>
              <a:t>https://www.timestables.co.uk/multiplication-tables-check/</a:t>
            </a:r>
            <a:r>
              <a:rPr lang="en-GB" sz="3600" dirty="0"/>
              <a:t> </a:t>
            </a:r>
          </a:p>
        </p:txBody>
      </p:sp>
      <p:sp>
        <p:nvSpPr>
          <p:cNvPr id="3" name="TextBox 2">
            <a:extLst>
              <a:ext uri="{FF2B5EF4-FFF2-40B4-BE49-F238E27FC236}">
                <a16:creationId xmlns:a16="http://schemas.microsoft.com/office/drawing/2014/main" id="{A6B202CA-DFDC-442A-AC47-C8240ECFCD66}"/>
              </a:ext>
            </a:extLst>
          </p:cNvPr>
          <p:cNvSpPr txBox="1"/>
          <p:nvPr/>
        </p:nvSpPr>
        <p:spPr>
          <a:xfrm>
            <a:off x="236005" y="2838206"/>
            <a:ext cx="2569594" cy="1323439"/>
          </a:xfrm>
          <a:prstGeom prst="rect">
            <a:avLst/>
          </a:prstGeom>
          <a:noFill/>
          <a:ln w="38100">
            <a:solidFill>
              <a:srgbClr val="FF0000"/>
            </a:solidFill>
            <a:prstDash val="sysDash"/>
          </a:ln>
        </p:spPr>
        <p:txBody>
          <a:bodyPr wrap="square" rtlCol="0">
            <a:spAutoFit/>
          </a:bodyPr>
          <a:lstStyle/>
          <a:p>
            <a:pPr algn="l"/>
            <a:r>
              <a:rPr lang="en-GB" sz="2000" dirty="0">
                <a:latin typeface="XCCW Joined 1a" panose="03050602040000000000" pitchFamily="66" charset="0"/>
              </a:rPr>
              <a:t>Copies of the website addresses are available.</a:t>
            </a:r>
          </a:p>
        </p:txBody>
      </p:sp>
      <p:pic>
        <p:nvPicPr>
          <p:cNvPr id="5" name="Recorded Sound">
            <a:hlinkClick r:id="" action="ppaction://media"/>
            <a:extLst>
              <a:ext uri="{FF2B5EF4-FFF2-40B4-BE49-F238E27FC236}">
                <a16:creationId xmlns:a16="http://schemas.microsoft.com/office/drawing/2014/main" id="{A0454B8A-777F-48F5-95D7-11CB054D46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2855" y="5588537"/>
            <a:ext cx="1249145" cy="1249145"/>
          </a:xfrm>
          <a:prstGeom prst="rect">
            <a:avLst/>
          </a:prstGeom>
        </p:spPr>
      </p:pic>
    </p:spTree>
    <p:extLst>
      <p:ext uri="{BB962C8B-B14F-4D97-AF65-F5344CB8AC3E}">
        <p14:creationId xmlns:p14="http://schemas.microsoft.com/office/powerpoint/2010/main" val="2264157111"/>
      </p:ext>
    </p:extLst>
  </p:cSld>
  <p:clrMapOvr>
    <a:masterClrMapping/>
  </p:clrMapOvr>
  <mc:AlternateContent xmlns:mc="http://schemas.openxmlformats.org/markup-compatibility/2006" xmlns:p14="http://schemas.microsoft.com/office/powerpoint/2010/main">
    <mc:Choice Requires="p14">
      <p:transition spd="slow" p14:dur="2000" advTm="43663"/>
    </mc:Choice>
    <mc:Fallback xmlns="">
      <p:transition spd="slow" advTm="4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23031-5991-BB11-A883-E19C75FB2328}"/>
              </a:ext>
            </a:extLst>
          </p:cNvPr>
          <p:cNvSpPr txBox="1"/>
          <p:nvPr/>
        </p:nvSpPr>
        <p:spPr>
          <a:xfrm>
            <a:off x="1290637" y="94711"/>
            <a:ext cx="9610725" cy="646331"/>
          </a:xfrm>
          <a:prstGeom prst="rect">
            <a:avLst/>
          </a:prstGeom>
          <a:noFill/>
        </p:spPr>
        <p:txBody>
          <a:bodyPr wrap="square" rtlCol="0">
            <a:spAutoFit/>
          </a:bodyPr>
          <a:lstStyle/>
          <a:p>
            <a:pPr algn="ctr"/>
            <a:r>
              <a:rPr lang="en-GB" sz="3600" u="sng" dirty="0">
                <a:latin typeface="XCCW Joined 1a" panose="03050602040000000000" pitchFamily="66" charset="0"/>
              </a:rPr>
              <a:t>Curriculum Coverage</a:t>
            </a:r>
            <a:r>
              <a:rPr lang="en-GB" sz="1600" u="sng" dirty="0"/>
              <a:t> </a:t>
            </a:r>
          </a:p>
        </p:txBody>
      </p:sp>
      <p:sp>
        <p:nvSpPr>
          <p:cNvPr id="5" name="TextBox 4">
            <a:extLst>
              <a:ext uri="{FF2B5EF4-FFF2-40B4-BE49-F238E27FC236}">
                <a16:creationId xmlns:a16="http://schemas.microsoft.com/office/drawing/2014/main" id="{08562326-C6A9-BEB3-4282-C4FE85AC06CB}"/>
              </a:ext>
            </a:extLst>
          </p:cNvPr>
          <p:cNvSpPr txBox="1"/>
          <p:nvPr/>
        </p:nvSpPr>
        <p:spPr>
          <a:xfrm>
            <a:off x="0" y="741042"/>
            <a:ext cx="11784070" cy="646331"/>
          </a:xfrm>
          <a:prstGeom prst="rect">
            <a:avLst/>
          </a:prstGeom>
          <a:noFill/>
        </p:spPr>
        <p:txBody>
          <a:bodyPr wrap="square" rtlCol="0">
            <a:spAutoFit/>
          </a:bodyPr>
          <a:lstStyle/>
          <a:p>
            <a:pPr algn="l"/>
            <a:r>
              <a:rPr lang="en-GB" sz="3600" u="sng" dirty="0">
                <a:solidFill>
                  <a:srgbClr val="FF0000"/>
                </a:solidFill>
                <a:latin typeface="XCCW Joined 1a" panose="03050602040000000000" pitchFamily="66" charset="0"/>
              </a:rPr>
              <a:t>Foundation Subjects</a:t>
            </a:r>
          </a:p>
        </p:txBody>
      </p:sp>
      <p:sp>
        <p:nvSpPr>
          <p:cNvPr id="7" name="TextBox 6">
            <a:extLst>
              <a:ext uri="{FF2B5EF4-FFF2-40B4-BE49-F238E27FC236}">
                <a16:creationId xmlns:a16="http://schemas.microsoft.com/office/drawing/2014/main" id="{C08D2C3E-C69D-491A-265E-238B9CAC8198}"/>
              </a:ext>
            </a:extLst>
          </p:cNvPr>
          <p:cNvSpPr txBox="1"/>
          <p:nvPr/>
        </p:nvSpPr>
        <p:spPr>
          <a:xfrm>
            <a:off x="0" y="1387373"/>
            <a:ext cx="12192000" cy="3416320"/>
          </a:xfrm>
          <a:prstGeom prst="rect">
            <a:avLst/>
          </a:prstGeom>
          <a:noFill/>
        </p:spPr>
        <p:txBody>
          <a:bodyPr wrap="square" rtlCol="0">
            <a:spAutoFit/>
          </a:bodyPr>
          <a:lstStyle/>
          <a:p>
            <a:pPr algn="l"/>
            <a:r>
              <a:rPr lang="en-GB" sz="2400" dirty="0">
                <a:solidFill>
                  <a:srgbClr val="0000FF"/>
                </a:solidFill>
                <a:latin typeface="XCCW Joined 1a" panose="03050602040000000000" pitchFamily="66" charset="0"/>
              </a:rPr>
              <a:t>History</a:t>
            </a:r>
            <a:r>
              <a:rPr lang="en-GB" sz="2400" dirty="0">
                <a:latin typeface="XCCW Joined 1a" panose="03050602040000000000" pitchFamily="66" charset="0"/>
              </a:rPr>
              <a:t>: Shang Dynasty, Iron Age, Ancient Rome, Ancient Greeks &amp; The Golden Age of Early Islam.</a:t>
            </a:r>
          </a:p>
          <a:p>
            <a:pPr algn="l"/>
            <a:endParaRPr lang="en-GB" sz="2400" dirty="0">
              <a:latin typeface="XCCW Joined 1a" panose="03050602040000000000" pitchFamily="66" charset="0"/>
            </a:endParaRPr>
          </a:p>
          <a:p>
            <a:pPr algn="l"/>
            <a:r>
              <a:rPr lang="en-GB" sz="2400" dirty="0">
                <a:solidFill>
                  <a:srgbClr val="0000FF"/>
                </a:solidFill>
                <a:latin typeface="XCCW Joined 1a" panose="03050602040000000000" pitchFamily="66" charset="0"/>
              </a:rPr>
              <a:t>Geography</a:t>
            </a:r>
            <a:r>
              <a:rPr lang="en-GB" sz="2400" dirty="0">
                <a:latin typeface="XCCW Joined 1a" panose="03050602040000000000" pitchFamily="66" charset="0"/>
              </a:rPr>
              <a:t>: Focus on Oceania, Tropics of Cancer &amp; Capricorn, Major cities of Europe, 4 grid map references, a study comparing Rome with Chester, Rivers and the water cycle and different land uses.</a:t>
            </a:r>
          </a:p>
          <a:p>
            <a:pPr algn="l"/>
            <a:endParaRPr lang="en-GB" sz="2400" dirty="0">
              <a:latin typeface="XCCW Joined 1a" panose="03050602040000000000" pitchFamily="66" charset="0"/>
            </a:endParaRPr>
          </a:p>
          <a:p>
            <a:pPr algn="l"/>
            <a:r>
              <a:rPr lang="en-GB" sz="2400" dirty="0">
                <a:solidFill>
                  <a:srgbClr val="0000FF"/>
                </a:solidFill>
                <a:latin typeface="XCCW Joined 1a" panose="03050602040000000000" pitchFamily="66" charset="0"/>
              </a:rPr>
              <a:t>Art</a:t>
            </a:r>
            <a:r>
              <a:rPr lang="en-GB" sz="2400" dirty="0">
                <a:latin typeface="XCCW Joined 1a" panose="03050602040000000000" pitchFamily="66" charset="0"/>
              </a:rPr>
              <a:t>: Maurits Escher, William Morris and Leo Sewell.</a:t>
            </a:r>
          </a:p>
        </p:txBody>
      </p:sp>
      <p:pic>
        <p:nvPicPr>
          <p:cNvPr id="3074" name="Picture 2" descr="Maurits Cornelis Escher - Spirals | Mc escher, Art, Escher art">
            <a:extLst>
              <a:ext uri="{FF2B5EF4-FFF2-40B4-BE49-F238E27FC236}">
                <a16:creationId xmlns:a16="http://schemas.microsoft.com/office/drawing/2014/main" id="{1CA95520-7312-1E06-586C-D692383EF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184" y="4803693"/>
            <a:ext cx="2334156" cy="18805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tist William Morris | Amo | Pinterest | Estampado, Tela y Papel">
            <a:extLst>
              <a:ext uri="{FF2B5EF4-FFF2-40B4-BE49-F238E27FC236}">
                <a16:creationId xmlns:a16="http://schemas.microsoft.com/office/drawing/2014/main" id="{1C7DD41B-8809-D42E-1362-7893F0041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380" y="4746184"/>
            <a:ext cx="1938067" cy="19380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auty will save, Viola, Beauty in everything">
            <a:extLst>
              <a:ext uri="{FF2B5EF4-FFF2-40B4-BE49-F238E27FC236}">
                <a16:creationId xmlns:a16="http://schemas.microsoft.com/office/drawing/2014/main" id="{E8E18861-EC53-A28D-E562-0C3DA0AC4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2328" y="3950899"/>
            <a:ext cx="1938067" cy="290710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8079D1F-8AA5-4DE8-A243-BA6D4F2B21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5257" y="94711"/>
            <a:ext cx="1345398" cy="1345398"/>
          </a:xfrm>
          <a:prstGeom prst="rect">
            <a:avLst/>
          </a:prstGeom>
        </p:spPr>
      </p:pic>
    </p:spTree>
    <p:extLst>
      <p:ext uri="{BB962C8B-B14F-4D97-AF65-F5344CB8AC3E}">
        <p14:creationId xmlns:p14="http://schemas.microsoft.com/office/powerpoint/2010/main" val="928122040"/>
      </p:ext>
    </p:extLst>
  </p:cSld>
  <p:clrMapOvr>
    <a:masterClrMapping/>
  </p:clrMapOvr>
  <mc:AlternateContent xmlns:mc="http://schemas.openxmlformats.org/markup-compatibility/2006" xmlns:p14="http://schemas.microsoft.com/office/powerpoint/2010/main">
    <mc:Choice Requires="p14">
      <p:transition spd="slow" p14:dur="2000" advTm="28129"/>
    </mc:Choice>
    <mc:Fallback xmlns="">
      <p:transition spd="slow" advTm="2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23031-5991-BB11-A883-E19C75FB2328}"/>
              </a:ext>
            </a:extLst>
          </p:cNvPr>
          <p:cNvSpPr txBox="1"/>
          <p:nvPr/>
        </p:nvSpPr>
        <p:spPr>
          <a:xfrm>
            <a:off x="1290637" y="94711"/>
            <a:ext cx="9610725" cy="646331"/>
          </a:xfrm>
          <a:prstGeom prst="rect">
            <a:avLst/>
          </a:prstGeom>
          <a:noFill/>
        </p:spPr>
        <p:txBody>
          <a:bodyPr wrap="square" rtlCol="0">
            <a:spAutoFit/>
          </a:bodyPr>
          <a:lstStyle/>
          <a:p>
            <a:pPr algn="ctr"/>
            <a:r>
              <a:rPr lang="en-GB" sz="3600" u="sng" dirty="0">
                <a:latin typeface="XCCW Joined 1a" panose="03050602040000000000" pitchFamily="66" charset="0"/>
              </a:rPr>
              <a:t>Curriculum Coverage</a:t>
            </a:r>
            <a:r>
              <a:rPr lang="en-GB" sz="1600" u="sng" dirty="0"/>
              <a:t> </a:t>
            </a:r>
          </a:p>
        </p:txBody>
      </p:sp>
      <p:sp>
        <p:nvSpPr>
          <p:cNvPr id="5" name="TextBox 4">
            <a:extLst>
              <a:ext uri="{FF2B5EF4-FFF2-40B4-BE49-F238E27FC236}">
                <a16:creationId xmlns:a16="http://schemas.microsoft.com/office/drawing/2014/main" id="{08562326-C6A9-BEB3-4282-C4FE85AC06CB}"/>
              </a:ext>
            </a:extLst>
          </p:cNvPr>
          <p:cNvSpPr txBox="1"/>
          <p:nvPr/>
        </p:nvSpPr>
        <p:spPr>
          <a:xfrm>
            <a:off x="0" y="741042"/>
            <a:ext cx="11784070" cy="646331"/>
          </a:xfrm>
          <a:prstGeom prst="rect">
            <a:avLst/>
          </a:prstGeom>
          <a:noFill/>
        </p:spPr>
        <p:txBody>
          <a:bodyPr wrap="square" rtlCol="0">
            <a:spAutoFit/>
          </a:bodyPr>
          <a:lstStyle/>
          <a:p>
            <a:pPr algn="l"/>
            <a:r>
              <a:rPr lang="en-GB" sz="3600" u="sng" dirty="0">
                <a:solidFill>
                  <a:srgbClr val="FF0000"/>
                </a:solidFill>
                <a:latin typeface="XCCW Joined 1a" panose="03050602040000000000" pitchFamily="66" charset="0"/>
              </a:rPr>
              <a:t>Foundation Subjects</a:t>
            </a:r>
          </a:p>
        </p:txBody>
      </p:sp>
      <p:sp>
        <p:nvSpPr>
          <p:cNvPr id="7" name="TextBox 6">
            <a:extLst>
              <a:ext uri="{FF2B5EF4-FFF2-40B4-BE49-F238E27FC236}">
                <a16:creationId xmlns:a16="http://schemas.microsoft.com/office/drawing/2014/main" id="{C08D2C3E-C69D-491A-265E-238B9CAC8198}"/>
              </a:ext>
            </a:extLst>
          </p:cNvPr>
          <p:cNvSpPr txBox="1"/>
          <p:nvPr/>
        </p:nvSpPr>
        <p:spPr>
          <a:xfrm>
            <a:off x="0" y="1387373"/>
            <a:ext cx="12192000" cy="4893647"/>
          </a:xfrm>
          <a:prstGeom prst="rect">
            <a:avLst/>
          </a:prstGeom>
          <a:noFill/>
        </p:spPr>
        <p:txBody>
          <a:bodyPr wrap="square" rtlCol="0">
            <a:spAutoFit/>
          </a:bodyPr>
          <a:lstStyle/>
          <a:p>
            <a:pPr algn="l"/>
            <a:r>
              <a:rPr lang="en-GB" sz="2400" dirty="0">
                <a:solidFill>
                  <a:srgbClr val="0000FF"/>
                </a:solidFill>
                <a:latin typeface="XCCW Joined 1a" panose="03050602040000000000" pitchFamily="66" charset="0"/>
              </a:rPr>
              <a:t>D&amp;T</a:t>
            </a:r>
            <a:r>
              <a:rPr lang="en-GB" sz="2400" dirty="0">
                <a:latin typeface="XCCW Joined 1a" panose="03050602040000000000" pitchFamily="66" charset="0"/>
              </a:rPr>
              <a:t>: Aldo van Eyck – playgrounds</a:t>
            </a:r>
          </a:p>
          <a:p>
            <a:pPr algn="l"/>
            <a:r>
              <a:rPr lang="en-GB" sz="2400" dirty="0">
                <a:latin typeface="XCCW Joined 1a" panose="03050602040000000000" pitchFamily="66" charset="0"/>
              </a:rPr>
              <a:t>     Joe Wicks – healthy food (making fruit or veg tarts)</a:t>
            </a:r>
          </a:p>
          <a:p>
            <a:pPr algn="l"/>
            <a:r>
              <a:rPr lang="en-GB" sz="2400" dirty="0">
                <a:latin typeface="XCCW Joined 1a" panose="03050602040000000000" pitchFamily="66" charset="0"/>
              </a:rPr>
              <a:t>     Pneumatics – making a monster that moves by using a</a:t>
            </a:r>
          </a:p>
          <a:p>
            <a:pPr algn="l"/>
            <a:r>
              <a:rPr lang="en-GB" sz="2400" dirty="0">
                <a:latin typeface="XCCW Joined 1a" panose="03050602040000000000" pitchFamily="66" charset="0"/>
              </a:rPr>
              <a:t>     pneumatic mechanism.</a:t>
            </a:r>
          </a:p>
          <a:p>
            <a:pPr algn="l"/>
            <a:endParaRPr lang="en-GB" sz="2400" dirty="0">
              <a:latin typeface="XCCW Joined 1a" panose="03050602040000000000" pitchFamily="66" charset="0"/>
            </a:endParaRPr>
          </a:p>
          <a:p>
            <a:pPr algn="l"/>
            <a:r>
              <a:rPr lang="en-GB" sz="2400" dirty="0">
                <a:solidFill>
                  <a:srgbClr val="0000FF"/>
                </a:solidFill>
                <a:latin typeface="XCCW Joined 1a" panose="03050602040000000000" pitchFamily="66" charset="0"/>
              </a:rPr>
              <a:t>RE</a:t>
            </a:r>
            <a:r>
              <a:rPr lang="en-GB" sz="2400" dirty="0">
                <a:latin typeface="XCCW Joined 1a" panose="03050602040000000000" pitchFamily="66" charset="0"/>
              </a:rPr>
              <a:t>: Christianity, Judaism &amp; Islam</a:t>
            </a:r>
          </a:p>
          <a:p>
            <a:pPr algn="l"/>
            <a:endParaRPr lang="en-GB" sz="2400" dirty="0">
              <a:latin typeface="XCCW Joined 1a" panose="03050602040000000000" pitchFamily="66" charset="0"/>
            </a:endParaRPr>
          </a:p>
          <a:p>
            <a:pPr algn="l"/>
            <a:r>
              <a:rPr lang="en-GB" sz="2400" dirty="0">
                <a:solidFill>
                  <a:srgbClr val="0000FF"/>
                </a:solidFill>
                <a:latin typeface="XCCW Joined 1a" panose="03050602040000000000" pitchFamily="66" charset="0"/>
              </a:rPr>
              <a:t>PE</a:t>
            </a:r>
            <a:r>
              <a:rPr lang="en-GB" sz="2400" dirty="0">
                <a:latin typeface="XCCW Joined 1a" panose="03050602040000000000" pitchFamily="66" charset="0"/>
              </a:rPr>
              <a:t>: Dance, invasion games, swimming, cross country running, net &amp; wall tennis, gymnastics, athletics, rounders &amp; cricket.</a:t>
            </a:r>
          </a:p>
          <a:p>
            <a:pPr algn="l"/>
            <a:endParaRPr lang="en-GB" sz="2400" dirty="0">
              <a:latin typeface="XCCW Joined 1a" panose="03050602040000000000" pitchFamily="66" charset="0"/>
            </a:endParaRPr>
          </a:p>
          <a:p>
            <a:pPr algn="l"/>
            <a:r>
              <a:rPr lang="en-GB" sz="2400" dirty="0">
                <a:latin typeface="XCCW Joined 1a" panose="03050602040000000000" pitchFamily="66" charset="0"/>
              </a:rPr>
              <a:t>Our </a:t>
            </a:r>
            <a:r>
              <a:rPr lang="en-GB" sz="2400" dirty="0">
                <a:solidFill>
                  <a:srgbClr val="0000FF"/>
                </a:solidFill>
                <a:latin typeface="XCCW Joined 1a" panose="03050602040000000000" pitchFamily="66" charset="0"/>
              </a:rPr>
              <a:t>OAA</a:t>
            </a:r>
            <a:r>
              <a:rPr lang="en-GB" sz="2400" dirty="0">
                <a:latin typeface="XCCW Joined 1a" panose="03050602040000000000" pitchFamily="66" charset="0"/>
              </a:rPr>
              <a:t> targets (outdoor &amp; adventurous activities) are covered whilst we are at Petty Pool.</a:t>
            </a:r>
          </a:p>
          <a:p>
            <a:pPr algn="l"/>
            <a:endParaRPr lang="en-GB" sz="2400" dirty="0">
              <a:latin typeface="XCCW Joined 1a" panose="03050602040000000000" pitchFamily="66" charset="0"/>
            </a:endParaRPr>
          </a:p>
        </p:txBody>
      </p:sp>
      <p:pic>
        <p:nvPicPr>
          <p:cNvPr id="2" name="Recorded Sound">
            <a:hlinkClick r:id="" action="ppaction://media"/>
            <a:extLst>
              <a:ext uri="{FF2B5EF4-FFF2-40B4-BE49-F238E27FC236}">
                <a16:creationId xmlns:a16="http://schemas.microsoft.com/office/drawing/2014/main" id="{4BD83727-4E2C-4BCB-A697-1362673695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0177" y="5706177"/>
            <a:ext cx="1151823" cy="1151823"/>
          </a:xfrm>
          <a:prstGeom prst="rect">
            <a:avLst/>
          </a:prstGeom>
        </p:spPr>
      </p:pic>
    </p:spTree>
    <p:extLst>
      <p:ext uri="{BB962C8B-B14F-4D97-AF65-F5344CB8AC3E}">
        <p14:creationId xmlns:p14="http://schemas.microsoft.com/office/powerpoint/2010/main" val="3541628841"/>
      </p:ext>
    </p:extLst>
  </p:cSld>
  <p:clrMapOvr>
    <a:masterClrMapping/>
  </p:clrMapOvr>
  <mc:AlternateContent xmlns:mc="http://schemas.openxmlformats.org/markup-compatibility/2006" xmlns:p14="http://schemas.microsoft.com/office/powerpoint/2010/main">
    <mc:Choice Requires="p14">
      <p:transition spd="slow" p14:dur="2000" advTm="28802"/>
    </mc:Choice>
    <mc:Fallback xmlns="">
      <p:transition spd="slow" advTm="2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23031-5991-BB11-A883-E19C75FB2328}"/>
              </a:ext>
            </a:extLst>
          </p:cNvPr>
          <p:cNvSpPr txBox="1"/>
          <p:nvPr/>
        </p:nvSpPr>
        <p:spPr>
          <a:xfrm>
            <a:off x="1290637" y="94711"/>
            <a:ext cx="9610725" cy="646331"/>
          </a:xfrm>
          <a:prstGeom prst="rect">
            <a:avLst/>
          </a:prstGeom>
          <a:noFill/>
        </p:spPr>
        <p:txBody>
          <a:bodyPr wrap="square" rtlCol="0">
            <a:spAutoFit/>
          </a:bodyPr>
          <a:lstStyle/>
          <a:p>
            <a:pPr algn="ctr"/>
            <a:r>
              <a:rPr lang="en-GB" sz="3600" u="sng" dirty="0">
                <a:latin typeface="XCCW Joined 1a" panose="03050602040000000000" pitchFamily="66" charset="0"/>
              </a:rPr>
              <a:t>Curriculum Coverage</a:t>
            </a:r>
            <a:r>
              <a:rPr lang="en-GB" sz="1600" u="sng" dirty="0"/>
              <a:t> </a:t>
            </a:r>
          </a:p>
        </p:txBody>
      </p:sp>
      <p:sp>
        <p:nvSpPr>
          <p:cNvPr id="5" name="TextBox 4">
            <a:extLst>
              <a:ext uri="{FF2B5EF4-FFF2-40B4-BE49-F238E27FC236}">
                <a16:creationId xmlns:a16="http://schemas.microsoft.com/office/drawing/2014/main" id="{08562326-C6A9-BEB3-4282-C4FE85AC06CB}"/>
              </a:ext>
            </a:extLst>
          </p:cNvPr>
          <p:cNvSpPr txBox="1"/>
          <p:nvPr/>
        </p:nvSpPr>
        <p:spPr>
          <a:xfrm>
            <a:off x="0" y="741042"/>
            <a:ext cx="11784070" cy="646331"/>
          </a:xfrm>
          <a:prstGeom prst="rect">
            <a:avLst/>
          </a:prstGeom>
          <a:noFill/>
        </p:spPr>
        <p:txBody>
          <a:bodyPr wrap="square" rtlCol="0">
            <a:spAutoFit/>
          </a:bodyPr>
          <a:lstStyle/>
          <a:p>
            <a:pPr algn="l"/>
            <a:r>
              <a:rPr lang="en-GB" sz="3600" u="sng" dirty="0">
                <a:solidFill>
                  <a:srgbClr val="FF0000"/>
                </a:solidFill>
                <a:latin typeface="XCCW Joined 1a" panose="03050602040000000000" pitchFamily="66" charset="0"/>
              </a:rPr>
              <a:t>Foundation Subjects</a:t>
            </a:r>
          </a:p>
        </p:txBody>
      </p:sp>
      <p:sp>
        <p:nvSpPr>
          <p:cNvPr id="7" name="TextBox 6">
            <a:extLst>
              <a:ext uri="{FF2B5EF4-FFF2-40B4-BE49-F238E27FC236}">
                <a16:creationId xmlns:a16="http://schemas.microsoft.com/office/drawing/2014/main" id="{C08D2C3E-C69D-491A-265E-238B9CAC8198}"/>
              </a:ext>
            </a:extLst>
          </p:cNvPr>
          <p:cNvSpPr txBox="1"/>
          <p:nvPr/>
        </p:nvSpPr>
        <p:spPr>
          <a:xfrm>
            <a:off x="0" y="1387373"/>
            <a:ext cx="12192000" cy="4406976"/>
          </a:xfrm>
          <a:prstGeom prst="rect">
            <a:avLst/>
          </a:prstGeom>
          <a:noFill/>
        </p:spPr>
        <p:txBody>
          <a:bodyPr wrap="square" rtlCol="0">
            <a:spAutoFit/>
          </a:bodyPr>
          <a:lstStyle/>
          <a:p>
            <a:pPr algn="l"/>
            <a:endParaRPr lang="en-GB" sz="2400" dirty="0">
              <a:latin typeface="XCCW Joined 1a" panose="03050602040000000000" pitchFamily="66" charset="0"/>
            </a:endParaRPr>
          </a:p>
          <a:p>
            <a:pPr lvl="0">
              <a:lnSpc>
                <a:spcPct val="107000"/>
              </a:lnSpc>
            </a:pPr>
            <a:r>
              <a:rPr lang="en-GB" sz="2400" dirty="0">
                <a:solidFill>
                  <a:srgbClr val="0000FF"/>
                </a:solidFill>
                <a:latin typeface="XCCW Joined 1a" panose="03050602040000000000" pitchFamily="66" charset="0"/>
              </a:rPr>
              <a:t>PSHE</a:t>
            </a:r>
            <a:r>
              <a:rPr lang="en-GB" sz="2400" dirty="0">
                <a:latin typeface="XCCW Joined 1a" panose="03050602040000000000" pitchFamily="66" charset="0"/>
              </a:rPr>
              <a:t>:</a:t>
            </a:r>
          </a:p>
          <a:p>
            <a:pPr lvl="0">
              <a:lnSpc>
                <a:spcPct val="107000"/>
              </a:lnSpc>
            </a:pPr>
            <a:r>
              <a:rPr lang="en-GB" sz="2400" dirty="0">
                <a:solidFill>
                  <a:srgbClr val="00B050"/>
                </a:solidFill>
                <a:latin typeface="XCCW Joined 1a" panose="03050602040000000000" pitchFamily="66" charset="0"/>
              </a:rPr>
              <a:t>Relationships</a:t>
            </a:r>
            <a:r>
              <a:rPr lang="en-GB" sz="2400" dirty="0">
                <a:latin typeface="XCCW Joined 1a" panose="03050602040000000000" pitchFamily="66" charset="0"/>
              </a:rPr>
              <a:t> - </a:t>
            </a:r>
            <a:r>
              <a:rPr lang="en-US" sz="2400" dirty="0">
                <a:effectLst/>
                <a:latin typeface="XCCW Joined 1a" panose="03050602040000000000" pitchFamily="66" charset="0"/>
                <a:ea typeface="Calibri" panose="020F0502020204030204" pitchFamily="34" charset="0"/>
                <a:cs typeface="Times New Roman" panose="02020603050405020304" pitchFamily="18" charset="0"/>
              </a:rPr>
              <a:t>Families &amp; Friendship, Safe Relationships</a:t>
            </a:r>
            <a:r>
              <a:rPr lang="en-GB" sz="2400" dirty="0">
                <a:latin typeface="XCCW Joined 1a" panose="03050602040000000000" pitchFamily="66" charset="0"/>
                <a:ea typeface="Calibri" panose="020F0502020204030204" pitchFamily="34" charset="0"/>
                <a:cs typeface="Times New Roman" panose="02020603050405020304" pitchFamily="18" charset="0"/>
              </a:rPr>
              <a:t>, </a:t>
            </a:r>
            <a:r>
              <a:rPr lang="en-US" sz="2400" dirty="0">
                <a:effectLst/>
                <a:latin typeface="XCCW Joined 1a" panose="03050602040000000000" pitchFamily="66" charset="0"/>
                <a:ea typeface="Calibri" panose="020F0502020204030204" pitchFamily="34" charset="0"/>
                <a:cs typeface="Times New Roman" panose="02020603050405020304" pitchFamily="18" charset="0"/>
              </a:rPr>
              <a:t>Respecting ourselves &amp; others.</a:t>
            </a:r>
          </a:p>
          <a:p>
            <a:pPr lvl="0">
              <a:lnSpc>
                <a:spcPct val="107000"/>
              </a:lnSpc>
            </a:pPr>
            <a:endParaRPr lang="en-US" sz="2400" dirty="0">
              <a:latin typeface="XCCW Joined 1a" panose="03050602040000000000" pitchFamily="66" charset="0"/>
              <a:ea typeface="Calibri" panose="020F0502020204030204" pitchFamily="34" charset="0"/>
              <a:cs typeface="Times New Roman" panose="02020603050405020304" pitchFamily="18" charset="0"/>
            </a:endParaRPr>
          </a:p>
          <a:p>
            <a:pPr lvl="0">
              <a:lnSpc>
                <a:spcPct val="107000"/>
              </a:lnSpc>
            </a:pPr>
            <a:r>
              <a:rPr lang="en-US" sz="2400" dirty="0">
                <a:solidFill>
                  <a:srgbClr val="00B050"/>
                </a:solidFill>
                <a:latin typeface="XCCW Joined 1a" panose="03050602040000000000" pitchFamily="66" charset="0"/>
                <a:ea typeface="Calibri" panose="020F0502020204030204" pitchFamily="34" charset="0"/>
                <a:cs typeface="Times New Roman" panose="02020603050405020304" pitchFamily="18" charset="0"/>
              </a:rPr>
              <a:t>Living in the wider world </a:t>
            </a:r>
            <a:r>
              <a:rPr lang="en-US" sz="2400" dirty="0">
                <a:latin typeface="XCCW Joined 1a" panose="03050602040000000000" pitchFamily="66" charset="0"/>
                <a:ea typeface="Calibri" panose="020F0502020204030204" pitchFamily="34" charset="0"/>
                <a:cs typeface="Times New Roman" panose="02020603050405020304" pitchFamily="18" charset="0"/>
              </a:rPr>
              <a:t>- Belonging to a community, Media literacy and digital resilience, Money &amp; work.</a:t>
            </a:r>
          </a:p>
          <a:p>
            <a:pPr lvl="0">
              <a:lnSpc>
                <a:spcPct val="107000"/>
              </a:lnSpc>
            </a:pPr>
            <a:endParaRPr lang="en-US" sz="2400" dirty="0">
              <a:latin typeface="XCCW Joined 1a" panose="03050602040000000000" pitchFamily="66" charset="0"/>
              <a:ea typeface="Calibri" panose="020F0502020204030204" pitchFamily="34" charset="0"/>
              <a:cs typeface="Times New Roman" panose="02020603050405020304" pitchFamily="18" charset="0"/>
            </a:endParaRPr>
          </a:p>
          <a:p>
            <a:pPr lvl="0">
              <a:lnSpc>
                <a:spcPct val="107000"/>
              </a:lnSpc>
            </a:pPr>
            <a:r>
              <a:rPr lang="en-US" sz="2400" dirty="0">
                <a:solidFill>
                  <a:srgbClr val="00B050"/>
                </a:solidFill>
                <a:latin typeface="XCCW Joined 1a" panose="03050602040000000000" pitchFamily="66" charset="0"/>
                <a:ea typeface="Calibri" panose="020F0502020204030204" pitchFamily="34" charset="0"/>
                <a:cs typeface="Times New Roman" panose="02020603050405020304" pitchFamily="18" charset="0"/>
              </a:rPr>
              <a:t>Health &amp; Well Being </a:t>
            </a:r>
            <a:r>
              <a:rPr lang="en-US" sz="2400" dirty="0">
                <a:latin typeface="XCCW Joined 1a" panose="03050602040000000000" pitchFamily="66" charset="0"/>
                <a:ea typeface="Calibri" panose="020F0502020204030204" pitchFamily="34" charset="0"/>
                <a:cs typeface="Times New Roman" panose="02020603050405020304" pitchFamily="18" charset="0"/>
              </a:rPr>
              <a:t>-Physical Health and mental well being, Growing &amp; Changing, Keeping Safe</a:t>
            </a:r>
          </a:p>
          <a:p>
            <a:pPr lvl="0">
              <a:lnSpc>
                <a:spcPct val="107000"/>
              </a:lnSpc>
            </a:pPr>
            <a:r>
              <a:rPr lang="en-GB" sz="2400" dirty="0">
                <a:latin typeface="XCCW Joined 1a" panose="03050602040000000000" pitchFamily="66" charset="0"/>
              </a:rPr>
              <a:t>   </a:t>
            </a:r>
          </a:p>
        </p:txBody>
      </p:sp>
      <p:pic>
        <p:nvPicPr>
          <p:cNvPr id="2" name="Recorded Sound">
            <a:hlinkClick r:id="" action="ppaction://media"/>
            <a:extLst>
              <a:ext uri="{FF2B5EF4-FFF2-40B4-BE49-F238E27FC236}">
                <a16:creationId xmlns:a16="http://schemas.microsoft.com/office/drawing/2014/main" id="{1049027A-BE80-47A2-AD14-600BD1BAB0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1427" y="5283137"/>
            <a:ext cx="1480152" cy="1480152"/>
          </a:xfrm>
          <a:prstGeom prst="rect">
            <a:avLst/>
          </a:prstGeom>
        </p:spPr>
      </p:pic>
    </p:spTree>
    <p:extLst>
      <p:ext uri="{BB962C8B-B14F-4D97-AF65-F5344CB8AC3E}">
        <p14:creationId xmlns:p14="http://schemas.microsoft.com/office/powerpoint/2010/main" val="829319324"/>
      </p:ext>
    </p:extLst>
  </p:cSld>
  <p:clrMapOvr>
    <a:masterClrMapping/>
  </p:clrMapOvr>
  <mc:AlternateContent xmlns:mc="http://schemas.openxmlformats.org/markup-compatibility/2006" xmlns:p14="http://schemas.microsoft.com/office/powerpoint/2010/main">
    <mc:Choice Requires="p14">
      <p:transition spd="slow" p14:dur="2000" advTm="27422"/>
    </mc:Choice>
    <mc:Fallback xmlns="">
      <p:transition spd="slow" advTm="2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ECE90-3467-162D-B427-095246D14845}"/>
              </a:ext>
            </a:extLst>
          </p:cNvPr>
          <p:cNvPicPr>
            <a:picLocks noChangeAspect="1"/>
          </p:cNvPicPr>
          <p:nvPr/>
        </p:nvPicPr>
        <p:blipFill>
          <a:blip r:embed="rId4"/>
          <a:stretch>
            <a:fillRect/>
          </a:stretch>
        </p:blipFill>
        <p:spPr>
          <a:xfrm>
            <a:off x="3141812" y="265532"/>
            <a:ext cx="4838700" cy="771525"/>
          </a:xfrm>
          <a:prstGeom prst="rect">
            <a:avLst/>
          </a:prstGeom>
        </p:spPr>
      </p:pic>
      <p:sp>
        <p:nvSpPr>
          <p:cNvPr id="4" name="TextBox 3">
            <a:extLst>
              <a:ext uri="{FF2B5EF4-FFF2-40B4-BE49-F238E27FC236}">
                <a16:creationId xmlns:a16="http://schemas.microsoft.com/office/drawing/2014/main" id="{79B2CE7F-24FA-3090-46E4-FD6370826776}"/>
              </a:ext>
            </a:extLst>
          </p:cNvPr>
          <p:cNvSpPr txBox="1"/>
          <p:nvPr/>
        </p:nvSpPr>
        <p:spPr>
          <a:xfrm>
            <a:off x="1122871" y="1656272"/>
            <a:ext cx="9946257" cy="1323439"/>
          </a:xfrm>
          <a:prstGeom prst="rect">
            <a:avLst/>
          </a:prstGeom>
          <a:noFill/>
        </p:spPr>
        <p:txBody>
          <a:bodyPr wrap="square" rtlCol="0">
            <a:spAutoFit/>
          </a:bodyPr>
          <a:lstStyle/>
          <a:p>
            <a:pPr algn="ctr"/>
            <a:r>
              <a:rPr lang="en-GB" sz="4000" dirty="0">
                <a:latin typeface="XCCW Joined 1a" panose="03050602040000000000" pitchFamily="66" charset="0"/>
              </a:rPr>
              <a:t>Computing, Music &amp; French with Mrs Stevenson .</a:t>
            </a:r>
          </a:p>
        </p:txBody>
      </p:sp>
      <p:pic>
        <p:nvPicPr>
          <p:cNvPr id="2" name="Recorded Sound">
            <a:hlinkClick r:id="" action="ppaction://media"/>
            <a:extLst>
              <a:ext uri="{FF2B5EF4-FFF2-40B4-BE49-F238E27FC236}">
                <a16:creationId xmlns:a16="http://schemas.microsoft.com/office/drawing/2014/main" id="{A7E522AC-A85A-4A3F-9DC2-A0DD80C83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3229" y="5482389"/>
            <a:ext cx="1258771" cy="1258771"/>
          </a:xfrm>
          <a:prstGeom prst="rect">
            <a:avLst/>
          </a:prstGeom>
        </p:spPr>
      </p:pic>
    </p:spTree>
    <p:extLst>
      <p:ext uri="{BB962C8B-B14F-4D97-AF65-F5344CB8AC3E}">
        <p14:creationId xmlns:p14="http://schemas.microsoft.com/office/powerpoint/2010/main" val="737763532"/>
      </p:ext>
    </p:extLst>
  </p:cSld>
  <p:clrMapOvr>
    <a:masterClrMapping/>
  </p:clrMapOvr>
  <mc:AlternateContent xmlns:mc="http://schemas.openxmlformats.org/markup-compatibility/2006" xmlns:p14="http://schemas.microsoft.com/office/powerpoint/2010/main">
    <mc:Choice Requires="p14">
      <p:transition spd="slow" p14:dur="2000" advTm="16751"/>
    </mc:Choice>
    <mc:Fallback xmlns="">
      <p:transition spd="slow" advTm="1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idx="4294967295"/>
          </p:nvPr>
        </p:nvSpPr>
        <p:spPr>
          <a:xfrm>
            <a:off x="0" y="-178345"/>
            <a:ext cx="12176125" cy="1179513"/>
          </a:xfrm>
        </p:spPr>
        <p:txBody>
          <a:bodyPr>
            <a:normAutofit fontScale="90000"/>
          </a:bodyPr>
          <a:lstStyle/>
          <a:p>
            <a:r>
              <a:rPr lang="en-US" sz="5400" u="sng" dirty="0">
                <a:latin typeface="Cavolini" panose="03000502040302020204" pitchFamily="66" charset="0"/>
                <a:cs typeface="Cavolini" panose="03000502040302020204" pitchFamily="66" charset="0"/>
              </a:rPr>
              <a:t>National Curriculum Expectations</a:t>
            </a:r>
            <a:endParaRPr lang="en-US" u="sng"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4294967295"/>
          </p:nvPr>
        </p:nvSpPr>
        <p:spPr>
          <a:xfrm>
            <a:off x="-113885" y="795462"/>
            <a:ext cx="11952959" cy="4784725"/>
          </a:xfrm>
        </p:spPr>
        <p:txBody>
          <a:bodyPr>
            <a:normAutofit fontScale="25000" lnSpcReduction="20000"/>
          </a:bodyPr>
          <a:lstStyle/>
          <a:p>
            <a:pPr>
              <a:lnSpc>
                <a:spcPct val="120000"/>
              </a:lnSpc>
            </a:pPr>
            <a:r>
              <a:rPr lang="en-US" sz="12800" dirty="0">
                <a:latin typeface="XCCW Joined 1a" panose="03050602040000000000" pitchFamily="66" charset="0"/>
                <a:cs typeface="Cavolini" panose="03000502040302020204" pitchFamily="66" charset="0"/>
              </a:rPr>
              <a:t>We assess formally 3 times a year in English, </a:t>
            </a:r>
            <a:r>
              <a:rPr lang="en-US" sz="12800" dirty="0" err="1">
                <a:latin typeface="XCCW Joined 1a" panose="03050602040000000000" pitchFamily="66" charset="0"/>
                <a:cs typeface="Cavolini" panose="03000502040302020204" pitchFamily="66" charset="0"/>
              </a:rPr>
              <a:t>Maths</a:t>
            </a:r>
            <a:r>
              <a:rPr lang="en-US" sz="12800" dirty="0">
                <a:latin typeface="XCCW Joined 1a" panose="03050602040000000000" pitchFamily="66" charset="0"/>
                <a:cs typeface="Cavolini" panose="03000502040302020204" pitchFamily="66" charset="0"/>
              </a:rPr>
              <a:t> and reading using </a:t>
            </a:r>
            <a:r>
              <a:rPr lang="en-US" sz="12800" dirty="0" err="1">
                <a:latin typeface="XCCW Joined 1a" panose="03050602040000000000" pitchFamily="66" charset="0"/>
                <a:cs typeface="Cavolini" panose="03000502040302020204" pitchFamily="66" charset="0"/>
              </a:rPr>
              <a:t>Testbase</a:t>
            </a:r>
            <a:r>
              <a:rPr lang="en-US" sz="12800" dirty="0">
                <a:latin typeface="XCCW Joined 1a" panose="03050602040000000000" pitchFamily="66" charset="0"/>
                <a:cs typeface="Cavolini" panose="03000502040302020204" pitchFamily="66" charset="0"/>
              </a:rPr>
              <a:t>. This helps to see if your child is working towards expectations, age related or working at greater depth. (WT, ARE, GD) It also helps us to see where interventions are required to fill any gaps in learning.</a:t>
            </a:r>
          </a:p>
          <a:p>
            <a:endParaRPr lang="en-US" sz="12800" dirty="0">
              <a:latin typeface="XCCW Joined 1a" panose="03050602040000000000" pitchFamily="66" charset="0"/>
              <a:cs typeface="Cavolini" panose="03000502040302020204" pitchFamily="66" charset="0"/>
            </a:endParaRPr>
          </a:p>
          <a:p>
            <a:pPr>
              <a:lnSpc>
                <a:spcPct val="120000"/>
              </a:lnSpc>
            </a:pPr>
            <a:r>
              <a:rPr lang="en-US" sz="12800" dirty="0">
                <a:solidFill>
                  <a:srgbClr val="0000FF"/>
                </a:solidFill>
                <a:latin typeface="XCCW Joined 1a" panose="03050602040000000000" pitchFamily="66" charset="0"/>
                <a:cs typeface="Cavolini" panose="03000502040302020204" pitchFamily="66" charset="0"/>
              </a:rPr>
              <a:t>If you would like to see the format of any past papers please get in contact.</a:t>
            </a:r>
          </a:p>
          <a:p>
            <a:pPr marL="342900" indent="-342900">
              <a:buFont typeface="Arial" panose="020B0604020202020204" pitchFamily="34" charset="0"/>
              <a:buChar char="•"/>
            </a:pPr>
            <a:endParaRPr lang="en-US" dirty="0">
              <a:latin typeface="Cavolini" panose="03000502040302020204" pitchFamily="66" charset="0"/>
              <a:cs typeface="Cavolini" panose="03000502040302020204" pitchFamily="66" charset="0"/>
            </a:endParaRPr>
          </a:p>
        </p:txBody>
      </p:sp>
      <p:pic>
        <p:nvPicPr>
          <p:cNvPr id="2" name="Recorded Sound">
            <a:hlinkClick r:id="" action="ppaction://media"/>
            <a:extLst>
              <a:ext uri="{FF2B5EF4-FFF2-40B4-BE49-F238E27FC236}">
                <a16:creationId xmlns:a16="http://schemas.microsoft.com/office/drawing/2014/main" id="{1CC358CF-8CAC-43A9-B1B3-ACE6DE2CE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3843" y="5175718"/>
            <a:ext cx="1682282" cy="1682282"/>
          </a:xfrm>
          <a:prstGeom prst="rect">
            <a:avLst/>
          </a:prstGeom>
        </p:spPr>
      </p:pic>
    </p:spTree>
    <p:extLst>
      <p:ext uri="{BB962C8B-B14F-4D97-AF65-F5344CB8AC3E}">
        <p14:creationId xmlns:p14="http://schemas.microsoft.com/office/powerpoint/2010/main" val="1583098345"/>
      </p:ext>
    </p:extLst>
  </p:cSld>
  <p:clrMapOvr>
    <a:masterClrMapping/>
  </p:clrMapOvr>
  <mc:AlternateContent xmlns:mc="http://schemas.openxmlformats.org/markup-compatibility/2006" xmlns:p14="http://schemas.microsoft.com/office/powerpoint/2010/main">
    <mc:Choice Requires="p14">
      <p:transition spd="slow" p14:dur="2000" advTm="38276"/>
    </mc:Choice>
    <mc:Fallback xmlns="">
      <p:transition spd="slow" advTm="3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tive Midlothian | Cycle Training Assistant Course">
            <a:extLst>
              <a:ext uri="{FF2B5EF4-FFF2-40B4-BE49-F238E27FC236}">
                <a16:creationId xmlns:a16="http://schemas.microsoft.com/office/drawing/2014/main" id="{E8370C05-AFB9-C4F9-0BE1-BC88C488E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738" y="138023"/>
            <a:ext cx="4213952" cy="2505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BA5CC6-E717-A54B-AC2C-FDEE0F03B659}"/>
              </a:ext>
            </a:extLst>
          </p:cNvPr>
          <p:cNvSpPr txBox="1"/>
          <p:nvPr/>
        </p:nvSpPr>
        <p:spPr>
          <a:xfrm>
            <a:off x="112143" y="2643773"/>
            <a:ext cx="12079857" cy="3016210"/>
          </a:xfrm>
          <a:prstGeom prst="rect">
            <a:avLst/>
          </a:prstGeom>
          <a:noFill/>
        </p:spPr>
        <p:txBody>
          <a:bodyPr wrap="square" rtlCol="0">
            <a:spAutoFit/>
          </a:bodyPr>
          <a:lstStyle/>
          <a:p>
            <a:pPr marL="571500" indent="-571500" algn="l">
              <a:buFont typeface="Arial" panose="020B0604020202020204" pitchFamily="34" charset="0"/>
              <a:buChar char="•"/>
            </a:pPr>
            <a:r>
              <a:rPr lang="en-GB" sz="3800" dirty="0">
                <a:latin typeface="XCCW Joined 1a" panose="03050602040000000000" pitchFamily="66" charset="0"/>
              </a:rPr>
              <a:t>Need safe &amp; working bike</a:t>
            </a:r>
          </a:p>
          <a:p>
            <a:pPr marL="571500" indent="-571500" algn="l">
              <a:buFont typeface="Arial" panose="020B0604020202020204" pitchFamily="34" charset="0"/>
              <a:buChar char="•"/>
            </a:pPr>
            <a:r>
              <a:rPr lang="en-GB" sz="3800" dirty="0">
                <a:latin typeface="XCCW Joined 1a" panose="03050602040000000000" pitchFamily="66" charset="0"/>
              </a:rPr>
              <a:t>Must be able to safely ride their bike</a:t>
            </a:r>
          </a:p>
          <a:p>
            <a:pPr marL="571500" indent="-571500" algn="l">
              <a:buFont typeface="Arial" panose="020B0604020202020204" pitchFamily="34" charset="0"/>
              <a:buChar char="•"/>
            </a:pPr>
            <a:r>
              <a:rPr lang="en-GB" sz="3800" dirty="0">
                <a:latin typeface="XCCW Joined 1a" panose="03050602040000000000" pitchFamily="66" charset="0"/>
              </a:rPr>
              <a:t>Must have a helmet</a:t>
            </a:r>
          </a:p>
          <a:p>
            <a:pPr marL="571500" indent="-571500" algn="l">
              <a:buFont typeface="Arial" panose="020B0604020202020204" pitchFamily="34" charset="0"/>
              <a:buChar char="•"/>
            </a:pPr>
            <a:endParaRPr lang="en-GB" sz="3800" dirty="0">
              <a:latin typeface="XCCW Joined 1a" panose="03050602040000000000" pitchFamily="66" charset="0"/>
            </a:endParaRPr>
          </a:p>
          <a:p>
            <a:pPr algn="ctr"/>
            <a:r>
              <a:rPr lang="en-GB" sz="3800" baseline="30000" dirty="0">
                <a:solidFill>
                  <a:srgbClr val="FF0000"/>
                </a:solidFill>
                <a:latin typeface="XCCW Joined 1a" panose="03050602040000000000" pitchFamily="66" charset="0"/>
              </a:rPr>
              <a:t>Monday 29th September + Tuesday 30th September</a:t>
            </a:r>
            <a:endParaRPr lang="en-GB" sz="3800" dirty="0">
              <a:solidFill>
                <a:srgbClr val="FF0000"/>
              </a:solidFill>
              <a:latin typeface="XCCW Joined 1a" panose="03050602040000000000" pitchFamily="66" charset="0"/>
            </a:endParaRPr>
          </a:p>
        </p:txBody>
      </p:sp>
      <p:pic>
        <p:nvPicPr>
          <p:cNvPr id="1028" name="Picture 4" descr="Top 5 reasons why Bikeability Scotland cycle training is great for your ...">
            <a:extLst>
              <a:ext uri="{FF2B5EF4-FFF2-40B4-BE49-F238E27FC236}">
                <a16:creationId xmlns:a16="http://schemas.microsoft.com/office/drawing/2014/main" id="{4D046D5D-0183-2224-9FFF-97E865E63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507" y="227939"/>
            <a:ext cx="3492268" cy="232591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4606A04-37B5-47E2-9239-F1E2B4208D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0150" y="5749899"/>
            <a:ext cx="999707" cy="999707"/>
          </a:xfrm>
          <a:prstGeom prst="rect">
            <a:avLst/>
          </a:prstGeom>
        </p:spPr>
      </p:pic>
    </p:spTree>
    <p:extLst>
      <p:ext uri="{BB962C8B-B14F-4D97-AF65-F5344CB8AC3E}">
        <p14:creationId xmlns:p14="http://schemas.microsoft.com/office/powerpoint/2010/main" val="1408397891"/>
      </p:ext>
    </p:extLst>
  </p:cSld>
  <p:clrMapOvr>
    <a:masterClrMapping/>
  </p:clrMapOvr>
  <mc:AlternateContent xmlns:mc="http://schemas.openxmlformats.org/markup-compatibility/2006" xmlns:p14="http://schemas.microsoft.com/office/powerpoint/2010/main">
    <mc:Choice Requires="p14">
      <p:transition spd="slow" p14:dur="2000" advTm="27223"/>
    </mc:Choice>
    <mc:Fallback xmlns="">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37640C-64BE-B04C-7FE0-8CE1792FC1B5}"/>
              </a:ext>
            </a:extLst>
          </p:cNvPr>
          <p:cNvSpPr txBox="1"/>
          <p:nvPr/>
        </p:nvSpPr>
        <p:spPr>
          <a:xfrm>
            <a:off x="146648" y="124888"/>
            <a:ext cx="12045351" cy="3108543"/>
          </a:xfrm>
          <a:prstGeom prst="rect">
            <a:avLst/>
          </a:prstGeom>
          <a:noFill/>
        </p:spPr>
        <p:txBody>
          <a:bodyPr wrap="square" rtlCol="0">
            <a:spAutoFit/>
          </a:bodyPr>
          <a:lstStyle/>
          <a:p>
            <a:pPr marL="457200" indent="-457200" algn="l">
              <a:buFont typeface="Arial" panose="020B0604020202020204" pitchFamily="34" charset="0"/>
              <a:buChar char="•"/>
            </a:pPr>
            <a:r>
              <a:rPr lang="en-GB" sz="2800" dirty="0">
                <a:latin typeface="XCCW Joined 1a" panose="03050602040000000000" pitchFamily="66" charset="0"/>
              </a:rPr>
              <a:t>Trip to Whitworth ART gallery with YR3.</a:t>
            </a:r>
          </a:p>
          <a:p>
            <a:pPr marL="457200" indent="-457200" algn="l">
              <a:buFont typeface="Arial" panose="020B0604020202020204" pitchFamily="34" charset="0"/>
              <a:buChar char="•"/>
            </a:pPr>
            <a:r>
              <a:rPr lang="en-GB" sz="2800" b="1" dirty="0">
                <a:latin typeface="XCCW Joined 1a" panose="03050602040000000000" pitchFamily="66" charset="0"/>
              </a:rPr>
              <a:t>Tuesday 21</a:t>
            </a:r>
            <a:r>
              <a:rPr lang="en-GB" sz="2800" b="1" baseline="30000" dirty="0">
                <a:latin typeface="XCCW Joined 1a" panose="03050602040000000000" pitchFamily="66" charset="0"/>
              </a:rPr>
              <a:t>st</a:t>
            </a:r>
            <a:r>
              <a:rPr lang="en-GB" sz="2800" b="1" dirty="0">
                <a:latin typeface="XCCW Joined 1a" panose="03050602040000000000" pitchFamily="66" charset="0"/>
              </a:rPr>
              <a:t> October</a:t>
            </a:r>
            <a:r>
              <a:rPr lang="en-GB" sz="2800" dirty="0">
                <a:latin typeface="XCCW Joined 1a" panose="03050602040000000000" pitchFamily="66" charset="0"/>
              </a:rPr>
              <a:t>.</a:t>
            </a:r>
          </a:p>
          <a:p>
            <a:pPr marL="457200" indent="-457200" algn="l">
              <a:buFont typeface="Arial" panose="020B0604020202020204" pitchFamily="34" charset="0"/>
              <a:buChar char="•"/>
            </a:pPr>
            <a:r>
              <a:rPr lang="en-GB" sz="2800" dirty="0">
                <a:latin typeface="XCCW Joined 1a" panose="03050602040000000000" pitchFamily="66" charset="0"/>
              </a:rPr>
              <a:t>The children will complete a collage based workshop.</a:t>
            </a:r>
          </a:p>
          <a:p>
            <a:pPr marL="457200" indent="-457200" algn="l">
              <a:buFont typeface="Arial" panose="020B0604020202020204" pitchFamily="34" charset="0"/>
              <a:buChar char="•"/>
            </a:pPr>
            <a:r>
              <a:rPr lang="en-GB" sz="2800" dirty="0">
                <a:latin typeface="XCCW Joined 1a" panose="03050602040000000000" pitchFamily="66" charset="0"/>
              </a:rPr>
              <a:t>The price for the trip is </a:t>
            </a:r>
            <a:r>
              <a:rPr lang="en-GB" sz="2800" dirty="0">
                <a:solidFill>
                  <a:srgbClr val="FF0000"/>
                </a:solidFill>
                <a:latin typeface="XCCW Joined 1a" panose="03050602040000000000" pitchFamily="66" charset="0"/>
              </a:rPr>
              <a:t>TBC </a:t>
            </a:r>
            <a:r>
              <a:rPr lang="en-GB" sz="2800" dirty="0">
                <a:latin typeface="XCCW Joined 1a" panose="03050602040000000000" pitchFamily="66" charset="0"/>
              </a:rPr>
              <a:t>but information will be out within the next couple of weeks.</a:t>
            </a:r>
          </a:p>
          <a:p>
            <a:pPr algn="l"/>
            <a:endParaRPr lang="en-GB" sz="2800" dirty="0">
              <a:latin typeface="XCCW Joined 1a" panose="03050602040000000000" pitchFamily="66" charset="0"/>
            </a:endParaRPr>
          </a:p>
        </p:txBody>
      </p:sp>
      <p:pic>
        <p:nvPicPr>
          <p:cNvPr id="6" name="Picture 5">
            <a:extLst>
              <a:ext uri="{FF2B5EF4-FFF2-40B4-BE49-F238E27FC236}">
                <a16:creationId xmlns:a16="http://schemas.microsoft.com/office/drawing/2014/main" id="{241E77DE-7619-421F-83A3-09B74B571051}"/>
              </a:ext>
            </a:extLst>
          </p:cNvPr>
          <p:cNvPicPr>
            <a:picLocks noChangeAspect="1"/>
          </p:cNvPicPr>
          <p:nvPr/>
        </p:nvPicPr>
        <p:blipFill rotWithShape="1">
          <a:blip r:embed="rId4"/>
          <a:srcRect b="11346"/>
          <a:stretch/>
        </p:blipFill>
        <p:spPr>
          <a:xfrm>
            <a:off x="146649" y="3233431"/>
            <a:ext cx="5584841" cy="3624569"/>
          </a:xfrm>
          <a:prstGeom prst="rect">
            <a:avLst/>
          </a:prstGeom>
        </p:spPr>
      </p:pic>
      <p:pic>
        <p:nvPicPr>
          <p:cNvPr id="1028" name="Picture 4" descr="WHITWORTH ART GALLERY (2025) All You Should Know BEFORE You Go (with ...">
            <a:extLst>
              <a:ext uri="{FF2B5EF4-FFF2-40B4-BE49-F238E27FC236}">
                <a16:creationId xmlns:a16="http://schemas.microsoft.com/office/drawing/2014/main" id="{D3B056E1-F1BC-4FA4-8089-37C2575D1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893" y="3233431"/>
            <a:ext cx="4727253" cy="3545440"/>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9AF1C911-247A-420B-939F-5BBC497CA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0076" y="79129"/>
            <a:ext cx="1018139" cy="1018139"/>
          </a:xfrm>
          <a:prstGeom prst="rect">
            <a:avLst/>
          </a:prstGeom>
        </p:spPr>
      </p:pic>
    </p:spTree>
    <p:extLst>
      <p:ext uri="{BB962C8B-B14F-4D97-AF65-F5344CB8AC3E}">
        <p14:creationId xmlns:p14="http://schemas.microsoft.com/office/powerpoint/2010/main" val="131661626"/>
      </p:ext>
    </p:extLst>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A6CF4-E134-4006-A5DC-3639CD31D14F}"/>
              </a:ext>
            </a:extLst>
          </p:cNvPr>
          <p:cNvSpPr/>
          <p:nvPr/>
        </p:nvSpPr>
        <p:spPr>
          <a:xfrm>
            <a:off x="6346372" y="216838"/>
            <a:ext cx="5714083" cy="2308324"/>
          </a:xfrm>
          <a:prstGeom prst="rect">
            <a:avLst/>
          </a:prstGeom>
        </p:spPr>
        <p:txBody>
          <a:bodyPr wrap="square">
            <a:spAutoFit/>
          </a:bodyPr>
          <a:lstStyle/>
          <a:p>
            <a:r>
              <a:rPr lang="en-GB" sz="3600" dirty="0">
                <a:latin typeface="XCCW Joined 1a" panose="03050602040000000000" pitchFamily="66" charset="0"/>
                <a:ea typeface="Calibri" panose="020F0502020204030204" pitchFamily="34" charset="0"/>
                <a:cs typeface="Arial" panose="020B0604020202020204" pitchFamily="34" charset="0"/>
              </a:rPr>
              <a:t>Roman Britain:</a:t>
            </a:r>
          </a:p>
          <a:p>
            <a:r>
              <a:rPr lang="en-GB" sz="3600" dirty="0">
                <a:latin typeface="XCCW Joined 1a" panose="03050602040000000000" pitchFamily="66" charset="0"/>
                <a:ea typeface="Calibri" panose="020F0502020204030204" pitchFamily="34" charset="0"/>
                <a:cs typeface="Arial" panose="020B0604020202020204" pitchFamily="34" charset="0"/>
              </a:rPr>
              <a:t>A Time Travel Tour through </a:t>
            </a:r>
          </a:p>
          <a:p>
            <a:r>
              <a:rPr lang="en-GB" sz="3600" dirty="0">
                <a:latin typeface="XCCW Joined 1a" panose="03050602040000000000" pitchFamily="66" charset="0"/>
                <a:ea typeface="Calibri" panose="020F0502020204030204" pitchFamily="34" charset="0"/>
                <a:cs typeface="Arial" panose="020B0604020202020204" pitchFamily="34" charset="0"/>
              </a:rPr>
              <a:t>Chester </a:t>
            </a:r>
            <a:endParaRPr lang="en-GB" sz="3600" dirty="0">
              <a:latin typeface="XCCW Joined 1a" panose="03050602040000000000" pitchFamily="66" charset="0"/>
            </a:endParaRPr>
          </a:p>
        </p:txBody>
      </p:sp>
      <p:pic>
        <p:nvPicPr>
          <p:cNvPr id="2056" name="Picture 8" descr="Military Clipart-Ancient roman soldier with sword clipart">
            <a:extLst>
              <a:ext uri="{FF2B5EF4-FFF2-40B4-BE49-F238E27FC236}">
                <a16:creationId xmlns:a16="http://schemas.microsoft.com/office/drawing/2014/main" id="{7315CB2D-1ACD-40F6-9F91-CEF67FC19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0864" y="1606086"/>
            <a:ext cx="3128274" cy="5035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3DFCC29-4F15-4DA1-A613-F3D6442A31C2}"/>
              </a:ext>
            </a:extLst>
          </p:cNvPr>
          <p:cNvPicPr>
            <a:picLocks noChangeAspect="1"/>
          </p:cNvPicPr>
          <p:nvPr/>
        </p:nvPicPr>
        <p:blipFill>
          <a:blip r:embed="rId5"/>
          <a:stretch>
            <a:fillRect/>
          </a:stretch>
        </p:blipFill>
        <p:spPr>
          <a:xfrm>
            <a:off x="494537" y="0"/>
            <a:ext cx="5351092" cy="2745250"/>
          </a:xfrm>
          <a:prstGeom prst="rect">
            <a:avLst/>
          </a:prstGeom>
        </p:spPr>
      </p:pic>
      <p:pic>
        <p:nvPicPr>
          <p:cNvPr id="7" name="Recorded Sound">
            <a:hlinkClick r:id="" action="ppaction://media"/>
            <a:extLst>
              <a:ext uri="{FF2B5EF4-FFF2-40B4-BE49-F238E27FC236}">
                <a16:creationId xmlns:a16="http://schemas.microsoft.com/office/drawing/2014/main" id="{16F8BEA8-AA44-4059-BBED-9D6C3B1C9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233469"/>
            <a:ext cx="1624531" cy="1624531"/>
          </a:xfrm>
          <a:prstGeom prst="rect">
            <a:avLst/>
          </a:prstGeom>
        </p:spPr>
      </p:pic>
      <p:pic>
        <p:nvPicPr>
          <p:cNvPr id="8" name="Picture 2" descr="Deva Chester Roman Experience (Y4) - The Crescent Academy">
            <a:extLst>
              <a:ext uri="{FF2B5EF4-FFF2-40B4-BE49-F238E27FC236}">
                <a16:creationId xmlns:a16="http://schemas.microsoft.com/office/drawing/2014/main" id="{AEE1C9B5-CC97-4CA9-83EF-B288347AF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074" y="3054756"/>
            <a:ext cx="6132897" cy="344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643356"/>
      </p:ext>
    </p:extLst>
  </p:cSld>
  <p:clrMapOvr>
    <a:masterClrMapping/>
  </p:clrMapOvr>
  <mc:AlternateContent xmlns:mc="http://schemas.openxmlformats.org/markup-compatibility/2006" xmlns:p14="http://schemas.microsoft.com/office/powerpoint/2010/main">
    <mc:Choice Requires="p14">
      <p:transition spd="slow" p14:dur="2000" advTm="22672"/>
    </mc:Choice>
    <mc:Fallback xmlns="">
      <p:transition spd="slow" advTm="2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352E8-4F14-F9AB-4DBA-FF63ED93A03F}"/>
              </a:ext>
            </a:extLst>
          </p:cNvPr>
          <p:cNvSpPr txBox="1"/>
          <p:nvPr/>
        </p:nvSpPr>
        <p:spPr>
          <a:xfrm>
            <a:off x="3670180" y="238465"/>
            <a:ext cx="4133850" cy="707886"/>
          </a:xfrm>
          <a:prstGeom prst="rect">
            <a:avLst/>
          </a:prstGeom>
          <a:noFill/>
        </p:spPr>
        <p:txBody>
          <a:bodyPr wrap="square" rtlCol="0">
            <a:spAutoFit/>
          </a:bodyPr>
          <a:lstStyle/>
          <a:p>
            <a:pPr algn="ctr"/>
            <a:r>
              <a:rPr lang="en-GB" sz="4000" u="sng" dirty="0">
                <a:latin typeface="XCCW Joined 1a" panose="03050602040000000000" pitchFamily="66" charset="0"/>
              </a:rPr>
              <a:t>Petty Pool</a:t>
            </a:r>
          </a:p>
        </p:txBody>
      </p:sp>
      <p:pic>
        <p:nvPicPr>
          <p:cNvPr id="6146" name="Picture 2" descr="Image preview">
            <a:extLst>
              <a:ext uri="{FF2B5EF4-FFF2-40B4-BE49-F238E27FC236}">
                <a16:creationId xmlns:a16="http://schemas.microsoft.com/office/drawing/2014/main" id="{8D96F9BA-7823-CBB2-34BF-EEEE55165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01" y="1088012"/>
            <a:ext cx="6530197" cy="48976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31FEA7-736D-9611-5C2B-8FBD4DE251E2}"/>
              </a:ext>
            </a:extLst>
          </p:cNvPr>
          <p:cNvSpPr txBox="1"/>
          <p:nvPr/>
        </p:nvSpPr>
        <p:spPr>
          <a:xfrm>
            <a:off x="6809118" y="592408"/>
            <a:ext cx="5218981" cy="3170099"/>
          </a:xfrm>
          <a:prstGeom prst="rect">
            <a:avLst/>
          </a:prstGeom>
          <a:noFill/>
        </p:spPr>
        <p:txBody>
          <a:bodyPr wrap="square" rtlCol="0">
            <a:spAutoFit/>
          </a:bodyPr>
          <a:lstStyle/>
          <a:p>
            <a:pPr marL="571500" indent="-571500" algn="l">
              <a:buFont typeface="Arial" panose="020B0604020202020204" pitchFamily="34" charset="0"/>
              <a:buChar char="•"/>
            </a:pPr>
            <a:r>
              <a:rPr lang="en-GB" sz="4000" dirty="0">
                <a:latin typeface="XCCW Joined 1a" panose="03050602040000000000" pitchFamily="66" charset="0"/>
              </a:rPr>
              <a:t>Zip wire</a:t>
            </a:r>
          </a:p>
          <a:p>
            <a:pPr marL="571500" indent="-571500" algn="l">
              <a:buFont typeface="Arial" panose="020B0604020202020204" pitchFamily="34" charset="0"/>
              <a:buChar char="•"/>
            </a:pPr>
            <a:r>
              <a:rPr lang="en-GB" sz="4000" dirty="0">
                <a:latin typeface="XCCW Joined 1a" panose="03050602040000000000" pitchFamily="66" charset="0"/>
              </a:rPr>
              <a:t>Leap of faith</a:t>
            </a:r>
          </a:p>
          <a:p>
            <a:pPr marL="571500" indent="-571500" algn="l">
              <a:buFont typeface="Arial" panose="020B0604020202020204" pitchFamily="34" charset="0"/>
              <a:buChar char="•"/>
            </a:pPr>
            <a:r>
              <a:rPr lang="en-GB" sz="4000" dirty="0">
                <a:latin typeface="XCCW Joined 1a" panose="03050602040000000000" pitchFamily="66" charset="0"/>
              </a:rPr>
              <a:t>River walking</a:t>
            </a:r>
          </a:p>
          <a:p>
            <a:pPr marL="571500" indent="-571500" algn="l">
              <a:buFont typeface="Arial" panose="020B0604020202020204" pitchFamily="34" charset="0"/>
              <a:buChar char="•"/>
            </a:pPr>
            <a:r>
              <a:rPr lang="en-GB" sz="4000" dirty="0">
                <a:latin typeface="XCCW Joined 1a" panose="03050602040000000000" pitchFamily="66" charset="0"/>
              </a:rPr>
              <a:t>Canoeing</a:t>
            </a:r>
          </a:p>
          <a:p>
            <a:pPr marL="571500" indent="-571500" algn="l">
              <a:buFont typeface="Arial" panose="020B0604020202020204" pitchFamily="34" charset="0"/>
              <a:buChar char="•"/>
            </a:pPr>
            <a:r>
              <a:rPr lang="en-GB" sz="4000" dirty="0">
                <a:latin typeface="XCCW Joined 1a" panose="03050602040000000000" pitchFamily="66" charset="0"/>
              </a:rPr>
              <a:t>Den building</a:t>
            </a:r>
          </a:p>
        </p:txBody>
      </p:sp>
      <p:sp>
        <p:nvSpPr>
          <p:cNvPr id="5" name="TextBox 4">
            <a:extLst>
              <a:ext uri="{FF2B5EF4-FFF2-40B4-BE49-F238E27FC236}">
                <a16:creationId xmlns:a16="http://schemas.microsoft.com/office/drawing/2014/main" id="{15AF4406-8AAF-5ABB-59B5-4FEB0085197F}"/>
              </a:ext>
            </a:extLst>
          </p:cNvPr>
          <p:cNvSpPr txBox="1"/>
          <p:nvPr/>
        </p:nvSpPr>
        <p:spPr>
          <a:xfrm>
            <a:off x="6973019" y="3656643"/>
            <a:ext cx="5218981" cy="3108543"/>
          </a:xfrm>
          <a:prstGeom prst="rect">
            <a:avLst/>
          </a:prstGeom>
          <a:noFill/>
        </p:spPr>
        <p:txBody>
          <a:bodyPr wrap="square" rtlCol="0">
            <a:spAutoFit/>
          </a:bodyPr>
          <a:lstStyle/>
          <a:p>
            <a:pPr algn="l"/>
            <a:r>
              <a:rPr lang="en-GB" sz="4000" b="1" dirty="0">
                <a:solidFill>
                  <a:srgbClr val="FF0000"/>
                </a:solidFill>
                <a:latin typeface="XCCW Joined 1a" panose="03050602040000000000" pitchFamily="66" charset="0"/>
              </a:rPr>
              <a:t>2026</a:t>
            </a:r>
            <a:r>
              <a:rPr lang="en-GB" sz="4000" dirty="0">
                <a:latin typeface="XCCW Joined 1a" panose="03050602040000000000" pitchFamily="66" charset="0"/>
              </a:rPr>
              <a:t> cost – </a:t>
            </a:r>
          </a:p>
          <a:p>
            <a:pPr algn="l"/>
            <a:r>
              <a:rPr lang="en-GB" sz="4000" dirty="0">
                <a:latin typeface="XCCW Joined 1a" panose="03050602040000000000" pitchFamily="66" charset="0"/>
              </a:rPr>
              <a:t>TBC last years was around £185.</a:t>
            </a:r>
          </a:p>
          <a:p>
            <a:pPr algn="l"/>
            <a:r>
              <a:rPr lang="en-GB" dirty="0">
                <a:latin typeface="XCCW Joined 1a" panose="03050602040000000000" pitchFamily="66" charset="0"/>
              </a:rPr>
              <a:t>Coach, food, accommodation and activities.</a:t>
            </a:r>
          </a:p>
        </p:txBody>
      </p:sp>
      <p:pic>
        <p:nvPicPr>
          <p:cNvPr id="6" name="Recorded Sound">
            <a:hlinkClick r:id="" action="ppaction://media"/>
            <a:extLst>
              <a:ext uri="{FF2B5EF4-FFF2-40B4-BE49-F238E27FC236}">
                <a16:creationId xmlns:a16="http://schemas.microsoft.com/office/drawing/2014/main" id="{0A69BE50-33AF-49D1-8DBB-EE5DC933F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3604" y="19766"/>
            <a:ext cx="1268396" cy="1268396"/>
          </a:xfrm>
          <a:prstGeom prst="rect">
            <a:avLst/>
          </a:prstGeom>
        </p:spPr>
      </p:pic>
    </p:spTree>
    <p:extLst>
      <p:ext uri="{BB962C8B-B14F-4D97-AF65-F5344CB8AC3E}">
        <p14:creationId xmlns:p14="http://schemas.microsoft.com/office/powerpoint/2010/main" val="4188155450"/>
      </p:ext>
    </p:extLst>
  </p:cSld>
  <p:clrMapOvr>
    <a:masterClrMapping/>
  </p:clrMapOvr>
  <mc:AlternateContent xmlns:mc="http://schemas.openxmlformats.org/markup-compatibility/2006" xmlns:p14="http://schemas.microsoft.com/office/powerpoint/2010/main">
    <mc:Choice Requires="p14">
      <p:transition spd="slow" p14:dur="2000" advTm="49329"/>
    </mc:Choice>
    <mc:Fallback xmlns="">
      <p:transition spd="slow" advTm="4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46D1-367D-4985-9819-BB0D2F757207}"/>
              </a:ext>
            </a:extLst>
          </p:cNvPr>
          <p:cNvSpPr>
            <a:spLocks noGrp="1"/>
          </p:cNvSpPr>
          <p:nvPr>
            <p:ph type="title"/>
          </p:nvPr>
        </p:nvSpPr>
        <p:spPr>
          <a:xfrm>
            <a:off x="2100615" y="116632"/>
            <a:ext cx="8390922" cy="1143000"/>
          </a:xfrm>
        </p:spPr>
        <p:txBody>
          <a:bodyPr>
            <a:noAutofit/>
          </a:bodyPr>
          <a:lstStyle/>
          <a:p>
            <a:r>
              <a:rPr lang="en-US" sz="4800" u="sng" dirty="0">
                <a:latin typeface="XCCW Joined 1a" panose="03050602040000000000" pitchFamily="66" charset="0"/>
              </a:rPr>
              <a:t>Curriculum Overview</a:t>
            </a:r>
            <a:endParaRPr lang="en-GB" sz="4800" u="sng" dirty="0">
              <a:latin typeface="XCCW Joined 1a" panose="03050602040000000000" pitchFamily="66" charset="0"/>
            </a:endParaRPr>
          </a:p>
        </p:txBody>
      </p:sp>
      <p:sp>
        <p:nvSpPr>
          <p:cNvPr id="4" name="Content Placeholder 3">
            <a:extLst>
              <a:ext uri="{FF2B5EF4-FFF2-40B4-BE49-F238E27FC236}">
                <a16:creationId xmlns:a16="http://schemas.microsoft.com/office/drawing/2014/main" id="{F978F595-BC20-4A06-A598-01C1663FF271}"/>
              </a:ext>
            </a:extLst>
          </p:cNvPr>
          <p:cNvSpPr>
            <a:spLocks noGrp="1"/>
          </p:cNvSpPr>
          <p:nvPr>
            <p:ph idx="1"/>
          </p:nvPr>
        </p:nvSpPr>
        <p:spPr>
          <a:xfrm>
            <a:off x="127436" y="938497"/>
            <a:ext cx="8064896" cy="5279230"/>
          </a:xfrm>
        </p:spPr>
        <p:txBody>
          <a:bodyPr>
            <a:noAutofit/>
          </a:bodyPr>
          <a:lstStyle/>
          <a:p>
            <a:pPr marL="68580" indent="0">
              <a:buNone/>
            </a:pPr>
            <a:r>
              <a:rPr lang="en-US" sz="2000" b="1" u="sng" dirty="0">
                <a:latin typeface="XCCW Joined 1a" panose="03050602040000000000" pitchFamily="66" charset="0"/>
              </a:rPr>
              <a:t>The following subjects are taught to the children:</a:t>
            </a:r>
          </a:p>
          <a:p>
            <a:pPr marL="68580" indent="0">
              <a:buNone/>
            </a:pPr>
            <a:r>
              <a:rPr lang="en-US" sz="2000" dirty="0">
                <a:latin typeface="XCCW Joined 1a" panose="03050602040000000000" pitchFamily="66" charset="0"/>
              </a:rPr>
              <a:t>English (Daily)</a:t>
            </a:r>
          </a:p>
          <a:p>
            <a:pPr marL="68580" indent="0">
              <a:buNone/>
            </a:pPr>
            <a:r>
              <a:rPr lang="en-US" sz="2000" dirty="0">
                <a:latin typeface="XCCW Joined 1a" panose="03050602040000000000" pitchFamily="66" charset="0"/>
              </a:rPr>
              <a:t>Maths (Daily)</a:t>
            </a:r>
          </a:p>
          <a:p>
            <a:pPr marL="68580" indent="0">
              <a:buNone/>
            </a:pPr>
            <a:r>
              <a:rPr lang="en-US" sz="2000" dirty="0">
                <a:latin typeface="XCCW Joined 1a" panose="03050602040000000000" pitchFamily="66" charset="0"/>
              </a:rPr>
              <a:t>Phonics</a:t>
            </a:r>
          </a:p>
          <a:p>
            <a:pPr marL="68580" indent="0">
              <a:buNone/>
            </a:pPr>
            <a:r>
              <a:rPr lang="en-US" sz="2000" dirty="0">
                <a:latin typeface="XCCW Joined 1a" panose="03050602040000000000" pitchFamily="66" charset="0"/>
              </a:rPr>
              <a:t>Science  (Weekly)</a:t>
            </a:r>
          </a:p>
          <a:p>
            <a:pPr marL="68580" indent="0">
              <a:buNone/>
            </a:pPr>
            <a:r>
              <a:rPr lang="en-US" sz="2000" dirty="0">
                <a:latin typeface="XCCW Joined 1a" panose="03050602040000000000" pitchFamily="66" charset="0"/>
              </a:rPr>
              <a:t>RE (Weekly)</a:t>
            </a:r>
          </a:p>
          <a:p>
            <a:pPr marL="68580" indent="0">
              <a:buNone/>
            </a:pPr>
            <a:r>
              <a:rPr lang="en-US" sz="2000" dirty="0">
                <a:latin typeface="XCCW Joined 1a" panose="03050602040000000000" pitchFamily="66" charset="0"/>
              </a:rPr>
              <a:t>PHSE (Personal, Health, Social and Economic Education) (Weekly)</a:t>
            </a:r>
          </a:p>
          <a:p>
            <a:pPr marL="68580" indent="0">
              <a:buNone/>
            </a:pPr>
            <a:r>
              <a:rPr lang="en-US" sz="2000" dirty="0">
                <a:latin typeface="XCCW Joined 1a" panose="03050602040000000000" pitchFamily="66" charset="0"/>
              </a:rPr>
              <a:t>History </a:t>
            </a:r>
          </a:p>
          <a:p>
            <a:pPr marL="68580" indent="0">
              <a:buNone/>
            </a:pPr>
            <a:r>
              <a:rPr lang="en-US" sz="2000" dirty="0">
                <a:latin typeface="XCCW Joined 1a" panose="03050602040000000000" pitchFamily="66" charset="0"/>
              </a:rPr>
              <a:t>Geography </a:t>
            </a:r>
          </a:p>
          <a:p>
            <a:pPr marL="68580" indent="0">
              <a:buNone/>
            </a:pPr>
            <a:r>
              <a:rPr lang="en-US" sz="2000" dirty="0">
                <a:latin typeface="XCCW Joined 1a" panose="03050602040000000000" pitchFamily="66" charset="0"/>
              </a:rPr>
              <a:t>Art</a:t>
            </a:r>
          </a:p>
          <a:p>
            <a:pPr marL="68580" indent="0">
              <a:buNone/>
            </a:pPr>
            <a:r>
              <a:rPr lang="en-US" sz="2000" dirty="0">
                <a:latin typeface="XCCW Joined 1a" panose="03050602040000000000" pitchFamily="66" charset="0"/>
              </a:rPr>
              <a:t>DT</a:t>
            </a:r>
          </a:p>
          <a:p>
            <a:pPr marL="68580" indent="0">
              <a:buNone/>
            </a:pPr>
            <a:r>
              <a:rPr lang="en-US" sz="2000" dirty="0">
                <a:latin typeface="XCCW Joined 1a" panose="03050602040000000000" pitchFamily="66" charset="0"/>
              </a:rPr>
              <a:t>Computing </a:t>
            </a:r>
          </a:p>
          <a:p>
            <a:pPr marL="68580" indent="0">
              <a:buNone/>
            </a:pPr>
            <a:r>
              <a:rPr lang="en-US" sz="2000" dirty="0">
                <a:latin typeface="XCCW Joined 1a" panose="03050602040000000000" pitchFamily="66" charset="0"/>
              </a:rPr>
              <a:t>Music </a:t>
            </a:r>
          </a:p>
          <a:p>
            <a:pPr marL="68580" indent="0">
              <a:buNone/>
            </a:pPr>
            <a:r>
              <a:rPr lang="en-US" sz="2000" dirty="0">
                <a:latin typeface="XCCW Joined 1a" panose="03050602040000000000" pitchFamily="66" charset="0"/>
              </a:rPr>
              <a:t>MFL</a:t>
            </a:r>
          </a:p>
        </p:txBody>
      </p:sp>
      <p:pic>
        <p:nvPicPr>
          <p:cNvPr id="5" name="Recorded Sound">
            <a:hlinkClick r:id="" action="ppaction://media"/>
            <a:extLst>
              <a:ext uri="{FF2B5EF4-FFF2-40B4-BE49-F238E27FC236}">
                <a16:creationId xmlns:a16="http://schemas.microsoft.com/office/drawing/2014/main" id="{04F768E5-505B-4505-97AF-3B7FE328F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633" y="5710261"/>
            <a:ext cx="1014931" cy="1014931"/>
          </a:xfrm>
          <a:prstGeom prst="rect">
            <a:avLst/>
          </a:prstGeom>
        </p:spPr>
      </p:pic>
    </p:spTree>
    <p:extLst>
      <p:ext uri="{BB962C8B-B14F-4D97-AF65-F5344CB8AC3E}">
        <p14:creationId xmlns:p14="http://schemas.microsoft.com/office/powerpoint/2010/main" val="3583659501"/>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352E8-4F14-F9AB-4DBA-FF63ED93A03F}"/>
              </a:ext>
            </a:extLst>
          </p:cNvPr>
          <p:cNvSpPr txBox="1"/>
          <p:nvPr/>
        </p:nvSpPr>
        <p:spPr>
          <a:xfrm>
            <a:off x="3670180" y="238465"/>
            <a:ext cx="4133850" cy="707886"/>
          </a:xfrm>
          <a:prstGeom prst="rect">
            <a:avLst/>
          </a:prstGeom>
          <a:noFill/>
        </p:spPr>
        <p:txBody>
          <a:bodyPr wrap="square" rtlCol="0">
            <a:spAutoFit/>
          </a:bodyPr>
          <a:lstStyle/>
          <a:p>
            <a:pPr algn="ctr"/>
            <a:r>
              <a:rPr lang="en-GB" sz="4000" u="sng" dirty="0">
                <a:latin typeface="XCCW Joined 1a" panose="03050602040000000000" pitchFamily="66" charset="0"/>
              </a:rPr>
              <a:t>Petty Pool</a:t>
            </a:r>
          </a:p>
        </p:txBody>
      </p:sp>
      <p:sp>
        <p:nvSpPr>
          <p:cNvPr id="3" name="TextBox 2">
            <a:extLst>
              <a:ext uri="{FF2B5EF4-FFF2-40B4-BE49-F238E27FC236}">
                <a16:creationId xmlns:a16="http://schemas.microsoft.com/office/drawing/2014/main" id="{312CB8E4-A5EA-18BB-C655-7CDF71F07FFC}"/>
              </a:ext>
            </a:extLst>
          </p:cNvPr>
          <p:cNvSpPr txBox="1"/>
          <p:nvPr/>
        </p:nvSpPr>
        <p:spPr>
          <a:xfrm>
            <a:off x="1777042" y="983718"/>
            <a:ext cx="9497683" cy="830997"/>
          </a:xfrm>
          <a:prstGeom prst="rect">
            <a:avLst/>
          </a:prstGeom>
          <a:noFill/>
        </p:spPr>
        <p:txBody>
          <a:bodyPr wrap="square" rtlCol="0">
            <a:spAutoFit/>
          </a:bodyPr>
          <a:lstStyle/>
          <a:p>
            <a:pPr algn="l"/>
            <a:r>
              <a:rPr lang="en-GB" sz="4800" b="1" dirty="0">
                <a:solidFill>
                  <a:srgbClr val="FF0000"/>
                </a:solidFill>
                <a:latin typeface="XCCW Joined 1a" panose="03050602040000000000" pitchFamily="66" charset="0"/>
              </a:rPr>
              <a:t>22</a:t>
            </a:r>
            <a:r>
              <a:rPr lang="en-GB" sz="4800" b="1" baseline="30000" dirty="0">
                <a:solidFill>
                  <a:srgbClr val="FF0000"/>
                </a:solidFill>
                <a:latin typeface="XCCW Joined 1a" panose="03050602040000000000" pitchFamily="66" charset="0"/>
              </a:rPr>
              <a:t>nd</a:t>
            </a:r>
            <a:r>
              <a:rPr lang="en-GB" sz="4800" b="1" dirty="0">
                <a:solidFill>
                  <a:srgbClr val="FF0000"/>
                </a:solidFill>
                <a:latin typeface="XCCW Joined 1a" panose="03050602040000000000" pitchFamily="66" charset="0"/>
              </a:rPr>
              <a:t>-24</a:t>
            </a:r>
            <a:r>
              <a:rPr lang="en-GB" sz="4800" b="1" baseline="30000" dirty="0">
                <a:solidFill>
                  <a:srgbClr val="FF0000"/>
                </a:solidFill>
                <a:latin typeface="XCCW Joined 1a" panose="03050602040000000000" pitchFamily="66" charset="0"/>
              </a:rPr>
              <a:t>th</a:t>
            </a:r>
            <a:r>
              <a:rPr lang="en-GB" sz="4800" b="1" dirty="0">
                <a:solidFill>
                  <a:srgbClr val="FF0000"/>
                </a:solidFill>
                <a:latin typeface="XCCW Joined 1a" panose="03050602040000000000" pitchFamily="66" charset="0"/>
              </a:rPr>
              <a:t> June 2026</a:t>
            </a:r>
          </a:p>
        </p:txBody>
      </p:sp>
      <p:pic>
        <p:nvPicPr>
          <p:cNvPr id="7" name="Picture 6">
            <a:extLst>
              <a:ext uri="{FF2B5EF4-FFF2-40B4-BE49-F238E27FC236}">
                <a16:creationId xmlns:a16="http://schemas.microsoft.com/office/drawing/2014/main" id="{CF734BF2-719A-8E7B-DB1E-133EE97522BE}"/>
              </a:ext>
            </a:extLst>
          </p:cNvPr>
          <p:cNvPicPr>
            <a:picLocks noChangeAspect="1"/>
          </p:cNvPicPr>
          <p:nvPr/>
        </p:nvPicPr>
        <p:blipFill>
          <a:blip r:embed="rId2"/>
          <a:stretch>
            <a:fillRect/>
          </a:stretch>
        </p:blipFill>
        <p:spPr>
          <a:xfrm>
            <a:off x="398690" y="1795257"/>
            <a:ext cx="3271489" cy="4872962"/>
          </a:xfrm>
          <a:prstGeom prst="rect">
            <a:avLst/>
          </a:prstGeom>
        </p:spPr>
      </p:pic>
      <p:pic>
        <p:nvPicPr>
          <p:cNvPr id="11" name="Picture 10">
            <a:extLst>
              <a:ext uri="{FF2B5EF4-FFF2-40B4-BE49-F238E27FC236}">
                <a16:creationId xmlns:a16="http://schemas.microsoft.com/office/drawing/2014/main" id="{988CF6C9-C6DD-698A-AABE-76F9AC20FD54}"/>
              </a:ext>
            </a:extLst>
          </p:cNvPr>
          <p:cNvPicPr>
            <a:picLocks noChangeAspect="1"/>
          </p:cNvPicPr>
          <p:nvPr/>
        </p:nvPicPr>
        <p:blipFill>
          <a:blip r:embed="rId3"/>
          <a:stretch>
            <a:fillRect/>
          </a:stretch>
        </p:blipFill>
        <p:spPr>
          <a:xfrm>
            <a:off x="4562079" y="1804987"/>
            <a:ext cx="3561523" cy="5005918"/>
          </a:xfrm>
          <a:prstGeom prst="rect">
            <a:avLst/>
          </a:prstGeom>
        </p:spPr>
      </p:pic>
      <p:pic>
        <p:nvPicPr>
          <p:cNvPr id="15" name="Picture 14">
            <a:extLst>
              <a:ext uri="{FF2B5EF4-FFF2-40B4-BE49-F238E27FC236}">
                <a16:creationId xmlns:a16="http://schemas.microsoft.com/office/drawing/2014/main" id="{742B3699-0066-9A89-CF26-D0EF34BF4123}"/>
              </a:ext>
            </a:extLst>
          </p:cNvPr>
          <p:cNvPicPr>
            <a:picLocks noChangeAspect="1"/>
          </p:cNvPicPr>
          <p:nvPr/>
        </p:nvPicPr>
        <p:blipFill>
          <a:blip r:embed="rId4"/>
          <a:stretch>
            <a:fillRect/>
          </a:stretch>
        </p:blipFill>
        <p:spPr>
          <a:xfrm>
            <a:off x="8812778" y="1795257"/>
            <a:ext cx="3205132" cy="5005919"/>
          </a:xfrm>
          <a:prstGeom prst="rect">
            <a:avLst/>
          </a:prstGeom>
        </p:spPr>
      </p:pic>
    </p:spTree>
    <p:extLst>
      <p:ext uri="{BB962C8B-B14F-4D97-AF65-F5344CB8AC3E}">
        <p14:creationId xmlns:p14="http://schemas.microsoft.com/office/powerpoint/2010/main" val="74533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352E8-4F14-F9AB-4DBA-FF63ED93A03F}"/>
              </a:ext>
            </a:extLst>
          </p:cNvPr>
          <p:cNvSpPr txBox="1"/>
          <p:nvPr/>
        </p:nvSpPr>
        <p:spPr>
          <a:xfrm>
            <a:off x="3670180" y="238465"/>
            <a:ext cx="4133850" cy="707886"/>
          </a:xfrm>
          <a:prstGeom prst="rect">
            <a:avLst/>
          </a:prstGeom>
          <a:noFill/>
        </p:spPr>
        <p:txBody>
          <a:bodyPr wrap="square" rtlCol="0">
            <a:spAutoFit/>
          </a:bodyPr>
          <a:lstStyle/>
          <a:p>
            <a:pPr algn="ctr"/>
            <a:r>
              <a:rPr lang="en-GB" sz="4000" u="sng" dirty="0">
                <a:latin typeface="XCCW Joined 1a" panose="03050602040000000000" pitchFamily="66" charset="0"/>
              </a:rPr>
              <a:t>Petty Pool</a:t>
            </a:r>
          </a:p>
        </p:txBody>
      </p:sp>
      <p:pic>
        <p:nvPicPr>
          <p:cNvPr id="5122" name="Picture 2" descr="Image preview">
            <a:extLst>
              <a:ext uri="{FF2B5EF4-FFF2-40B4-BE49-F238E27FC236}">
                <a16:creationId xmlns:a16="http://schemas.microsoft.com/office/drawing/2014/main" id="{E7591C5D-E546-A4D8-9278-020305202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107" y="1852082"/>
            <a:ext cx="3666237" cy="4888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749F85-DA59-2EAB-BF74-05856E9D364F}"/>
              </a:ext>
            </a:extLst>
          </p:cNvPr>
          <p:cNvPicPr>
            <a:picLocks noChangeAspect="1"/>
          </p:cNvPicPr>
          <p:nvPr/>
        </p:nvPicPr>
        <p:blipFill>
          <a:blip r:embed="rId3"/>
          <a:stretch>
            <a:fillRect/>
          </a:stretch>
        </p:blipFill>
        <p:spPr>
          <a:xfrm>
            <a:off x="4366738" y="1883421"/>
            <a:ext cx="3458524" cy="4785849"/>
          </a:xfrm>
          <a:prstGeom prst="rect">
            <a:avLst/>
          </a:prstGeom>
        </p:spPr>
      </p:pic>
      <p:pic>
        <p:nvPicPr>
          <p:cNvPr id="10" name="Picture 9">
            <a:extLst>
              <a:ext uri="{FF2B5EF4-FFF2-40B4-BE49-F238E27FC236}">
                <a16:creationId xmlns:a16="http://schemas.microsoft.com/office/drawing/2014/main" id="{0872D292-E34E-6677-07B2-F909709A76E8}"/>
              </a:ext>
            </a:extLst>
          </p:cNvPr>
          <p:cNvPicPr>
            <a:picLocks noChangeAspect="1"/>
          </p:cNvPicPr>
          <p:nvPr/>
        </p:nvPicPr>
        <p:blipFill>
          <a:blip r:embed="rId4"/>
          <a:stretch>
            <a:fillRect/>
          </a:stretch>
        </p:blipFill>
        <p:spPr>
          <a:xfrm>
            <a:off x="282656" y="1883421"/>
            <a:ext cx="3589387" cy="4785849"/>
          </a:xfrm>
          <a:prstGeom prst="rect">
            <a:avLst/>
          </a:prstGeom>
        </p:spPr>
      </p:pic>
      <p:sp>
        <p:nvSpPr>
          <p:cNvPr id="7" name="TextBox 6">
            <a:extLst>
              <a:ext uri="{FF2B5EF4-FFF2-40B4-BE49-F238E27FC236}">
                <a16:creationId xmlns:a16="http://schemas.microsoft.com/office/drawing/2014/main" id="{8D441990-5E80-4339-8A36-BF40A816758F}"/>
              </a:ext>
            </a:extLst>
          </p:cNvPr>
          <p:cNvSpPr txBox="1"/>
          <p:nvPr/>
        </p:nvSpPr>
        <p:spPr>
          <a:xfrm>
            <a:off x="1929442" y="999387"/>
            <a:ext cx="9497683" cy="830997"/>
          </a:xfrm>
          <a:prstGeom prst="rect">
            <a:avLst/>
          </a:prstGeom>
          <a:noFill/>
        </p:spPr>
        <p:txBody>
          <a:bodyPr wrap="square" rtlCol="0">
            <a:spAutoFit/>
          </a:bodyPr>
          <a:lstStyle/>
          <a:p>
            <a:pPr algn="l"/>
            <a:r>
              <a:rPr lang="en-GB" sz="4800" b="1" dirty="0">
                <a:solidFill>
                  <a:srgbClr val="FF0000"/>
                </a:solidFill>
                <a:latin typeface="XCCW Joined 1a" panose="03050602040000000000" pitchFamily="66" charset="0"/>
              </a:rPr>
              <a:t>22</a:t>
            </a:r>
            <a:r>
              <a:rPr lang="en-GB" sz="4800" b="1" baseline="30000" dirty="0">
                <a:solidFill>
                  <a:srgbClr val="FF0000"/>
                </a:solidFill>
                <a:latin typeface="XCCW Joined 1a" panose="03050602040000000000" pitchFamily="66" charset="0"/>
              </a:rPr>
              <a:t>nd</a:t>
            </a:r>
            <a:r>
              <a:rPr lang="en-GB" sz="4800" b="1" dirty="0">
                <a:solidFill>
                  <a:srgbClr val="FF0000"/>
                </a:solidFill>
                <a:latin typeface="XCCW Joined 1a" panose="03050602040000000000" pitchFamily="66" charset="0"/>
              </a:rPr>
              <a:t>-24</a:t>
            </a:r>
            <a:r>
              <a:rPr lang="en-GB" sz="4800" b="1" baseline="30000" dirty="0">
                <a:solidFill>
                  <a:srgbClr val="FF0000"/>
                </a:solidFill>
                <a:latin typeface="XCCW Joined 1a" panose="03050602040000000000" pitchFamily="66" charset="0"/>
              </a:rPr>
              <a:t>th</a:t>
            </a:r>
            <a:r>
              <a:rPr lang="en-GB" sz="4800" b="1" dirty="0">
                <a:solidFill>
                  <a:srgbClr val="FF0000"/>
                </a:solidFill>
                <a:latin typeface="XCCW Joined 1a" panose="03050602040000000000" pitchFamily="66" charset="0"/>
              </a:rPr>
              <a:t> June 2026</a:t>
            </a:r>
          </a:p>
        </p:txBody>
      </p:sp>
    </p:spTree>
    <p:extLst>
      <p:ext uri="{BB962C8B-B14F-4D97-AF65-F5344CB8AC3E}">
        <p14:creationId xmlns:p14="http://schemas.microsoft.com/office/powerpoint/2010/main" val="1138151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373314" y="-189507"/>
            <a:ext cx="12176495" cy="1179576"/>
          </a:xfrm>
        </p:spPr>
        <p:txBody>
          <a:bodyPr>
            <a:normAutofit/>
          </a:bodyPr>
          <a:lstStyle/>
          <a:p>
            <a:r>
              <a:rPr lang="en-US" sz="5400" u="sng" dirty="0">
                <a:latin typeface="XCCW Joined 1a" panose="03050602040000000000" pitchFamily="66" charset="0"/>
                <a:cs typeface="Cavolini" panose="03000502040302020204" pitchFamily="66" charset="0"/>
              </a:rPr>
              <a:t>Volunteer &amp; Support</a:t>
            </a:r>
            <a:endParaRPr lang="en-US" u="sng" dirty="0">
              <a:latin typeface="XCCW Joined 1a" panose="03050602040000000000" pitchFamily="66" charset="0"/>
              <a:cs typeface="Cavolini" panose="03000502040302020204" pitchFamily="66" charset="0"/>
            </a:endParaRPr>
          </a:p>
        </p:txBody>
      </p:sp>
      <p:sp>
        <p:nvSpPr>
          <p:cNvPr id="5" name="TextBox 4">
            <a:extLst>
              <a:ext uri="{FF2B5EF4-FFF2-40B4-BE49-F238E27FC236}">
                <a16:creationId xmlns:a16="http://schemas.microsoft.com/office/drawing/2014/main" id="{ED80D0FD-96A2-0E3C-4D49-3142267DA37C}"/>
              </a:ext>
            </a:extLst>
          </p:cNvPr>
          <p:cNvSpPr txBox="1"/>
          <p:nvPr/>
        </p:nvSpPr>
        <p:spPr>
          <a:xfrm>
            <a:off x="373314" y="767944"/>
            <a:ext cx="11818686" cy="4832092"/>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XCCW Joined 1a" panose="03050602040000000000" pitchFamily="66" charset="0"/>
                <a:cs typeface="Cavolini" panose="03000502040302020204" pitchFamily="66" charset="0"/>
              </a:rPr>
              <a:t>We are always looking for adults to hear children read, or to help with the gardening/ school grounds maintenance. If anyone can spare a few hours each week or each half term, then please talk to me or see Sharon in the office.</a:t>
            </a:r>
          </a:p>
          <a:p>
            <a:endParaRPr lang="en-US" sz="2800" dirty="0">
              <a:latin typeface="XCCW Joined 1a" panose="03050602040000000000" pitchFamily="66" charset="0"/>
              <a:cs typeface="Cavolini" panose="03000502040302020204" pitchFamily="66" charset="0"/>
            </a:endParaRPr>
          </a:p>
          <a:p>
            <a:pPr marL="342900" indent="-342900">
              <a:buFont typeface="Arial" panose="020B0604020202020204" pitchFamily="34" charset="0"/>
              <a:buChar char="•"/>
            </a:pPr>
            <a:r>
              <a:rPr lang="en-US" sz="2800" dirty="0">
                <a:latin typeface="XCCW Joined 1a" panose="03050602040000000000" pitchFamily="66" charset="0"/>
                <a:cs typeface="Cavolini" panose="03000502040302020204" pitchFamily="66" charset="0"/>
              </a:rPr>
              <a:t>I have an open-door policy and am available most days after school to talk to. Alternatively, email and I will respond as soon as possible. </a:t>
            </a:r>
          </a:p>
          <a:p>
            <a:endParaRPr lang="en-US" sz="2800" dirty="0">
              <a:latin typeface="XCCW Joined 1a" panose="03050602040000000000" pitchFamily="66" charset="0"/>
              <a:cs typeface="Cavolini" panose="03000502040302020204" pitchFamily="66" charset="0"/>
            </a:endParaRPr>
          </a:p>
          <a:p>
            <a:pPr marL="342900" indent="-342900">
              <a:buFont typeface="Arial" panose="020B0604020202020204" pitchFamily="34" charset="0"/>
              <a:buChar char="•"/>
            </a:pPr>
            <a:r>
              <a:rPr lang="en-US" sz="2800" dirty="0">
                <a:latin typeface="XCCW Joined 1a" panose="03050602040000000000" pitchFamily="66" charset="0"/>
                <a:cs typeface="Cavolini" panose="03000502040302020204" pitchFamily="66" charset="0"/>
              </a:rPr>
              <a:t>nlewis@</a:t>
            </a:r>
            <a:r>
              <a:rPr lang="en-US" sz="2800">
                <a:latin typeface="XCCW Joined 1a" panose="03050602040000000000" pitchFamily="66" charset="0"/>
                <a:cs typeface="Cavolini" panose="03000502040302020204" pitchFamily="66" charset="0"/>
              </a:rPr>
              <a:t>scholargreen.cheshire</a:t>
            </a:r>
            <a:r>
              <a:rPr lang="en-US" sz="2800" dirty="0">
                <a:latin typeface="XCCW Joined 1a" panose="03050602040000000000" pitchFamily="66" charset="0"/>
                <a:cs typeface="Cavolini" panose="03000502040302020204" pitchFamily="66" charset="0"/>
              </a:rPr>
              <a:t>.sch.uk</a:t>
            </a:r>
          </a:p>
        </p:txBody>
      </p:sp>
      <p:pic>
        <p:nvPicPr>
          <p:cNvPr id="2" name="Recorded Sound">
            <a:hlinkClick r:id="" action="ppaction://media"/>
            <a:extLst>
              <a:ext uri="{FF2B5EF4-FFF2-40B4-BE49-F238E27FC236}">
                <a16:creationId xmlns:a16="http://schemas.microsoft.com/office/drawing/2014/main" id="{CD5ABD55-F25A-415F-A75D-42468922C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0960" y="4886960"/>
            <a:ext cx="1971040" cy="1971040"/>
          </a:xfrm>
          <a:prstGeom prst="rect">
            <a:avLst/>
          </a:prstGeom>
        </p:spPr>
      </p:pic>
    </p:spTree>
    <p:extLst>
      <p:ext uri="{BB962C8B-B14F-4D97-AF65-F5344CB8AC3E}">
        <p14:creationId xmlns:p14="http://schemas.microsoft.com/office/powerpoint/2010/main" val="1762368444"/>
      </p:ext>
    </p:extLst>
  </p:cSld>
  <p:clrMapOvr>
    <a:masterClrMapping/>
  </p:clrMapOvr>
  <mc:AlternateContent xmlns:mc="http://schemas.openxmlformats.org/markup-compatibility/2006" xmlns:p14="http://schemas.microsoft.com/office/powerpoint/2010/main">
    <mc:Choice Requires="p14">
      <p:transition spd="slow" p14:dur="2000" advTm="33237"/>
    </mc:Choice>
    <mc:Fallback xmlns="">
      <p:transition spd="slow" advTm="3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1A4D8E-EBB5-3BB0-6B02-66365BD022E1}"/>
              </a:ext>
            </a:extLst>
          </p:cNvPr>
          <p:cNvSpPr txBox="1"/>
          <p:nvPr/>
        </p:nvSpPr>
        <p:spPr>
          <a:xfrm>
            <a:off x="185797" y="172700"/>
            <a:ext cx="4548128" cy="4893647"/>
          </a:xfrm>
          <a:prstGeom prst="rect">
            <a:avLst/>
          </a:prstGeom>
          <a:noFill/>
          <a:ln>
            <a:solidFill>
              <a:schemeClr val="accent1"/>
            </a:solidFill>
          </a:ln>
        </p:spPr>
        <p:txBody>
          <a:bodyPr wrap="square" rtlCol="0">
            <a:spAutoFit/>
          </a:bodyPr>
          <a:lstStyle/>
          <a:p>
            <a:r>
              <a:rPr lang="en-US" sz="2400" b="1" u="sng" dirty="0">
                <a:latin typeface="XCCW Joined 1a" panose="03050602040000000000" pitchFamily="66" charset="0"/>
                <a:cs typeface="Cavolini" panose="03000502040302020204" pitchFamily="66" charset="0"/>
              </a:rPr>
              <a:t>Every lesson has:</a:t>
            </a:r>
          </a:p>
          <a:p>
            <a:pPr marL="214313" indent="-214313">
              <a:buFont typeface="Arial" panose="020B0604020202020204" pitchFamily="34" charset="0"/>
              <a:buChar char="•"/>
            </a:pPr>
            <a:r>
              <a:rPr lang="en-US" sz="2400" dirty="0">
                <a:latin typeface="XCCW Joined 1a" panose="03050602040000000000" pitchFamily="66" charset="0"/>
                <a:cs typeface="Cavolini" panose="03000502040302020204" pitchFamily="66" charset="0"/>
              </a:rPr>
              <a:t>the knowledge, skills and vocabulary to be covered</a:t>
            </a:r>
          </a:p>
          <a:p>
            <a:pPr marL="214313" indent="-214313">
              <a:buFont typeface="Arial" panose="020B0604020202020204" pitchFamily="34" charset="0"/>
              <a:buChar char="•"/>
            </a:pPr>
            <a:r>
              <a:rPr lang="en-US" sz="2400" dirty="0">
                <a:latin typeface="XCCW Joined 1a" panose="03050602040000000000" pitchFamily="66" charset="0"/>
                <a:cs typeface="Cavolini" panose="03000502040302020204" pitchFamily="66" charset="0"/>
              </a:rPr>
              <a:t>prior learning through ‘Flash Back 4s’ to help with sticky knowledge</a:t>
            </a:r>
          </a:p>
          <a:p>
            <a:pPr marL="214313" indent="-214313">
              <a:buFont typeface="Arial" panose="020B0604020202020204" pitchFamily="34" charset="0"/>
              <a:buChar char="•"/>
            </a:pPr>
            <a:r>
              <a:rPr lang="en-US" sz="2400" dirty="0">
                <a:latin typeface="XCCW Joined 1a" panose="03050602040000000000" pitchFamily="66" charset="0"/>
                <a:cs typeface="Cavolini" panose="03000502040302020204" pitchFamily="66" charset="0"/>
              </a:rPr>
              <a:t>an enquiry question, theme</a:t>
            </a:r>
            <a:r>
              <a:rPr lang="en-GB" sz="2400" dirty="0">
                <a:latin typeface="XCCW Joined 1a" panose="03050602040000000000" pitchFamily="66" charset="0"/>
                <a:cs typeface="Cavolini" panose="03000502040302020204" pitchFamily="66" charset="0"/>
              </a:rPr>
              <a:t> or significant individual</a:t>
            </a:r>
          </a:p>
          <a:p>
            <a:pPr marL="214313" indent="-214313">
              <a:buFont typeface="Arial" panose="020B0604020202020204" pitchFamily="34" charset="0"/>
              <a:buChar char="•"/>
            </a:pPr>
            <a:r>
              <a:rPr lang="en-GB" sz="2400" dirty="0">
                <a:latin typeface="XCCW Joined 1a" panose="03050602040000000000" pitchFamily="66" charset="0"/>
                <a:cs typeface="Cavolini" panose="03000502040302020204" pitchFamily="66" charset="0"/>
              </a:rPr>
              <a:t>future learning and end-point expectation</a:t>
            </a:r>
            <a:endParaRPr lang="en-US" sz="2400" dirty="0">
              <a:latin typeface="XCCW Joined 1a" panose="03050602040000000000" pitchFamily="66" charset="0"/>
              <a:cs typeface="Cavolini" panose="03000502040302020204" pitchFamily="66" charset="0"/>
            </a:endParaRPr>
          </a:p>
        </p:txBody>
      </p:sp>
      <p:pic>
        <p:nvPicPr>
          <p:cNvPr id="5" name="Picture 4">
            <a:extLst>
              <a:ext uri="{FF2B5EF4-FFF2-40B4-BE49-F238E27FC236}">
                <a16:creationId xmlns:a16="http://schemas.microsoft.com/office/drawing/2014/main" id="{DEE859B6-937D-2A90-E1FB-AC9BCD33EF29}"/>
              </a:ext>
            </a:extLst>
          </p:cNvPr>
          <p:cNvPicPr>
            <a:picLocks noChangeAspect="1"/>
          </p:cNvPicPr>
          <p:nvPr/>
        </p:nvPicPr>
        <p:blipFill>
          <a:blip r:embed="rId4"/>
          <a:stretch>
            <a:fillRect/>
          </a:stretch>
        </p:blipFill>
        <p:spPr>
          <a:xfrm>
            <a:off x="4911015" y="172700"/>
            <a:ext cx="7280985" cy="3962400"/>
          </a:xfrm>
          <a:prstGeom prst="rect">
            <a:avLst/>
          </a:prstGeom>
        </p:spPr>
      </p:pic>
      <p:pic>
        <p:nvPicPr>
          <p:cNvPr id="2" name="Recorded Sound">
            <a:hlinkClick r:id="" action="ppaction://media"/>
            <a:extLst>
              <a:ext uri="{FF2B5EF4-FFF2-40B4-BE49-F238E27FC236}">
                <a16:creationId xmlns:a16="http://schemas.microsoft.com/office/drawing/2014/main" id="{A1C3884B-B827-4E7B-B5E1-A56D72F95A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1472" y="5553777"/>
            <a:ext cx="1033379" cy="1033379"/>
          </a:xfrm>
          <a:prstGeom prst="rect">
            <a:avLst/>
          </a:prstGeom>
        </p:spPr>
      </p:pic>
    </p:spTree>
    <p:extLst>
      <p:ext uri="{BB962C8B-B14F-4D97-AF65-F5344CB8AC3E}">
        <p14:creationId xmlns:p14="http://schemas.microsoft.com/office/powerpoint/2010/main" val="2282906464"/>
      </p:ext>
    </p:extLst>
  </p:cSld>
  <p:clrMapOvr>
    <a:masterClrMapping/>
  </p:clrMapOvr>
  <mc:AlternateContent xmlns:mc="http://schemas.openxmlformats.org/markup-compatibility/2006" xmlns:p14="http://schemas.microsoft.com/office/powerpoint/2010/main">
    <mc:Choice Requires="p14">
      <p:transition spd="slow" p14:dur="2000" advTm="46403"/>
    </mc:Choice>
    <mc:Fallback xmlns="">
      <p:transition spd="slow" advTm="4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23031-5991-BB11-A883-E19C75FB2328}"/>
              </a:ext>
            </a:extLst>
          </p:cNvPr>
          <p:cNvSpPr txBox="1"/>
          <p:nvPr/>
        </p:nvSpPr>
        <p:spPr>
          <a:xfrm>
            <a:off x="1238250" y="180975"/>
            <a:ext cx="9610725" cy="707886"/>
          </a:xfrm>
          <a:prstGeom prst="rect">
            <a:avLst/>
          </a:prstGeom>
          <a:noFill/>
        </p:spPr>
        <p:txBody>
          <a:bodyPr wrap="square" rtlCol="0">
            <a:spAutoFit/>
          </a:bodyPr>
          <a:lstStyle/>
          <a:p>
            <a:pPr algn="ctr"/>
            <a:r>
              <a:rPr lang="en-GB" sz="4000" u="sng" dirty="0">
                <a:latin typeface="XCCW Joined 1a" panose="03050602040000000000" pitchFamily="66" charset="0"/>
              </a:rPr>
              <a:t>Curriculum Coverage</a:t>
            </a:r>
            <a:r>
              <a:rPr lang="en-GB" u="sng" dirty="0"/>
              <a:t> </a:t>
            </a:r>
          </a:p>
        </p:txBody>
      </p:sp>
      <p:sp>
        <p:nvSpPr>
          <p:cNvPr id="5" name="TextBox 4">
            <a:extLst>
              <a:ext uri="{FF2B5EF4-FFF2-40B4-BE49-F238E27FC236}">
                <a16:creationId xmlns:a16="http://schemas.microsoft.com/office/drawing/2014/main" id="{08562326-C6A9-BEB3-4282-C4FE85AC06CB}"/>
              </a:ext>
            </a:extLst>
          </p:cNvPr>
          <p:cNvSpPr txBox="1"/>
          <p:nvPr/>
        </p:nvSpPr>
        <p:spPr>
          <a:xfrm>
            <a:off x="65313" y="963539"/>
            <a:ext cx="11784070" cy="2185214"/>
          </a:xfrm>
          <a:prstGeom prst="rect">
            <a:avLst/>
          </a:prstGeom>
          <a:noFill/>
        </p:spPr>
        <p:txBody>
          <a:bodyPr wrap="square" rtlCol="0">
            <a:spAutoFit/>
          </a:bodyPr>
          <a:lstStyle/>
          <a:p>
            <a:pPr algn="l"/>
            <a:r>
              <a:rPr lang="en-GB" sz="4000" u="sng" dirty="0">
                <a:solidFill>
                  <a:srgbClr val="FF0000"/>
                </a:solidFill>
                <a:latin typeface="XCCW Joined 1a" panose="03050602040000000000" pitchFamily="66" charset="0"/>
              </a:rPr>
              <a:t>English</a:t>
            </a:r>
          </a:p>
          <a:p>
            <a:pPr algn="l"/>
            <a:r>
              <a:rPr lang="en-GB" sz="3200" dirty="0">
                <a:latin typeface="XCCW Joined 1a" panose="03050602040000000000" pitchFamily="66" charset="0"/>
              </a:rPr>
              <a:t>Writing for a wide range of purposes.</a:t>
            </a:r>
          </a:p>
          <a:p>
            <a:pPr algn="l"/>
            <a:r>
              <a:rPr lang="en-GB" sz="3200" dirty="0">
                <a:latin typeface="XCCW Joined 1a" panose="03050602040000000000" pitchFamily="66" charset="0"/>
              </a:rPr>
              <a:t>Reading - fiction, nonfiction and poetry plus comprehension</a:t>
            </a:r>
          </a:p>
        </p:txBody>
      </p:sp>
      <p:sp>
        <p:nvSpPr>
          <p:cNvPr id="8" name="TextBox 7">
            <a:extLst>
              <a:ext uri="{FF2B5EF4-FFF2-40B4-BE49-F238E27FC236}">
                <a16:creationId xmlns:a16="http://schemas.microsoft.com/office/drawing/2014/main" id="{80C52DC6-5AE7-34BC-1F03-995DF77510D3}"/>
              </a:ext>
            </a:extLst>
          </p:cNvPr>
          <p:cNvSpPr txBox="1"/>
          <p:nvPr/>
        </p:nvSpPr>
        <p:spPr>
          <a:xfrm>
            <a:off x="65313" y="3308230"/>
            <a:ext cx="10584612" cy="3785652"/>
          </a:xfrm>
          <a:prstGeom prst="rect">
            <a:avLst/>
          </a:prstGeom>
          <a:noFill/>
        </p:spPr>
        <p:txBody>
          <a:bodyPr wrap="square" rtlCol="0">
            <a:spAutoFit/>
          </a:bodyPr>
          <a:lstStyle/>
          <a:p>
            <a:pPr marL="571500" indent="-571500" algn="l">
              <a:buFont typeface="Arial" panose="020B0604020202020204" pitchFamily="34" charset="0"/>
              <a:buChar char="•"/>
            </a:pPr>
            <a:r>
              <a:rPr lang="en-GB" sz="2000" dirty="0">
                <a:latin typeface="XCCW Joined 1a" panose="03050602040000000000" pitchFamily="66" charset="0"/>
              </a:rPr>
              <a:t>Writing a non-chronological report</a:t>
            </a:r>
          </a:p>
          <a:p>
            <a:pPr marL="571500" indent="-571500" algn="l">
              <a:buFont typeface="Arial" panose="020B0604020202020204" pitchFamily="34" charset="0"/>
              <a:buChar char="•"/>
            </a:pPr>
            <a:r>
              <a:rPr lang="en-GB" sz="2000" dirty="0">
                <a:latin typeface="XCCW Joined 1a" panose="03050602040000000000" pitchFamily="66" charset="0"/>
              </a:rPr>
              <a:t>Recount writing</a:t>
            </a:r>
          </a:p>
          <a:p>
            <a:pPr marL="571500" indent="-571500" algn="l">
              <a:buFont typeface="Arial" panose="020B0604020202020204" pitchFamily="34" charset="0"/>
              <a:buChar char="•"/>
            </a:pPr>
            <a:r>
              <a:rPr lang="en-GB" sz="2000" dirty="0">
                <a:latin typeface="XCCW Joined 1a" panose="03050602040000000000" pitchFamily="66" charset="0"/>
              </a:rPr>
              <a:t>Poetry</a:t>
            </a:r>
          </a:p>
          <a:p>
            <a:pPr marL="571500" indent="-571500" algn="l">
              <a:buFont typeface="Arial" panose="020B0604020202020204" pitchFamily="34" charset="0"/>
              <a:buChar char="•"/>
            </a:pPr>
            <a:r>
              <a:rPr lang="en-GB" sz="2000" dirty="0">
                <a:latin typeface="XCCW Joined 1a" panose="03050602040000000000" pitchFamily="66" charset="0"/>
              </a:rPr>
              <a:t>Writing stories based in imaginary worlds</a:t>
            </a:r>
          </a:p>
          <a:p>
            <a:pPr marL="571500" indent="-571500" algn="l">
              <a:buFont typeface="Arial" panose="020B0604020202020204" pitchFamily="34" charset="0"/>
              <a:buChar char="•"/>
            </a:pPr>
            <a:r>
              <a:rPr lang="en-GB" sz="2000" dirty="0">
                <a:latin typeface="XCCW Joined 1a" panose="03050602040000000000" pitchFamily="66" charset="0"/>
              </a:rPr>
              <a:t>Writing instructions</a:t>
            </a:r>
          </a:p>
          <a:p>
            <a:pPr marL="571500" indent="-571500" algn="l">
              <a:buFont typeface="Arial" panose="020B0604020202020204" pitchFamily="34" charset="0"/>
              <a:buChar char="•"/>
            </a:pPr>
            <a:r>
              <a:rPr lang="en-GB" sz="2000" dirty="0">
                <a:latin typeface="XCCW Joined 1a" panose="03050602040000000000" pitchFamily="66" charset="0"/>
              </a:rPr>
              <a:t>Writing an explanation text, a dilemma text</a:t>
            </a:r>
          </a:p>
          <a:p>
            <a:pPr marL="571500" indent="-571500" algn="l">
              <a:buFont typeface="Arial" panose="020B0604020202020204" pitchFamily="34" charset="0"/>
              <a:buChar char="•"/>
            </a:pPr>
            <a:r>
              <a:rPr lang="en-GB" sz="2000" dirty="0">
                <a:latin typeface="XCCW Joined 1a" panose="03050602040000000000" pitchFamily="66" charset="0"/>
              </a:rPr>
              <a:t>Writing stories linked to adventure and mystery</a:t>
            </a:r>
          </a:p>
          <a:p>
            <a:pPr marL="571500" indent="-571500" algn="l">
              <a:buFont typeface="Arial" panose="020B0604020202020204" pitchFamily="34" charset="0"/>
              <a:buChar char="•"/>
            </a:pPr>
            <a:r>
              <a:rPr lang="en-GB" sz="2000" dirty="0">
                <a:latin typeface="XCCW Joined 1a" panose="03050602040000000000" pitchFamily="66" charset="0"/>
              </a:rPr>
              <a:t>Writing an information leaflet</a:t>
            </a:r>
          </a:p>
          <a:p>
            <a:pPr marL="571500" indent="-571500" algn="l">
              <a:buFont typeface="Arial" panose="020B0604020202020204" pitchFamily="34" charset="0"/>
              <a:buChar char="•"/>
            </a:pPr>
            <a:r>
              <a:rPr lang="en-GB" sz="2000" dirty="0">
                <a:latin typeface="XCCW Joined 1a" panose="03050602040000000000" pitchFamily="66" charset="0"/>
              </a:rPr>
              <a:t>Writing a fairy tale</a:t>
            </a:r>
          </a:p>
          <a:p>
            <a:pPr marL="571500" indent="-571500" algn="l">
              <a:buFont typeface="Arial" panose="020B0604020202020204" pitchFamily="34" charset="0"/>
              <a:buChar char="•"/>
            </a:pPr>
            <a:r>
              <a:rPr lang="en-GB" sz="2000" dirty="0">
                <a:latin typeface="XCCW Joined 1a" panose="03050602040000000000" pitchFamily="66" charset="0"/>
              </a:rPr>
              <a:t>Writing a letter</a:t>
            </a:r>
          </a:p>
          <a:p>
            <a:pPr marL="571500" indent="-571500" algn="l">
              <a:buFont typeface="Arial" panose="020B0604020202020204" pitchFamily="34" charset="0"/>
              <a:buChar char="•"/>
            </a:pPr>
            <a:endParaRPr lang="en-GB" sz="4000" dirty="0">
              <a:latin typeface="XCCW Joined 1a" panose="03050602040000000000" pitchFamily="66" charset="0"/>
            </a:endParaRPr>
          </a:p>
        </p:txBody>
      </p:sp>
      <p:pic>
        <p:nvPicPr>
          <p:cNvPr id="2" name="Recorded Sound">
            <a:hlinkClick r:id="" action="ppaction://media"/>
            <a:extLst>
              <a:ext uri="{FF2B5EF4-FFF2-40B4-BE49-F238E27FC236}">
                <a16:creationId xmlns:a16="http://schemas.microsoft.com/office/drawing/2014/main" id="{40474131-09BC-45A4-8970-E8B37BE75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3924" y="5620351"/>
            <a:ext cx="976430" cy="976430"/>
          </a:xfrm>
          <a:prstGeom prst="rect">
            <a:avLst/>
          </a:prstGeom>
        </p:spPr>
      </p:pic>
    </p:spTree>
    <p:extLst>
      <p:ext uri="{BB962C8B-B14F-4D97-AF65-F5344CB8AC3E}">
        <p14:creationId xmlns:p14="http://schemas.microsoft.com/office/powerpoint/2010/main" val="3157595582"/>
      </p:ext>
    </p:extLst>
  </p:cSld>
  <p:clrMapOvr>
    <a:masterClrMapping/>
  </p:clrMapOvr>
  <mc:AlternateContent xmlns:mc="http://schemas.openxmlformats.org/markup-compatibility/2006" xmlns:p14="http://schemas.microsoft.com/office/powerpoint/2010/main">
    <mc:Choice Requires="p14">
      <p:transition spd="slow" p14:dur="2000" advTm="23229"/>
    </mc:Choice>
    <mc:Fallback xmlns="">
      <p:transition spd="slow" advTm="23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0B5A4-EC3C-1A85-6227-09D28B2F5029}"/>
              </a:ext>
            </a:extLst>
          </p:cNvPr>
          <p:cNvPicPr>
            <a:picLocks noChangeAspect="1"/>
          </p:cNvPicPr>
          <p:nvPr/>
        </p:nvPicPr>
        <p:blipFill>
          <a:blip r:embed="rId4"/>
          <a:stretch>
            <a:fillRect/>
          </a:stretch>
        </p:blipFill>
        <p:spPr>
          <a:xfrm>
            <a:off x="0" y="1327119"/>
            <a:ext cx="12250639" cy="4203761"/>
          </a:xfrm>
          <a:prstGeom prst="rect">
            <a:avLst/>
          </a:prstGeom>
        </p:spPr>
      </p:pic>
      <p:sp>
        <p:nvSpPr>
          <p:cNvPr id="4" name="TextBox 3">
            <a:extLst>
              <a:ext uri="{FF2B5EF4-FFF2-40B4-BE49-F238E27FC236}">
                <a16:creationId xmlns:a16="http://schemas.microsoft.com/office/drawing/2014/main" id="{9987E251-15A0-6E75-DFF6-4D54BA3DCD18}"/>
              </a:ext>
            </a:extLst>
          </p:cNvPr>
          <p:cNvSpPr txBox="1"/>
          <p:nvPr/>
        </p:nvSpPr>
        <p:spPr>
          <a:xfrm>
            <a:off x="409575" y="323850"/>
            <a:ext cx="6858000" cy="707886"/>
          </a:xfrm>
          <a:prstGeom prst="rect">
            <a:avLst/>
          </a:prstGeom>
          <a:noFill/>
        </p:spPr>
        <p:txBody>
          <a:bodyPr wrap="square" rtlCol="0">
            <a:spAutoFit/>
          </a:bodyPr>
          <a:lstStyle/>
          <a:p>
            <a:pPr algn="l"/>
            <a:r>
              <a:rPr lang="en-GB" sz="4000" u="sng" dirty="0">
                <a:latin typeface="XCCW Joined 1a" panose="03050602040000000000" pitchFamily="66" charset="0"/>
              </a:rPr>
              <a:t>Statutory Guidance</a:t>
            </a:r>
          </a:p>
        </p:txBody>
      </p:sp>
      <p:pic>
        <p:nvPicPr>
          <p:cNvPr id="2" name="Recorded Sound">
            <a:hlinkClick r:id="" action="ppaction://media"/>
            <a:extLst>
              <a:ext uri="{FF2B5EF4-FFF2-40B4-BE49-F238E27FC236}">
                <a16:creationId xmlns:a16="http://schemas.microsoft.com/office/drawing/2014/main" id="{7A3E1E99-4D4D-46C4-8D08-ADECA302B7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2308" y="5987449"/>
            <a:ext cx="870551" cy="870551"/>
          </a:xfrm>
          <a:prstGeom prst="rect">
            <a:avLst/>
          </a:prstGeom>
        </p:spPr>
      </p:pic>
    </p:spTree>
    <p:extLst>
      <p:ext uri="{BB962C8B-B14F-4D97-AF65-F5344CB8AC3E}">
        <p14:creationId xmlns:p14="http://schemas.microsoft.com/office/powerpoint/2010/main" val="968247245"/>
      </p:ext>
    </p:extLst>
  </p:cSld>
  <p:clrMapOvr>
    <a:masterClrMapping/>
  </p:clrMapOvr>
  <mc:AlternateContent xmlns:mc="http://schemas.openxmlformats.org/markup-compatibility/2006" xmlns:p14="http://schemas.microsoft.com/office/powerpoint/2010/main">
    <mc:Choice Requires="p14">
      <p:transition spd="slow" p14:dur="2000" advTm="17378"/>
    </mc:Choice>
    <mc:Fallback xmlns="">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367">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853680-02D7-B60E-9676-54E3CB745D3C}"/>
              </a:ext>
            </a:extLst>
          </p:cNvPr>
          <p:cNvSpPr txBox="1"/>
          <p:nvPr/>
        </p:nvSpPr>
        <p:spPr>
          <a:xfrm>
            <a:off x="0" y="60904"/>
            <a:ext cx="7427343" cy="707886"/>
          </a:xfrm>
          <a:prstGeom prst="rect">
            <a:avLst/>
          </a:prstGeom>
          <a:noFill/>
        </p:spPr>
        <p:txBody>
          <a:bodyPr wrap="square" rtlCol="0">
            <a:spAutoFit/>
          </a:bodyPr>
          <a:lstStyle/>
          <a:p>
            <a:pPr algn="l"/>
            <a:r>
              <a:rPr lang="en-GB" sz="4000" u="sng" dirty="0">
                <a:solidFill>
                  <a:srgbClr val="FF0000"/>
                </a:solidFill>
                <a:latin typeface="XCCW Joined 1a" panose="03050602040000000000" pitchFamily="66" charset="0"/>
              </a:rPr>
              <a:t>Reading</a:t>
            </a:r>
          </a:p>
        </p:txBody>
      </p:sp>
      <p:sp>
        <p:nvSpPr>
          <p:cNvPr id="3" name="TextBox 2">
            <a:extLst>
              <a:ext uri="{FF2B5EF4-FFF2-40B4-BE49-F238E27FC236}">
                <a16:creationId xmlns:a16="http://schemas.microsoft.com/office/drawing/2014/main" id="{2434A6F3-4444-7F04-69FE-15C5D595DA59}"/>
              </a:ext>
            </a:extLst>
          </p:cNvPr>
          <p:cNvSpPr txBox="1"/>
          <p:nvPr/>
        </p:nvSpPr>
        <p:spPr>
          <a:xfrm>
            <a:off x="77639" y="768790"/>
            <a:ext cx="10783019" cy="3493264"/>
          </a:xfrm>
          <a:prstGeom prst="rect">
            <a:avLst/>
          </a:prstGeom>
          <a:noFill/>
        </p:spPr>
        <p:txBody>
          <a:bodyPr wrap="square" rtlCol="0">
            <a:spAutoFit/>
          </a:bodyPr>
          <a:lstStyle/>
          <a:p>
            <a:pPr algn="l"/>
            <a:r>
              <a:rPr lang="en-GB" sz="4000" dirty="0">
                <a:latin typeface="XCCW Joined 1a" panose="03050602040000000000" pitchFamily="66" charset="0"/>
              </a:rPr>
              <a:t>Our authors in YR4 are –</a:t>
            </a:r>
          </a:p>
          <a:p>
            <a:pPr algn="l"/>
            <a:r>
              <a:rPr lang="en-GB" sz="4000" dirty="0">
                <a:solidFill>
                  <a:srgbClr val="7030A0"/>
                </a:solidFill>
                <a:latin typeface="XCCW Joined 1a" panose="03050602040000000000" pitchFamily="66" charset="0"/>
              </a:rPr>
              <a:t>Anthony Horowitz</a:t>
            </a:r>
          </a:p>
          <a:p>
            <a:pPr algn="l"/>
            <a:endParaRPr lang="en-GB" sz="1050" dirty="0">
              <a:latin typeface="XCCW Joined 1a" panose="03050602040000000000" pitchFamily="66" charset="0"/>
            </a:endParaRPr>
          </a:p>
          <a:p>
            <a:pPr algn="l"/>
            <a:r>
              <a:rPr lang="en-GB" sz="4000" dirty="0">
                <a:solidFill>
                  <a:schemeClr val="accent6">
                    <a:lumMod val="75000"/>
                  </a:schemeClr>
                </a:solidFill>
                <a:latin typeface="XCCW Joined 1a" panose="03050602040000000000" pitchFamily="66" charset="0"/>
              </a:rPr>
              <a:t>Andy Stanton</a:t>
            </a:r>
          </a:p>
          <a:p>
            <a:pPr algn="l"/>
            <a:endParaRPr lang="en-GB" sz="1050" dirty="0">
              <a:latin typeface="XCCW Joined 1a" panose="03050602040000000000" pitchFamily="66" charset="0"/>
            </a:endParaRPr>
          </a:p>
          <a:p>
            <a:pPr algn="l"/>
            <a:r>
              <a:rPr lang="en-GB" sz="4000" dirty="0">
                <a:solidFill>
                  <a:srgbClr val="0000FF"/>
                </a:solidFill>
                <a:latin typeface="XCCW Joined 1a" panose="03050602040000000000" pitchFamily="66" charset="0"/>
              </a:rPr>
              <a:t>Jenny McLachlan</a:t>
            </a:r>
          </a:p>
          <a:p>
            <a:pPr algn="l"/>
            <a:endParaRPr lang="en-GB" sz="4000" dirty="0">
              <a:latin typeface="XCCW Joined 1a" panose="03050602040000000000" pitchFamily="66" charset="0"/>
            </a:endParaRPr>
          </a:p>
        </p:txBody>
      </p:sp>
      <p:pic>
        <p:nvPicPr>
          <p:cNvPr id="1026" name="Picture 2" descr="Granny : Anthony Horowitz : 9781406361674">
            <a:extLst>
              <a:ext uri="{FF2B5EF4-FFF2-40B4-BE49-F238E27FC236}">
                <a16:creationId xmlns:a16="http://schemas.microsoft.com/office/drawing/2014/main" id="{908F414C-1C9E-4151-754E-193102902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25" y="3733081"/>
            <a:ext cx="1887503" cy="28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tory of Matthew Buzzington by Andy Stanton | Buy Books at ...">
            <a:extLst>
              <a:ext uri="{FF2B5EF4-FFF2-40B4-BE49-F238E27FC236}">
                <a16:creationId xmlns:a16="http://schemas.microsoft.com/office/drawing/2014/main" id="{539F7741-5606-F3B9-2D20-D23B03668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14" y="3631720"/>
            <a:ext cx="2638868" cy="3095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and of Roar,’ by Jenny McLachlan, illustrated by Ben Mantle ...">
            <a:extLst>
              <a:ext uri="{FF2B5EF4-FFF2-40B4-BE49-F238E27FC236}">
                <a16:creationId xmlns:a16="http://schemas.microsoft.com/office/drawing/2014/main" id="{5230526D-2E53-ED75-56BC-1391BFEA52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9649" y="3631720"/>
            <a:ext cx="2061008" cy="316177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9DC3FDF5-D07B-4A32-B493-DABD0B5F58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3979" y="5579979"/>
            <a:ext cx="1278021" cy="1278021"/>
          </a:xfrm>
          <a:prstGeom prst="rect">
            <a:avLst/>
          </a:prstGeom>
        </p:spPr>
      </p:pic>
    </p:spTree>
    <p:extLst>
      <p:ext uri="{BB962C8B-B14F-4D97-AF65-F5344CB8AC3E}">
        <p14:creationId xmlns:p14="http://schemas.microsoft.com/office/powerpoint/2010/main" val="2750602077"/>
      </p:ext>
    </p:extLst>
  </p:cSld>
  <p:clrMapOvr>
    <a:masterClrMapping/>
  </p:clrMapOvr>
  <mc:AlternateContent xmlns:mc="http://schemas.openxmlformats.org/markup-compatibility/2006" xmlns:p14="http://schemas.microsoft.com/office/powerpoint/2010/main">
    <mc:Choice Requires="p14">
      <p:transition spd="slow" p14:dur="2000" advTm="26294"/>
    </mc:Choice>
    <mc:Fallback xmlns="">
      <p:transition spd="slow" advTm="2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rfield Primary School - Reading">
            <a:extLst>
              <a:ext uri="{FF2B5EF4-FFF2-40B4-BE49-F238E27FC236}">
                <a16:creationId xmlns:a16="http://schemas.microsoft.com/office/drawing/2014/main" id="{5E22DB29-A480-13AD-A881-55DFF42CE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55" y="209550"/>
            <a:ext cx="3827145" cy="2343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5352E8-4F14-F9AB-4DBA-FF63ED93A03F}"/>
              </a:ext>
            </a:extLst>
          </p:cNvPr>
          <p:cNvSpPr txBox="1"/>
          <p:nvPr/>
        </p:nvSpPr>
        <p:spPr>
          <a:xfrm>
            <a:off x="5162550" y="212586"/>
            <a:ext cx="4133850" cy="707886"/>
          </a:xfrm>
          <a:prstGeom prst="rect">
            <a:avLst/>
          </a:prstGeom>
          <a:noFill/>
        </p:spPr>
        <p:txBody>
          <a:bodyPr wrap="square" rtlCol="0">
            <a:spAutoFit/>
          </a:bodyPr>
          <a:lstStyle/>
          <a:p>
            <a:pPr algn="ctr"/>
            <a:r>
              <a:rPr lang="en-US" sz="4000" u="sng" dirty="0">
                <a:latin typeface="XCCW Joined 1a" panose="03050602040000000000" pitchFamily="66" charset="0"/>
              </a:rPr>
              <a:t>A</a:t>
            </a:r>
            <a:r>
              <a:rPr lang="en-GB" sz="4000" u="sng" dirty="0">
                <a:latin typeface="XCCW Joined 1a" panose="03050602040000000000" pitchFamily="66" charset="0"/>
              </a:rPr>
              <a:t>t home</a:t>
            </a:r>
          </a:p>
        </p:txBody>
      </p:sp>
      <p:sp>
        <p:nvSpPr>
          <p:cNvPr id="3" name="TextBox 2">
            <a:extLst>
              <a:ext uri="{FF2B5EF4-FFF2-40B4-BE49-F238E27FC236}">
                <a16:creationId xmlns:a16="http://schemas.microsoft.com/office/drawing/2014/main" id="{B1B05B56-327E-1C19-6470-40E9044298E0}"/>
              </a:ext>
            </a:extLst>
          </p:cNvPr>
          <p:cNvSpPr txBox="1"/>
          <p:nvPr/>
        </p:nvSpPr>
        <p:spPr>
          <a:xfrm>
            <a:off x="4352925" y="1095375"/>
            <a:ext cx="7658100" cy="2308324"/>
          </a:xfrm>
          <a:prstGeom prst="rect">
            <a:avLst/>
          </a:prstGeom>
          <a:noFill/>
        </p:spPr>
        <p:txBody>
          <a:bodyPr wrap="square" rtlCol="0">
            <a:spAutoFit/>
          </a:bodyPr>
          <a:lstStyle/>
          <a:p>
            <a:pPr marL="571500" indent="-571500" algn="l">
              <a:buFont typeface="Arial" panose="020B0604020202020204" pitchFamily="34" charset="0"/>
              <a:buChar char="•"/>
            </a:pPr>
            <a:r>
              <a:rPr lang="en-GB" sz="3600" dirty="0">
                <a:latin typeface="XCCW Joined 1a" panose="03050602040000000000" pitchFamily="66" charset="0"/>
              </a:rPr>
              <a:t>Reading should still be done </a:t>
            </a:r>
            <a:r>
              <a:rPr lang="en-GB" sz="3600" dirty="0">
                <a:solidFill>
                  <a:srgbClr val="FF0000"/>
                </a:solidFill>
                <a:latin typeface="XCCW Joined 1a" panose="03050602040000000000" pitchFamily="66" charset="0"/>
              </a:rPr>
              <a:t>4x per week</a:t>
            </a:r>
            <a:r>
              <a:rPr lang="en-GB" sz="3600" dirty="0">
                <a:latin typeface="XCCW Joined 1a" panose="03050602040000000000" pitchFamily="66" charset="0"/>
              </a:rPr>
              <a:t>.</a:t>
            </a:r>
          </a:p>
          <a:p>
            <a:pPr marL="571500" indent="-571500">
              <a:buFont typeface="Arial" panose="020B0604020202020204" pitchFamily="34" charset="0"/>
              <a:buChar char="•"/>
            </a:pPr>
            <a:r>
              <a:rPr lang="en-GB" sz="3600" dirty="0">
                <a:latin typeface="XCCW Joined 1a" panose="03050602040000000000" pitchFamily="66" charset="0"/>
              </a:rPr>
              <a:t>TTRS </a:t>
            </a:r>
            <a:r>
              <a:rPr lang="en-GB" sz="3600" dirty="0">
                <a:solidFill>
                  <a:srgbClr val="FF0000"/>
                </a:solidFill>
                <a:latin typeface="XCCW Joined 1a" panose="03050602040000000000" pitchFamily="66" charset="0"/>
              </a:rPr>
              <a:t>4x per week</a:t>
            </a:r>
            <a:r>
              <a:rPr lang="en-GB" sz="3600" dirty="0">
                <a:latin typeface="XCCW Joined 1a" panose="03050602040000000000" pitchFamily="66" charset="0"/>
              </a:rPr>
              <a:t>.</a:t>
            </a:r>
          </a:p>
          <a:p>
            <a:pPr marL="571500" indent="-571500" algn="l">
              <a:buFont typeface="Arial" panose="020B0604020202020204" pitchFamily="34" charset="0"/>
              <a:buChar char="•"/>
            </a:pPr>
            <a:endParaRPr lang="en-GB" sz="3600" dirty="0">
              <a:latin typeface="XCCW Joined 1a" panose="03050602040000000000" pitchFamily="66" charset="0"/>
            </a:endParaRPr>
          </a:p>
        </p:txBody>
      </p:sp>
      <p:sp>
        <p:nvSpPr>
          <p:cNvPr id="4" name="TextBox 3">
            <a:extLst>
              <a:ext uri="{FF2B5EF4-FFF2-40B4-BE49-F238E27FC236}">
                <a16:creationId xmlns:a16="http://schemas.microsoft.com/office/drawing/2014/main" id="{33390DE4-517D-3B38-5A4F-5D2DD841C373}"/>
              </a:ext>
            </a:extLst>
          </p:cNvPr>
          <p:cNvSpPr txBox="1"/>
          <p:nvPr/>
        </p:nvSpPr>
        <p:spPr>
          <a:xfrm>
            <a:off x="0" y="2854137"/>
            <a:ext cx="12228196" cy="3539430"/>
          </a:xfrm>
          <a:prstGeom prst="rect">
            <a:avLst/>
          </a:prstGeom>
          <a:noFill/>
        </p:spPr>
        <p:txBody>
          <a:bodyPr wrap="square" rtlCol="0">
            <a:spAutoFit/>
          </a:bodyPr>
          <a:lstStyle/>
          <a:p>
            <a:pPr marL="571500" indent="-571500" algn="l">
              <a:buFont typeface="Arial" panose="020B0604020202020204" pitchFamily="34" charset="0"/>
              <a:buChar char="•"/>
            </a:pPr>
            <a:r>
              <a:rPr lang="en-GB" sz="3200" dirty="0">
                <a:latin typeface="XCCW Joined 1a" panose="03050602040000000000" pitchFamily="66" charset="0"/>
              </a:rPr>
              <a:t>Children can sign their own diaries; these will be checked every week.</a:t>
            </a:r>
          </a:p>
          <a:p>
            <a:pPr algn="l"/>
            <a:endParaRPr lang="en-GB" sz="3200" dirty="0">
              <a:latin typeface="XCCW Joined 1a" panose="03050602040000000000" pitchFamily="66" charset="0"/>
            </a:endParaRPr>
          </a:p>
          <a:p>
            <a:pPr marL="571500" indent="-571500" algn="l">
              <a:buFont typeface="Arial" panose="020B0604020202020204" pitchFamily="34" charset="0"/>
              <a:buChar char="•"/>
            </a:pPr>
            <a:r>
              <a:rPr lang="en-GB" sz="3200" dirty="0">
                <a:latin typeface="XCCW Joined 1a" panose="03050602040000000000" pitchFamily="66" charset="0"/>
              </a:rPr>
              <a:t>Reading treat will be linked to their points target </a:t>
            </a:r>
            <a:r>
              <a:rPr lang="en-GB" sz="3200" b="1" dirty="0">
                <a:solidFill>
                  <a:srgbClr val="0000FF"/>
                </a:solidFill>
                <a:latin typeface="XCCW Joined 1a" panose="03050602040000000000" pitchFamily="66" charset="0"/>
              </a:rPr>
              <a:t>NOT</a:t>
            </a:r>
            <a:r>
              <a:rPr lang="en-GB" sz="3200" dirty="0">
                <a:latin typeface="XCCW Joined 1a" panose="03050602040000000000" pitchFamily="66" charset="0"/>
              </a:rPr>
              <a:t> how many times they’ve read!</a:t>
            </a:r>
          </a:p>
          <a:p>
            <a:pPr algn="l"/>
            <a:endParaRPr lang="en-GB" sz="3200" dirty="0">
              <a:latin typeface="XCCW Joined 1a" panose="03050602040000000000" pitchFamily="66" charset="0"/>
            </a:endParaRPr>
          </a:p>
          <a:p>
            <a:pPr marL="571500" indent="-571500" algn="l">
              <a:buFont typeface="Arial" panose="020B0604020202020204" pitchFamily="34" charset="0"/>
              <a:buChar char="•"/>
            </a:pPr>
            <a:r>
              <a:rPr lang="en-GB" sz="3200" dirty="0">
                <a:latin typeface="XCCW Joined 1a" panose="03050602040000000000" pitchFamily="66" charset="0"/>
              </a:rPr>
              <a:t>ZPD for YR4 should be between </a:t>
            </a:r>
            <a:r>
              <a:rPr lang="en-GB" sz="3200" dirty="0">
                <a:solidFill>
                  <a:srgbClr val="FF0000"/>
                </a:solidFill>
                <a:latin typeface="XCCW Joined 1a" panose="03050602040000000000" pitchFamily="66" charset="0"/>
              </a:rPr>
              <a:t>4.0 – 5.0.</a:t>
            </a:r>
          </a:p>
        </p:txBody>
      </p:sp>
      <p:pic>
        <p:nvPicPr>
          <p:cNvPr id="7" name="Recorded Sound">
            <a:hlinkClick r:id="" action="ppaction://media"/>
            <a:extLst>
              <a:ext uri="{FF2B5EF4-FFF2-40B4-BE49-F238E27FC236}">
                <a16:creationId xmlns:a16="http://schemas.microsoft.com/office/drawing/2014/main" id="{0BA6E878-3B00-433B-B65B-B9C5F46801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5882204"/>
            <a:ext cx="812800" cy="812800"/>
          </a:xfrm>
          <a:prstGeom prst="rect">
            <a:avLst/>
          </a:prstGeom>
        </p:spPr>
      </p:pic>
    </p:spTree>
    <p:extLst>
      <p:ext uri="{BB962C8B-B14F-4D97-AF65-F5344CB8AC3E}">
        <p14:creationId xmlns:p14="http://schemas.microsoft.com/office/powerpoint/2010/main" val="1889791884"/>
      </p:ext>
    </p:extLst>
  </p:cSld>
  <p:clrMapOvr>
    <a:masterClrMapping/>
  </p:clrMapOvr>
  <mc:AlternateContent xmlns:mc="http://schemas.openxmlformats.org/markup-compatibility/2006" xmlns:p14="http://schemas.microsoft.com/office/powerpoint/2010/main">
    <mc:Choice Requires="p14">
      <p:transition spd="slow" p14:dur="2000" advTm="19328"/>
    </mc:Choice>
    <mc:Fallback xmlns="">
      <p:transition spd="slow" advTm="1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23031-5991-BB11-A883-E19C75FB2328}"/>
              </a:ext>
            </a:extLst>
          </p:cNvPr>
          <p:cNvSpPr txBox="1"/>
          <p:nvPr/>
        </p:nvSpPr>
        <p:spPr>
          <a:xfrm>
            <a:off x="1238250" y="180975"/>
            <a:ext cx="9610725" cy="707886"/>
          </a:xfrm>
          <a:prstGeom prst="rect">
            <a:avLst/>
          </a:prstGeom>
          <a:noFill/>
        </p:spPr>
        <p:txBody>
          <a:bodyPr wrap="square" rtlCol="0">
            <a:spAutoFit/>
          </a:bodyPr>
          <a:lstStyle/>
          <a:p>
            <a:pPr algn="ctr"/>
            <a:r>
              <a:rPr lang="en-GB" sz="4000" u="sng" dirty="0">
                <a:latin typeface="XCCW Joined 1a" panose="03050602040000000000" pitchFamily="66" charset="0"/>
              </a:rPr>
              <a:t>Curriculum Coverage</a:t>
            </a:r>
            <a:r>
              <a:rPr lang="en-GB" u="sng" dirty="0"/>
              <a:t> </a:t>
            </a:r>
          </a:p>
        </p:txBody>
      </p:sp>
      <p:sp>
        <p:nvSpPr>
          <p:cNvPr id="5" name="TextBox 4">
            <a:extLst>
              <a:ext uri="{FF2B5EF4-FFF2-40B4-BE49-F238E27FC236}">
                <a16:creationId xmlns:a16="http://schemas.microsoft.com/office/drawing/2014/main" id="{08562326-C6A9-BEB3-4282-C4FE85AC06CB}"/>
              </a:ext>
            </a:extLst>
          </p:cNvPr>
          <p:cNvSpPr txBox="1"/>
          <p:nvPr/>
        </p:nvSpPr>
        <p:spPr>
          <a:xfrm>
            <a:off x="65313" y="963539"/>
            <a:ext cx="11784070" cy="707886"/>
          </a:xfrm>
          <a:prstGeom prst="rect">
            <a:avLst/>
          </a:prstGeom>
          <a:noFill/>
        </p:spPr>
        <p:txBody>
          <a:bodyPr wrap="square" rtlCol="0">
            <a:spAutoFit/>
          </a:bodyPr>
          <a:lstStyle/>
          <a:p>
            <a:pPr algn="l"/>
            <a:r>
              <a:rPr lang="en-GB" sz="4000" u="sng" dirty="0">
                <a:solidFill>
                  <a:srgbClr val="FF0000"/>
                </a:solidFill>
                <a:latin typeface="XCCW Joined 1a" panose="03050602040000000000" pitchFamily="66" charset="0"/>
              </a:rPr>
              <a:t>Maths</a:t>
            </a:r>
          </a:p>
        </p:txBody>
      </p:sp>
      <p:sp>
        <p:nvSpPr>
          <p:cNvPr id="6" name="TextBox 5">
            <a:extLst>
              <a:ext uri="{FF2B5EF4-FFF2-40B4-BE49-F238E27FC236}">
                <a16:creationId xmlns:a16="http://schemas.microsoft.com/office/drawing/2014/main" id="{D722E0E4-5E4C-4D23-36B5-FC50231E0B53}"/>
              </a:ext>
            </a:extLst>
          </p:cNvPr>
          <p:cNvSpPr txBox="1"/>
          <p:nvPr/>
        </p:nvSpPr>
        <p:spPr>
          <a:xfrm>
            <a:off x="65313" y="1671425"/>
            <a:ext cx="10018965" cy="4524315"/>
          </a:xfrm>
          <a:prstGeom prst="rect">
            <a:avLst/>
          </a:prstGeom>
          <a:noFill/>
        </p:spPr>
        <p:txBody>
          <a:bodyPr wrap="square" rtlCol="0">
            <a:spAutoFit/>
          </a:bodyPr>
          <a:lstStyle/>
          <a:p>
            <a:pPr marL="571500" indent="-571500" algn="l">
              <a:buFont typeface="Arial" panose="020B0604020202020204" pitchFamily="34" charset="0"/>
              <a:buChar char="•"/>
            </a:pPr>
            <a:r>
              <a:rPr lang="en-GB" sz="2400" dirty="0">
                <a:latin typeface="XCCW Joined 1a" panose="03050602040000000000" pitchFamily="66" charset="0"/>
              </a:rPr>
              <a:t>Place Value</a:t>
            </a:r>
          </a:p>
          <a:p>
            <a:pPr marL="571500" indent="-571500" algn="l">
              <a:buFont typeface="Arial" panose="020B0604020202020204" pitchFamily="34" charset="0"/>
              <a:buChar char="•"/>
            </a:pPr>
            <a:r>
              <a:rPr lang="en-GB" sz="2400" dirty="0">
                <a:latin typeface="XCCW Joined 1a" panose="03050602040000000000" pitchFamily="66" charset="0"/>
              </a:rPr>
              <a:t>Addition &amp; Subtraction</a:t>
            </a:r>
          </a:p>
          <a:p>
            <a:pPr marL="571500" indent="-571500" algn="l">
              <a:buFont typeface="Arial" panose="020B0604020202020204" pitchFamily="34" charset="0"/>
              <a:buChar char="•"/>
            </a:pPr>
            <a:r>
              <a:rPr lang="en-GB" sz="2400" dirty="0">
                <a:latin typeface="XCCW Joined 1a" panose="03050602040000000000" pitchFamily="66" charset="0"/>
              </a:rPr>
              <a:t>Area</a:t>
            </a:r>
          </a:p>
          <a:p>
            <a:pPr marL="571500" indent="-571500" algn="l">
              <a:buFont typeface="Arial" panose="020B0604020202020204" pitchFamily="34" charset="0"/>
              <a:buChar char="•"/>
            </a:pPr>
            <a:r>
              <a:rPr lang="en-GB" sz="2400" dirty="0">
                <a:latin typeface="XCCW Joined 1a" panose="03050602040000000000" pitchFamily="66" charset="0"/>
              </a:rPr>
              <a:t>Multiplication &amp; Division</a:t>
            </a:r>
          </a:p>
          <a:p>
            <a:pPr marL="571500" indent="-571500" algn="l">
              <a:buFont typeface="Arial" panose="020B0604020202020204" pitchFamily="34" charset="0"/>
              <a:buChar char="•"/>
            </a:pPr>
            <a:r>
              <a:rPr lang="en-GB" sz="2400" dirty="0">
                <a:latin typeface="XCCW Joined 1a" panose="03050602040000000000" pitchFamily="66" charset="0"/>
              </a:rPr>
              <a:t>Length &amp; Perimetre</a:t>
            </a:r>
          </a:p>
          <a:p>
            <a:pPr marL="571500" indent="-571500" algn="l">
              <a:buFont typeface="Arial" panose="020B0604020202020204" pitchFamily="34" charset="0"/>
              <a:buChar char="•"/>
            </a:pPr>
            <a:r>
              <a:rPr lang="en-GB" sz="2400" dirty="0">
                <a:latin typeface="XCCW Joined 1a" panose="03050602040000000000" pitchFamily="66" charset="0"/>
              </a:rPr>
              <a:t>Fractions</a:t>
            </a:r>
          </a:p>
          <a:p>
            <a:pPr marL="571500" indent="-571500" algn="l">
              <a:buFont typeface="Arial" panose="020B0604020202020204" pitchFamily="34" charset="0"/>
              <a:buChar char="•"/>
            </a:pPr>
            <a:r>
              <a:rPr lang="en-GB" sz="2400" dirty="0">
                <a:latin typeface="XCCW Joined 1a" panose="03050602040000000000" pitchFamily="66" charset="0"/>
              </a:rPr>
              <a:t>Decimals</a:t>
            </a:r>
          </a:p>
          <a:p>
            <a:pPr marL="571500" indent="-571500" algn="l">
              <a:buFont typeface="Arial" panose="020B0604020202020204" pitchFamily="34" charset="0"/>
              <a:buChar char="•"/>
            </a:pPr>
            <a:r>
              <a:rPr lang="en-GB" sz="2400" dirty="0">
                <a:latin typeface="XCCW Joined 1a" panose="03050602040000000000" pitchFamily="66" charset="0"/>
              </a:rPr>
              <a:t>Money</a:t>
            </a:r>
          </a:p>
          <a:p>
            <a:pPr marL="571500" indent="-571500" algn="l">
              <a:buFont typeface="Arial" panose="020B0604020202020204" pitchFamily="34" charset="0"/>
              <a:buChar char="•"/>
            </a:pPr>
            <a:r>
              <a:rPr lang="en-GB" sz="2400" dirty="0">
                <a:latin typeface="XCCW Joined 1a" panose="03050602040000000000" pitchFamily="66" charset="0"/>
              </a:rPr>
              <a:t>Time</a:t>
            </a:r>
          </a:p>
          <a:p>
            <a:pPr marL="571500" indent="-571500" algn="l">
              <a:buFont typeface="Arial" panose="020B0604020202020204" pitchFamily="34" charset="0"/>
              <a:buChar char="•"/>
            </a:pPr>
            <a:r>
              <a:rPr lang="en-GB" sz="2400" dirty="0">
                <a:latin typeface="XCCW Joined 1a" panose="03050602040000000000" pitchFamily="66" charset="0"/>
              </a:rPr>
              <a:t>Shape</a:t>
            </a:r>
          </a:p>
          <a:p>
            <a:pPr marL="571500" indent="-571500" algn="l">
              <a:buFont typeface="Arial" panose="020B0604020202020204" pitchFamily="34" charset="0"/>
              <a:buChar char="•"/>
            </a:pPr>
            <a:r>
              <a:rPr lang="en-GB" sz="2400" dirty="0">
                <a:latin typeface="XCCW Joined 1a" panose="03050602040000000000" pitchFamily="66" charset="0"/>
              </a:rPr>
              <a:t>Statistics</a:t>
            </a:r>
          </a:p>
          <a:p>
            <a:pPr marL="571500" indent="-571500" algn="l">
              <a:buFont typeface="Arial" panose="020B0604020202020204" pitchFamily="34" charset="0"/>
              <a:buChar char="•"/>
            </a:pPr>
            <a:r>
              <a:rPr lang="en-GB" sz="2400" dirty="0">
                <a:latin typeface="XCCW Joined 1a" panose="03050602040000000000" pitchFamily="66" charset="0"/>
              </a:rPr>
              <a:t>Position &amp; Direction (clockwise &amp; anti clockwise)</a:t>
            </a:r>
          </a:p>
        </p:txBody>
      </p:sp>
      <p:pic>
        <p:nvPicPr>
          <p:cNvPr id="2050" name="Picture 2" descr="Learning Links | Moreton C of E Primary School, Essex">
            <a:extLst>
              <a:ext uri="{FF2B5EF4-FFF2-40B4-BE49-F238E27FC236}">
                <a16:creationId xmlns:a16="http://schemas.microsoft.com/office/drawing/2014/main" id="{01B1BD29-14CA-1C49-D00C-41D16F1C6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287" y="1120479"/>
            <a:ext cx="4066096" cy="406609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69111F35-2797-4D72-B732-23C6BBBA47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1162" y="5308333"/>
            <a:ext cx="1549667" cy="1549667"/>
          </a:xfrm>
          <a:prstGeom prst="rect">
            <a:avLst/>
          </a:prstGeom>
        </p:spPr>
      </p:pic>
    </p:spTree>
    <p:extLst>
      <p:ext uri="{BB962C8B-B14F-4D97-AF65-F5344CB8AC3E}">
        <p14:creationId xmlns:p14="http://schemas.microsoft.com/office/powerpoint/2010/main" val="2353621906"/>
      </p:ext>
    </p:extLst>
  </p:cSld>
  <p:clrMapOvr>
    <a:masterClrMapping/>
  </p:clrMapOvr>
  <mc:AlternateContent xmlns:mc="http://schemas.openxmlformats.org/markup-compatibility/2006" xmlns:p14="http://schemas.microsoft.com/office/powerpoint/2010/main">
    <mc:Choice Requires="p14">
      <p:transition spd="slow" p14:dur="2000" advTm="25458"/>
    </mc:Choice>
    <mc:Fallback xmlns="">
      <p:transition spd="slow" advTm="2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95BF67-DBC9-DFC5-6A86-31A9A0E6C384}"/>
              </a:ext>
            </a:extLst>
          </p:cNvPr>
          <p:cNvSpPr txBox="1"/>
          <p:nvPr/>
        </p:nvSpPr>
        <p:spPr>
          <a:xfrm>
            <a:off x="428625" y="247650"/>
            <a:ext cx="10744200" cy="707886"/>
          </a:xfrm>
          <a:prstGeom prst="rect">
            <a:avLst/>
          </a:prstGeom>
          <a:noFill/>
        </p:spPr>
        <p:txBody>
          <a:bodyPr wrap="square" rtlCol="0">
            <a:spAutoFit/>
          </a:bodyPr>
          <a:lstStyle/>
          <a:p>
            <a:pPr algn="ctr"/>
            <a:r>
              <a:rPr lang="en-GB" sz="4000" u="sng" dirty="0">
                <a:latin typeface="XCCW Joined 1a" panose="03050602040000000000" pitchFamily="66" charset="0"/>
              </a:rPr>
              <a:t>Multiplication Check</a:t>
            </a:r>
          </a:p>
        </p:txBody>
      </p:sp>
      <p:sp>
        <p:nvSpPr>
          <p:cNvPr id="3" name="TextBox 2">
            <a:extLst>
              <a:ext uri="{FF2B5EF4-FFF2-40B4-BE49-F238E27FC236}">
                <a16:creationId xmlns:a16="http://schemas.microsoft.com/office/drawing/2014/main" id="{9F11CF67-5265-7B9B-B91D-BE23FEB84E48}"/>
              </a:ext>
            </a:extLst>
          </p:cNvPr>
          <p:cNvSpPr txBox="1"/>
          <p:nvPr/>
        </p:nvSpPr>
        <p:spPr>
          <a:xfrm>
            <a:off x="5591175" y="965209"/>
            <a:ext cx="6238875" cy="4113193"/>
          </a:xfrm>
          <a:prstGeom prst="rect">
            <a:avLst/>
          </a:prstGeom>
          <a:noFill/>
        </p:spPr>
        <p:txBody>
          <a:bodyPr wrap="square" rtlCol="0">
            <a:spAutoFit/>
          </a:bodyPr>
          <a:lstStyle/>
          <a:p>
            <a:pPr marL="571500" indent="-571500" algn="l">
              <a:buFont typeface="Arial" panose="020B0604020202020204" pitchFamily="34" charset="0"/>
              <a:buChar char="•"/>
            </a:pPr>
            <a:r>
              <a:rPr lang="en-GB" sz="2800" dirty="0">
                <a:latin typeface="XCCW Joined 1a" panose="03050602040000000000" pitchFamily="66" charset="0"/>
              </a:rPr>
              <a:t>Statutory</a:t>
            </a:r>
          </a:p>
          <a:p>
            <a:pPr marL="571500" indent="-571500" algn="l">
              <a:buFont typeface="Arial" panose="020B0604020202020204" pitchFamily="34" charset="0"/>
              <a:buChar char="•"/>
            </a:pPr>
            <a:r>
              <a:rPr lang="en-GB" sz="2800" dirty="0">
                <a:latin typeface="XCCW Joined 1a" panose="03050602040000000000" pitchFamily="66" charset="0"/>
              </a:rPr>
              <a:t>Completed within this 2 week window</a:t>
            </a:r>
          </a:p>
          <a:p>
            <a:pPr marL="571500" indent="-571500" algn="l">
              <a:buFont typeface="Arial" panose="020B0604020202020204" pitchFamily="34" charset="0"/>
              <a:buChar char="•"/>
            </a:pPr>
            <a:r>
              <a:rPr lang="en-GB" sz="2800" dirty="0">
                <a:latin typeface="XCCW Joined 1a" panose="03050602040000000000" pitchFamily="66" charset="0"/>
              </a:rPr>
              <a:t>6 seconds per question</a:t>
            </a:r>
          </a:p>
          <a:p>
            <a:pPr marL="571500" indent="-571500" algn="l">
              <a:buFont typeface="Arial" panose="020B0604020202020204" pitchFamily="34" charset="0"/>
              <a:buChar char="•"/>
            </a:pPr>
            <a:r>
              <a:rPr lang="en-GB" sz="2800" dirty="0">
                <a:latin typeface="XCCW Joined 1a" panose="03050602040000000000" pitchFamily="66" charset="0"/>
              </a:rPr>
              <a:t>25 questions per check</a:t>
            </a:r>
          </a:p>
          <a:p>
            <a:pPr marL="571500" indent="-571500" algn="l">
              <a:buFont typeface="Arial" panose="020B0604020202020204" pitchFamily="34" charset="0"/>
              <a:buChar char="•"/>
            </a:pPr>
            <a:r>
              <a:rPr lang="en-GB" sz="2800" dirty="0">
                <a:latin typeface="XCCW Joined 1a" panose="03050602040000000000" pitchFamily="66" charset="0"/>
              </a:rPr>
              <a:t>Up to 12x tables</a:t>
            </a:r>
          </a:p>
          <a:p>
            <a:pPr marL="571500" indent="-571500" algn="l">
              <a:buFont typeface="Arial" panose="020B0604020202020204" pitchFamily="34" charset="0"/>
              <a:buChar char="•"/>
            </a:pPr>
            <a:r>
              <a:rPr lang="en-GB" sz="2800" dirty="0">
                <a:latin typeface="XCCW Joined 1a" panose="03050602040000000000" pitchFamily="66" charset="0"/>
              </a:rPr>
              <a:t>Completed on an iPad</a:t>
            </a:r>
          </a:p>
          <a:p>
            <a:pPr marL="571500" indent="-571500" algn="l">
              <a:buFont typeface="Arial" panose="020B0604020202020204" pitchFamily="34" charset="0"/>
              <a:buChar char="•"/>
            </a:pPr>
            <a:r>
              <a:rPr lang="en-GB" sz="2800" dirty="0">
                <a:latin typeface="XCCW Joined 1a" panose="03050602040000000000" pitchFamily="66" charset="0"/>
              </a:rPr>
              <a:t>Please avoid holidays during this time</a:t>
            </a:r>
          </a:p>
        </p:txBody>
      </p:sp>
      <p:sp>
        <p:nvSpPr>
          <p:cNvPr id="4" name="TextBox 3">
            <a:extLst>
              <a:ext uri="{FF2B5EF4-FFF2-40B4-BE49-F238E27FC236}">
                <a16:creationId xmlns:a16="http://schemas.microsoft.com/office/drawing/2014/main" id="{71E5E185-2CCC-030C-AE54-755B0F496047}"/>
              </a:ext>
            </a:extLst>
          </p:cNvPr>
          <p:cNvSpPr txBox="1"/>
          <p:nvPr/>
        </p:nvSpPr>
        <p:spPr>
          <a:xfrm>
            <a:off x="1" y="5225355"/>
            <a:ext cx="12076980" cy="1600438"/>
          </a:xfrm>
          <a:prstGeom prst="rect">
            <a:avLst/>
          </a:prstGeom>
          <a:noFill/>
        </p:spPr>
        <p:txBody>
          <a:bodyPr wrap="square" rtlCol="0">
            <a:spAutoFit/>
          </a:bodyPr>
          <a:lstStyle/>
          <a:p>
            <a:pPr algn="l"/>
            <a:r>
              <a:rPr lang="en-GB" sz="2800" dirty="0">
                <a:solidFill>
                  <a:srgbClr val="0000FF"/>
                </a:solidFill>
                <a:latin typeface="XCCW Joined 1a" panose="03050602040000000000" pitchFamily="66" charset="0"/>
              </a:rPr>
              <a:t>Average national score in the UK in 24/25 was 20.</a:t>
            </a:r>
          </a:p>
          <a:p>
            <a:pPr algn="l"/>
            <a:endParaRPr lang="en-GB" sz="1400" dirty="0">
              <a:solidFill>
                <a:srgbClr val="0000FF"/>
              </a:solidFill>
              <a:latin typeface="XCCW Joined 1a" panose="03050602040000000000" pitchFamily="66" charset="0"/>
            </a:endParaRPr>
          </a:p>
          <a:p>
            <a:pPr algn="l"/>
            <a:r>
              <a:rPr lang="en-GB" sz="2800" dirty="0">
                <a:solidFill>
                  <a:srgbClr val="0000FF"/>
                </a:solidFill>
                <a:latin typeface="XCCW Joined 1a" panose="03050602040000000000" pitchFamily="66" charset="0"/>
              </a:rPr>
              <a:t>Last year 40% scored 25/25 74% scored 22 or above.</a:t>
            </a:r>
          </a:p>
        </p:txBody>
      </p:sp>
      <p:pic>
        <p:nvPicPr>
          <p:cNvPr id="7" name="Picture 6">
            <a:extLst>
              <a:ext uri="{FF2B5EF4-FFF2-40B4-BE49-F238E27FC236}">
                <a16:creationId xmlns:a16="http://schemas.microsoft.com/office/drawing/2014/main" id="{39E8FE9F-CF70-4DBD-8E90-B22D52E53644}"/>
              </a:ext>
            </a:extLst>
          </p:cNvPr>
          <p:cNvPicPr>
            <a:picLocks noChangeAspect="1"/>
          </p:cNvPicPr>
          <p:nvPr/>
        </p:nvPicPr>
        <p:blipFill>
          <a:blip r:embed="rId4"/>
          <a:stretch>
            <a:fillRect/>
          </a:stretch>
        </p:blipFill>
        <p:spPr>
          <a:xfrm>
            <a:off x="0" y="955536"/>
            <a:ext cx="5514417" cy="1600438"/>
          </a:xfrm>
          <a:prstGeom prst="rect">
            <a:avLst/>
          </a:prstGeom>
        </p:spPr>
      </p:pic>
      <p:pic>
        <p:nvPicPr>
          <p:cNvPr id="8" name="Recorded Sound">
            <a:hlinkClick r:id="" action="ppaction://media"/>
            <a:extLst>
              <a:ext uri="{FF2B5EF4-FFF2-40B4-BE49-F238E27FC236}">
                <a16:creationId xmlns:a16="http://schemas.microsoft.com/office/drawing/2014/main" id="{929B44AF-1DA1-4A42-AD20-6327617FD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2689" y="5717339"/>
            <a:ext cx="893011" cy="893011"/>
          </a:xfrm>
          <a:prstGeom prst="rect">
            <a:avLst/>
          </a:prstGeom>
        </p:spPr>
      </p:pic>
    </p:spTree>
    <p:extLst>
      <p:ext uri="{BB962C8B-B14F-4D97-AF65-F5344CB8AC3E}">
        <p14:creationId xmlns:p14="http://schemas.microsoft.com/office/powerpoint/2010/main" val="2807437829"/>
      </p:ext>
    </p:extLst>
  </p:cSld>
  <p:clrMapOvr>
    <a:masterClrMapping/>
  </p:clrMapOvr>
  <mc:AlternateContent xmlns:mc="http://schemas.openxmlformats.org/markup-compatibility/2006" xmlns:p14="http://schemas.microsoft.com/office/powerpoint/2010/main">
    <mc:Choice Requires="p14">
      <p:transition spd="slow" p14:dur="2000" advTm="41852"/>
    </mc:Choice>
    <mc:Fallback xmlns="">
      <p:transition spd="slow" advTm="4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4000" dirty="0" smtClean="0">
            <a:latin typeface="XCCW Joined 1a" panose="03050602040000000000" pitchFamily="66"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TotalTime>
  <Words>890</Words>
  <Application>Microsoft Office PowerPoint</Application>
  <PresentationFormat>Widescreen</PresentationFormat>
  <Paragraphs>149</Paragraphs>
  <Slides>22</Slides>
  <Notes>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Cavolini</vt:lpstr>
      <vt:lpstr>XCCW Joined 1a</vt:lpstr>
      <vt:lpstr>Office Theme</vt:lpstr>
      <vt:lpstr>PowerPoint Presentation</vt:lpstr>
      <vt:lpstr>Curriculum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Curriculum Expectations</vt:lpstr>
      <vt:lpstr>PowerPoint Presentation</vt:lpstr>
      <vt:lpstr>PowerPoint Presentation</vt:lpstr>
      <vt:lpstr>PowerPoint Presentation</vt:lpstr>
      <vt:lpstr>PowerPoint Presentation</vt:lpstr>
      <vt:lpstr>PowerPoint Presentation</vt:lpstr>
      <vt:lpstr>PowerPoint Presentation</vt:lpstr>
      <vt:lpstr>Volunteer &amp;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Hope</dc:creator>
  <cp:lastModifiedBy>Mrs Hancock</cp:lastModifiedBy>
  <cp:revision>37</cp:revision>
  <cp:lastPrinted>2023-09-12T15:24:42Z</cp:lastPrinted>
  <dcterms:created xsi:type="dcterms:W3CDTF">2023-07-19T09:46:52Z</dcterms:created>
  <dcterms:modified xsi:type="dcterms:W3CDTF">2025-09-14T11:54:47Z</dcterms:modified>
</cp:coreProperties>
</file>