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2"/>
  </p:notesMasterIdLst>
  <p:sldIdLst>
    <p:sldId id="306" r:id="rId5"/>
    <p:sldId id="308" r:id="rId6"/>
    <p:sldId id="309" r:id="rId7"/>
    <p:sldId id="310" r:id="rId8"/>
    <p:sldId id="311" r:id="rId9"/>
    <p:sldId id="257" r:id="rId10"/>
    <p:sldId id="312" r:id="rId11"/>
    <p:sldId id="318" r:id="rId12"/>
    <p:sldId id="323" r:id="rId13"/>
    <p:sldId id="320" r:id="rId14"/>
    <p:sldId id="256" r:id="rId15"/>
    <p:sldId id="260" r:id="rId16"/>
    <p:sldId id="321" r:id="rId17"/>
    <p:sldId id="315" r:id="rId18"/>
    <p:sldId id="316" r:id="rId19"/>
    <p:sldId id="314" r:id="rId20"/>
    <p:sldId id="32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FF7"/>
    <a:srgbClr val="FFF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4967" autoAdjust="0"/>
  </p:normalViewPr>
  <p:slideViewPr>
    <p:cSldViewPr snapToGrid="0">
      <p:cViewPr varScale="1">
        <p:scale>
          <a:sx n="67" d="100"/>
          <a:sy n="67" d="100"/>
        </p:scale>
        <p:origin x="644" y="52"/>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9/14/2025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anchor="b"/>
          <a:lstStyle>
            <a:lvl1pPr algn="l">
              <a:defRPr sz="54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anchor="b">
            <a:normAutofit/>
          </a:bodyPr>
          <a:lstStyle>
            <a:lvl1pPr algn="ctr">
              <a:defRPr sz="6000" b="1" i="0" cap="all"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a:lstStyle>
            <a:lvl1pPr>
              <a:defRPr sz="5400" b="1" cap="all" baseline="0">
                <a:solidFill>
                  <a:schemeClr val="bg1"/>
                </a:solidFill>
              </a:defRPr>
            </a:lvl1pPr>
          </a:lstStyle>
          <a:p>
            <a:r>
              <a:rPr lang="en-US" dirty="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a:lstStyle>
            <a:lvl1pPr>
              <a:defRPr>
                <a:solidFill>
                  <a:schemeClr val="bg1"/>
                </a:solidFill>
              </a:defRPr>
            </a:lvl1pPr>
          </a:lstStyle>
          <a:p>
            <a:r>
              <a:rPr lang="en-US" dirty="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a:lstStyle>
            <a:lvl1pPr>
              <a:defRPr>
                <a:solidFill>
                  <a:schemeClr val="bg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FF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15.xml"/><Relationship Id="rId7" Type="http://schemas.openxmlformats.org/officeDocument/2006/relationships/hyperlink" Target="https://www.catalyst.org.uk/"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jpeg"/><Relationship Id="rId5" Type="http://schemas.openxmlformats.org/officeDocument/2006/relationships/hyperlink" Target="https://www.visitmanchester.com/listing/manchester-museum/8571101/" TargetMode="External"/><Relationship Id="rId10" Type="http://schemas.openxmlformats.org/officeDocument/2006/relationships/image" Target="../media/image2.png"/><Relationship Id="rId4" Type="http://schemas.openxmlformats.org/officeDocument/2006/relationships/hyperlink" Target="https://www.whitworth.manchester.ac.uk/getinvolved/schoolscollegesanduniversities/primary/artschool/" TargetMode="External"/><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hyperlink" Target="mailto:awhitehurst@scholargreen.cheshire.sch.uk"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title"/>
          </p:nvPr>
        </p:nvSpPr>
        <p:spPr>
          <a:xfrm>
            <a:off x="1002020" y="973392"/>
            <a:ext cx="4882586" cy="3097161"/>
          </a:xfrm>
        </p:spPr>
        <p:txBody>
          <a:bodyPr anchor="b">
            <a:noAutofit/>
          </a:bodyPr>
          <a:lstStyle/>
          <a:p>
            <a:r>
              <a:rPr lang="en-US" sz="4400" spc="400" dirty="0">
                <a:latin typeface="Cavolini" panose="03000502040302020204" pitchFamily="66" charset="0"/>
                <a:cs typeface="Cavolini" panose="03000502040302020204" pitchFamily="66" charset="0"/>
              </a:rPr>
              <a:t>Parent information meeting</a:t>
            </a:r>
            <a:br>
              <a:rPr lang="en-US" sz="4400" spc="400" dirty="0">
                <a:latin typeface="Cavolini" panose="03000502040302020204" pitchFamily="66" charset="0"/>
                <a:cs typeface="Cavolini" panose="03000502040302020204" pitchFamily="66" charset="0"/>
              </a:rPr>
            </a:br>
            <a:br>
              <a:rPr lang="en-US" sz="4400" spc="400" dirty="0">
                <a:latin typeface="Cavolini" panose="03000502040302020204" pitchFamily="66" charset="0"/>
                <a:cs typeface="Cavolini" panose="03000502040302020204" pitchFamily="66" charset="0"/>
              </a:rPr>
            </a:br>
            <a:r>
              <a:rPr lang="en-US" sz="4400" spc="400" dirty="0">
                <a:latin typeface="Cavolini" panose="03000502040302020204" pitchFamily="66" charset="0"/>
                <a:cs typeface="Cavolini" panose="03000502040302020204" pitchFamily="66" charset="0"/>
              </a:rPr>
              <a:t>15.09.25</a:t>
            </a:r>
            <a:endParaRPr lang="en-US" sz="4400" dirty="0">
              <a:latin typeface="Cavolini" panose="03000502040302020204" pitchFamily="66" charset="0"/>
              <a:cs typeface="Cavolini" panose="03000502040302020204" pitchFamily="66" charset="0"/>
            </a:endParaRPr>
          </a:p>
        </p:txBody>
      </p:sp>
      <p:pic>
        <p:nvPicPr>
          <p:cNvPr id="4" name="Picture 2">
            <a:extLst>
              <a:ext uri="{FF2B5EF4-FFF2-40B4-BE49-F238E27FC236}">
                <a16:creationId xmlns:a16="http://schemas.microsoft.com/office/drawing/2014/main" id="{CE072306-C1A1-4D09-A747-0959AADDFCB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10301" y="603966"/>
            <a:ext cx="4716111" cy="45727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Subtitle 2">
            <a:extLst>
              <a:ext uri="{FF2B5EF4-FFF2-40B4-BE49-F238E27FC236}">
                <a16:creationId xmlns:a16="http://schemas.microsoft.com/office/drawing/2014/main" id="{A5F14073-9F68-4B7E-A576-26899D58C7A9}"/>
              </a:ext>
            </a:extLst>
          </p:cNvPr>
          <p:cNvSpPr>
            <a:spLocks noGrp="1"/>
          </p:cNvSpPr>
          <p:nvPr>
            <p:ph type="body" sz="half" idx="2"/>
          </p:nvPr>
        </p:nvSpPr>
        <p:spPr>
          <a:xfrm>
            <a:off x="1002020" y="5302045"/>
            <a:ext cx="6259004" cy="1349477"/>
          </a:xfrm>
        </p:spPr>
        <p:txBody>
          <a:bodyPr>
            <a:normAutofit/>
          </a:bodyPr>
          <a:lstStyle/>
          <a:p>
            <a:r>
              <a:rPr lang="en-US" sz="2000" dirty="0">
                <a:latin typeface="Cavolini" panose="03000502040302020204" pitchFamily="66" charset="0"/>
                <a:cs typeface="Cavolini" panose="03000502040302020204" pitchFamily="66" charset="0"/>
              </a:rPr>
              <a:t>Mrs Anna Whitehurst</a:t>
            </a:r>
          </a:p>
          <a:p>
            <a:r>
              <a:rPr lang="en-US" sz="2000" dirty="0">
                <a:latin typeface="Cavolini" panose="03000502040302020204" pitchFamily="66" charset="0"/>
                <a:cs typeface="Cavolini" panose="03000502040302020204" pitchFamily="66" charset="0"/>
              </a:rPr>
              <a:t>Year 3 class teacher</a:t>
            </a:r>
          </a:p>
          <a:p>
            <a:r>
              <a:rPr lang="en-US" sz="2000" dirty="0">
                <a:latin typeface="Cavolini" panose="03000502040302020204" pitchFamily="66" charset="0"/>
                <a:cs typeface="Cavolini" panose="03000502040302020204" pitchFamily="66" charset="0"/>
              </a:rPr>
              <a:t>awhitehurst@scholargreen.cheshire.sch.uk</a:t>
            </a:r>
          </a:p>
        </p:txBody>
      </p:sp>
      <p:pic>
        <p:nvPicPr>
          <p:cNvPr id="6" name="Recorded Sound">
            <a:hlinkClick r:id="" action="ppaction://media"/>
            <a:extLst>
              <a:ext uri="{FF2B5EF4-FFF2-40B4-BE49-F238E27FC236}">
                <a16:creationId xmlns:a16="http://schemas.microsoft.com/office/drawing/2014/main" id="{00D823ED-0662-4795-86DE-345A655259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9623" y="5302045"/>
            <a:ext cx="1256789" cy="1256789"/>
          </a:xfrm>
          <a:prstGeom prst="rect">
            <a:avLst/>
          </a:prstGeom>
        </p:spPr>
      </p:pic>
    </p:spTree>
    <p:extLst>
      <p:ext uri="{BB962C8B-B14F-4D97-AF65-F5344CB8AC3E}">
        <p14:creationId xmlns:p14="http://schemas.microsoft.com/office/powerpoint/2010/main" val="114769864"/>
      </p:ext>
    </p:extLst>
  </p:cSld>
  <p:clrMapOvr>
    <a:masterClrMapping/>
  </p:clrMapOvr>
  <mc:AlternateContent xmlns:mc="http://schemas.openxmlformats.org/markup-compatibility/2006" xmlns:p14="http://schemas.microsoft.com/office/powerpoint/2010/main">
    <mc:Choice Requires="p14">
      <p:transition spd="slow" p14:dur="2000" advTm="4445"/>
    </mc:Choice>
    <mc:Fallback xmlns="">
      <p:transition spd="slow" advTm="4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umBots | ttrs-logo">
            <a:extLst>
              <a:ext uri="{FF2B5EF4-FFF2-40B4-BE49-F238E27FC236}">
                <a16:creationId xmlns:a16="http://schemas.microsoft.com/office/drawing/2014/main" id="{4CC9C397-7FF6-4632-86A5-F0C1261C0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9713" y="1478331"/>
            <a:ext cx="4097976" cy="29916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6A2DF9D-D030-498B-A514-C3AE6AAD4300}"/>
              </a:ext>
            </a:extLst>
          </p:cNvPr>
          <p:cNvSpPr txBox="1"/>
          <p:nvPr/>
        </p:nvSpPr>
        <p:spPr>
          <a:xfrm>
            <a:off x="938764" y="634269"/>
            <a:ext cx="10999306" cy="3539430"/>
          </a:xfrm>
          <a:prstGeom prst="rect">
            <a:avLst/>
          </a:prstGeom>
          <a:noFill/>
        </p:spPr>
        <p:txBody>
          <a:bodyPr wrap="square" rtlCol="0">
            <a:spAutoFit/>
          </a:bodyPr>
          <a:lstStyle/>
          <a:p>
            <a:r>
              <a:rPr lang="en-US" sz="2800" dirty="0">
                <a:latin typeface="Cavolini" panose="03000502040302020204" pitchFamily="66" charset="0"/>
                <a:cs typeface="Cavolini" panose="03000502040302020204" pitchFamily="66" charset="0"/>
              </a:rPr>
              <a:t>The ARE in maths is to know their 2s, 3s, 4s, 5s, 8s and 10 times tables.</a:t>
            </a:r>
          </a:p>
          <a:p>
            <a:endParaRPr lang="en-US" sz="2800" dirty="0">
              <a:latin typeface="Cavolini" panose="03000502040302020204" pitchFamily="66" charset="0"/>
              <a:cs typeface="Cavolini" panose="03000502040302020204" pitchFamily="66" charset="0"/>
            </a:endParaRPr>
          </a:p>
          <a:p>
            <a:r>
              <a:rPr lang="en-US" sz="2800" dirty="0">
                <a:latin typeface="Cavolini" panose="03000502040302020204" pitchFamily="66" charset="0"/>
                <a:cs typeface="Cavolini" panose="03000502040302020204" pitchFamily="66" charset="0"/>
              </a:rPr>
              <a:t>All four ways need to fluent, e.g.    </a:t>
            </a:r>
          </a:p>
          <a:p>
            <a:r>
              <a:rPr lang="en-US" sz="2800" dirty="0">
                <a:latin typeface="Cavolini" panose="03000502040302020204" pitchFamily="66" charset="0"/>
                <a:cs typeface="Cavolini" panose="03000502040302020204" pitchFamily="66" charset="0"/>
              </a:rPr>
              <a:t>4 x 8 = 32</a:t>
            </a:r>
          </a:p>
          <a:p>
            <a:r>
              <a:rPr lang="en-US" sz="2800" dirty="0">
                <a:latin typeface="Cavolini" panose="03000502040302020204" pitchFamily="66" charset="0"/>
                <a:cs typeface="Cavolini" panose="03000502040302020204" pitchFamily="66" charset="0"/>
              </a:rPr>
              <a:t>8 x 4 = 32</a:t>
            </a:r>
          </a:p>
          <a:p>
            <a:r>
              <a:rPr lang="en-US" sz="2800" dirty="0">
                <a:latin typeface="Cavolini" panose="03000502040302020204" pitchFamily="66" charset="0"/>
                <a:cs typeface="Cavolini" panose="03000502040302020204" pitchFamily="66" charset="0"/>
              </a:rPr>
              <a:t>32 ÷ 4 = 8</a:t>
            </a:r>
          </a:p>
          <a:p>
            <a:r>
              <a:rPr lang="en-US" sz="2800" dirty="0">
                <a:latin typeface="Cavolini" panose="03000502040302020204" pitchFamily="66" charset="0"/>
                <a:cs typeface="Cavolini" panose="03000502040302020204" pitchFamily="66" charset="0"/>
              </a:rPr>
              <a:t>32 ÷ 8 = 4</a:t>
            </a:r>
            <a:endParaRPr lang="en-GB" sz="2800" dirty="0">
              <a:latin typeface="Cavolini" panose="03000502040302020204" pitchFamily="66" charset="0"/>
              <a:cs typeface="Cavolini" panose="03000502040302020204" pitchFamily="66" charset="0"/>
            </a:endParaRPr>
          </a:p>
        </p:txBody>
      </p:sp>
      <p:sp>
        <p:nvSpPr>
          <p:cNvPr id="6" name="TextBox 5">
            <a:extLst>
              <a:ext uri="{FF2B5EF4-FFF2-40B4-BE49-F238E27FC236}">
                <a16:creationId xmlns:a16="http://schemas.microsoft.com/office/drawing/2014/main" id="{3930AC0D-BE7D-4B84-B417-FC6D40FBECE1}"/>
              </a:ext>
            </a:extLst>
          </p:cNvPr>
          <p:cNvSpPr txBox="1"/>
          <p:nvPr/>
        </p:nvSpPr>
        <p:spPr>
          <a:xfrm>
            <a:off x="1069145" y="4851018"/>
            <a:ext cx="10738544" cy="1569660"/>
          </a:xfrm>
          <a:prstGeom prst="rect">
            <a:avLst/>
          </a:prstGeom>
          <a:solidFill>
            <a:schemeClr val="accent3">
              <a:lumMod val="20000"/>
              <a:lumOff val="80000"/>
            </a:schemeClr>
          </a:solidFill>
          <a:ln>
            <a:solidFill>
              <a:schemeClr val="accent1"/>
            </a:solidFill>
          </a:ln>
        </p:spPr>
        <p:txBody>
          <a:bodyPr wrap="square" rtlCol="0">
            <a:spAutoFit/>
          </a:bodyPr>
          <a:lstStyle/>
          <a:p>
            <a:r>
              <a:rPr lang="en-US" sz="2400" dirty="0">
                <a:latin typeface="Cavolini" panose="03000502040302020204" pitchFamily="66" charset="0"/>
                <a:cs typeface="Cavolini" panose="03000502040302020204" pitchFamily="66" charset="0"/>
              </a:rPr>
              <a:t>Regular practise on TTRS is needed and tables will be set based on ability. There is a national screen of tables in Y4 where the children answer questions on an </a:t>
            </a:r>
            <a:r>
              <a:rPr lang="en-US" sz="2400" dirty="0" err="1">
                <a:latin typeface="Cavolini" panose="03000502040302020204" pitchFamily="66" charset="0"/>
                <a:cs typeface="Cavolini" panose="03000502040302020204" pitchFamily="66" charset="0"/>
              </a:rPr>
              <a:t>ipad</a:t>
            </a:r>
            <a:r>
              <a:rPr lang="en-US" sz="2400" dirty="0">
                <a:latin typeface="Cavolini" panose="03000502040302020204" pitchFamily="66" charset="0"/>
                <a:cs typeface="Cavolini" panose="03000502040302020204" pitchFamily="66" charset="0"/>
              </a:rPr>
              <a:t> in under 6 seconds.</a:t>
            </a:r>
            <a:endParaRPr lang="en-GB" sz="2400" dirty="0">
              <a:latin typeface="Cavolini" panose="03000502040302020204" pitchFamily="66" charset="0"/>
              <a:cs typeface="Cavolini" panose="03000502040302020204" pitchFamily="66" charset="0"/>
            </a:endParaRPr>
          </a:p>
        </p:txBody>
      </p:sp>
      <p:pic>
        <p:nvPicPr>
          <p:cNvPr id="2" name="Recorded Sound">
            <a:hlinkClick r:id="" action="ppaction://media"/>
            <a:extLst>
              <a:ext uri="{FF2B5EF4-FFF2-40B4-BE49-F238E27FC236}">
                <a16:creationId xmlns:a16="http://schemas.microsoft.com/office/drawing/2014/main" id="{5111EB54-B961-4E55-BE80-BFD5F3F0E1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10082" y="3338308"/>
            <a:ext cx="1174050" cy="1174050"/>
          </a:xfrm>
          <a:prstGeom prst="rect">
            <a:avLst/>
          </a:prstGeom>
        </p:spPr>
      </p:pic>
    </p:spTree>
    <p:extLst>
      <p:ext uri="{BB962C8B-B14F-4D97-AF65-F5344CB8AC3E}">
        <p14:creationId xmlns:p14="http://schemas.microsoft.com/office/powerpoint/2010/main" val="2424070246"/>
      </p:ext>
    </p:extLst>
  </p:cSld>
  <p:clrMapOvr>
    <a:masterClrMapping/>
  </p:clrMapOvr>
  <mc:AlternateContent xmlns:mc="http://schemas.openxmlformats.org/markup-compatibility/2006" xmlns:p14="http://schemas.microsoft.com/office/powerpoint/2010/main">
    <mc:Choice Requires="p14">
      <p:transition spd="slow" p14:dur="2000" advTm="40877"/>
    </mc:Choice>
    <mc:Fallback xmlns="">
      <p:transition spd="slow" advTm="4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9AF911-FA5C-4827-8C9E-D848A7ACB749}"/>
              </a:ext>
            </a:extLst>
          </p:cNvPr>
          <p:cNvSpPr>
            <a:spLocks noGrp="1"/>
          </p:cNvSpPr>
          <p:nvPr>
            <p:ph type="subTitle" idx="1"/>
          </p:nvPr>
        </p:nvSpPr>
        <p:spPr>
          <a:xfrm>
            <a:off x="900953" y="403412"/>
            <a:ext cx="10896600" cy="1304364"/>
          </a:xfrm>
          <a:ln>
            <a:solidFill>
              <a:schemeClr val="tx1"/>
            </a:solidFill>
          </a:ln>
        </p:spPr>
        <p:txBody>
          <a:bodyPr>
            <a:normAutofit/>
          </a:bodyPr>
          <a:lstStyle/>
          <a:p>
            <a:pPr algn="l"/>
            <a:r>
              <a:rPr lang="en-GB" sz="4000" dirty="0">
                <a:effectLst/>
                <a:latin typeface="Calibri" panose="020F0502020204030204" pitchFamily="34" charset="0"/>
                <a:ea typeface="MS Mincho" panose="02020609040205080304" pitchFamily="49" charset="-128"/>
                <a:cs typeface="Times New Roman" panose="02020603050405020304" pitchFamily="18" charset="0"/>
              </a:rPr>
              <a:t>At Scholar Green all classes </a:t>
            </a:r>
            <a:r>
              <a:rPr lang="en-GB" sz="4000" dirty="0">
                <a:latin typeface="Calibri" panose="020F0502020204030204" pitchFamily="34" charset="0"/>
                <a:ea typeface="MS Mincho" panose="02020609040205080304" pitchFamily="49" charset="-128"/>
                <a:cs typeface="Times New Roman" panose="02020603050405020304" pitchFamily="18" charset="0"/>
              </a:rPr>
              <a:t>teach maths </a:t>
            </a:r>
            <a:r>
              <a:rPr lang="en-GB" sz="4000" dirty="0">
                <a:effectLst/>
                <a:latin typeface="Calibri" panose="020F0502020204030204" pitchFamily="34" charset="0"/>
                <a:ea typeface="MS Mincho" panose="02020609040205080304" pitchFamily="49" charset="-128"/>
                <a:cs typeface="Times New Roman" panose="02020603050405020304" pitchFamily="18" charset="0"/>
              </a:rPr>
              <a:t>based on the concrete, visual and abstract approach. </a:t>
            </a:r>
          </a:p>
        </p:txBody>
      </p:sp>
      <p:pic>
        <p:nvPicPr>
          <p:cNvPr id="1026" name="Picture 2">
            <a:extLst>
              <a:ext uri="{FF2B5EF4-FFF2-40B4-BE49-F238E27FC236}">
                <a16:creationId xmlns:a16="http://schemas.microsoft.com/office/drawing/2014/main" id="{ED0497C7-5F19-404A-93F2-CF1D9E8ED5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971"/>
          <a:stretch/>
        </p:blipFill>
        <p:spPr bwMode="auto">
          <a:xfrm>
            <a:off x="5311587" y="2528047"/>
            <a:ext cx="6741460" cy="33886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4FEBC50-0F56-4B2C-A8AC-849D6149498B}"/>
              </a:ext>
            </a:extLst>
          </p:cNvPr>
          <p:cNvSpPr txBox="1"/>
          <p:nvPr/>
        </p:nvSpPr>
        <p:spPr>
          <a:xfrm>
            <a:off x="735107" y="2111188"/>
            <a:ext cx="4450977" cy="4524315"/>
          </a:xfrm>
          <a:prstGeom prst="rect">
            <a:avLst/>
          </a:prstGeom>
          <a:noFill/>
        </p:spPr>
        <p:txBody>
          <a:bodyPr wrap="square">
            <a:spAutoFit/>
          </a:bodyPr>
          <a:lstStyle/>
          <a:p>
            <a:pPr algn="l"/>
            <a:r>
              <a:rPr lang="en-GB" sz="2400" dirty="0">
                <a:effectLst/>
                <a:latin typeface="Calibri" panose="020F0502020204030204" pitchFamily="34" charset="0"/>
                <a:ea typeface="MS Mincho" panose="02020609040205080304" pitchFamily="49" charset="-128"/>
                <a:cs typeface="Times New Roman" panose="02020603050405020304" pitchFamily="18" charset="0"/>
              </a:rPr>
              <a:t>1. Pupils are first introduced to an idea or skill by acting it out with real objects (a hands-on approach). </a:t>
            </a:r>
          </a:p>
          <a:p>
            <a:pPr algn="l"/>
            <a:r>
              <a:rPr lang="en-GB" sz="2400" dirty="0">
                <a:effectLst/>
                <a:latin typeface="Calibri" panose="020F0502020204030204" pitchFamily="34" charset="0"/>
                <a:ea typeface="MS Mincho" panose="02020609040205080304" pitchFamily="49" charset="-128"/>
                <a:cs typeface="Times New Roman" panose="02020603050405020304" pitchFamily="18" charset="0"/>
              </a:rPr>
              <a:t>2. Pupils then are moved onto the visual stage, where pupils are encouraged to relate the concrete understanding to pictorial representations. </a:t>
            </a:r>
          </a:p>
          <a:p>
            <a:pPr algn="l"/>
            <a:r>
              <a:rPr lang="en-GB" sz="2400" dirty="0">
                <a:effectLst/>
                <a:latin typeface="Calibri" panose="020F0502020204030204" pitchFamily="34" charset="0"/>
                <a:ea typeface="MS Mincho" panose="02020609040205080304" pitchFamily="49" charset="-128"/>
                <a:cs typeface="Times New Roman" panose="02020603050405020304" pitchFamily="18" charset="0"/>
              </a:rPr>
              <a:t>3. The final abstract stage is a chance for pupils to represent problems by mathematical notion. </a:t>
            </a:r>
            <a:endParaRPr lang="en-GB" sz="3200" dirty="0"/>
          </a:p>
        </p:txBody>
      </p:sp>
      <p:sp>
        <p:nvSpPr>
          <p:cNvPr id="10" name="Rectangle 9">
            <a:extLst>
              <a:ext uri="{FF2B5EF4-FFF2-40B4-BE49-F238E27FC236}">
                <a16:creationId xmlns:a16="http://schemas.microsoft.com/office/drawing/2014/main" id="{908159E5-B92F-4952-93BE-CEB9244E2879}"/>
              </a:ext>
            </a:extLst>
          </p:cNvPr>
          <p:cNvSpPr/>
          <p:nvPr/>
        </p:nvSpPr>
        <p:spPr>
          <a:xfrm>
            <a:off x="11140887" y="5715811"/>
            <a:ext cx="632011" cy="174812"/>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DD0ACF4-4312-4738-83B3-F1B445510733}"/>
              </a:ext>
            </a:extLst>
          </p:cNvPr>
          <p:cNvSpPr txBox="1"/>
          <p:nvPr/>
        </p:nvSpPr>
        <p:spPr>
          <a:xfrm>
            <a:off x="5862918" y="6212541"/>
            <a:ext cx="5593975" cy="369332"/>
          </a:xfrm>
          <a:prstGeom prst="rect">
            <a:avLst/>
          </a:prstGeom>
          <a:noFill/>
        </p:spPr>
        <p:txBody>
          <a:bodyPr wrap="square" rtlCol="0">
            <a:spAutoFit/>
          </a:bodyPr>
          <a:lstStyle/>
          <a:p>
            <a:r>
              <a:rPr lang="en-US" dirty="0"/>
              <a:t>The three stages feature in each year group</a:t>
            </a:r>
            <a:endParaRPr lang="en-GB" dirty="0"/>
          </a:p>
        </p:txBody>
      </p:sp>
      <p:pic>
        <p:nvPicPr>
          <p:cNvPr id="4" name="Recorded Sound">
            <a:hlinkClick r:id="" action="ppaction://media"/>
            <a:extLst>
              <a:ext uri="{FF2B5EF4-FFF2-40B4-BE49-F238E27FC236}">
                <a16:creationId xmlns:a16="http://schemas.microsoft.com/office/drawing/2014/main" id="{9162B35A-3814-4170-B358-3ED11904EF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8329" y="5676279"/>
            <a:ext cx="959224" cy="959224"/>
          </a:xfrm>
          <a:prstGeom prst="rect">
            <a:avLst/>
          </a:prstGeom>
        </p:spPr>
      </p:pic>
    </p:spTree>
    <p:extLst>
      <p:ext uri="{BB962C8B-B14F-4D97-AF65-F5344CB8AC3E}">
        <p14:creationId xmlns:p14="http://schemas.microsoft.com/office/powerpoint/2010/main" val="191446923"/>
      </p:ext>
    </p:extLst>
  </p:cSld>
  <p:clrMapOvr>
    <a:masterClrMapping/>
  </p:clrMapOvr>
  <mc:AlternateContent xmlns:mc="http://schemas.openxmlformats.org/markup-compatibility/2006" xmlns:p14="http://schemas.microsoft.com/office/powerpoint/2010/main">
    <mc:Choice Requires="p14">
      <p:transition spd="slow" p14:dur="2000" advTm="37951"/>
    </mc:Choice>
    <mc:Fallback xmlns="">
      <p:transition spd="slow" advTm="3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75BBC-141E-437D-A932-7DADA67C34F2}"/>
              </a:ext>
            </a:extLst>
          </p:cNvPr>
          <p:cNvSpPr txBox="1"/>
          <p:nvPr/>
        </p:nvSpPr>
        <p:spPr>
          <a:xfrm>
            <a:off x="968188" y="322729"/>
            <a:ext cx="10892118" cy="584775"/>
          </a:xfrm>
          <a:prstGeom prst="rect">
            <a:avLst/>
          </a:prstGeom>
          <a:noFill/>
        </p:spPr>
        <p:txBody>
          <a:bodyPr wrap="square" rtlCol="0">
            <a:spAutoFit/>
          </a:bodyPr>
          <a:lstStyle/>
          <a:p>
            <a:r>
              <a:rPr lang="en-US" sz="3200" u="sng" dirty="0"/>
              <a:t>Key maths skills and vocabulary in Year 3</a:t>
            </a:r>
            <a:endParaRPr lang="en-GB" sz="3200" u="sng" dirty="0"/>
          </a:p>
        </p:txBody>
      </p:sp>
      <p:graphicFrame>
        <p:nvGraphicFramePr>
          <p:cNvPr id="3" name="Table 3">
            <a:extLst>
              <a:ext uri="{FF2B5EF4-FFF2-40B4-BE49-F238E27FC236}">
                <a16:creationId xmlns:a16="http://schemas.microsoft.com/office/drawing/2014/main" id="{4E57EC14-1B4E-4628-8858-5711C6EAE9C0}"/>
              </a:ext>
            </a:extLst>
          </p:cNvPr>
          <p:cNvGraphicFramePr>
            <a:graphicFrameLocks noGrp="1"/>
          </p:cNvGraphicFramePr>
          <p:nvPr>
            <p:extLst>
              <p:ext uri="{D42A27DB-BD31-4B8C-83A1-F6EECF244321}">
                <p14:modId xmlns:p14="http://schemas.microsoft.com/office/powerpoint/2010/main" val="3365040798"/>
              </p:ext>
            </p:extLst>
          </p:nvPr>
        </p:nvGraphicFramePr>
        <p:xfrm>
          <a:off x="496047" y="907504"/>
          <a:ext cx="11199906" cy="5739803"/>
        </p:xfrm>
        <a:graphic>
          <a:graphicData uri="http://schemas.openxmlformats.org/drawingml/2006/table">
            <a:tbl>
              <a:tblPr firstRow="1" bandRow="1">
                <a:tableStyleId>{5C22544A-7EE6-4342-B048-85BDC9FD1C3A}</a:tableStyleId>
              </a:tblPr>
              <a:tblGrid>
                <a:gridCol w="5599953">
                  <a:extLst>
                    <a:ext uri="{9D8B030D-6E8A-4147-A177-3AD203B41FA5}">
                      <a16:colId xmlns:a16="http://schemas.microsoft.com/office/drawing/2014/main" val="3165038434"/>
                    </a:ext>
                  </a:extLst>
                </a:gridCol>
                <a:gridCol w="5599953">
                  <a:extLst>
                    <a:ext uri="{9D8B030D-6E8A-4147-A177-3AD203B41FA5}">
                      <a16:colId xmlns:a16="http://schemas.microsoft.com/office/drawing/2014/main" val="408615362"/>
                    </a:ext>
                  </a:extLst>
                </a:gridCol>
              </a:tblGrid>
              <a:tr h="2630843">
                <a:tc>
                  <a:txBody>
                    <a:bodyPr/>
                    <a:lstStyle/>
                    <a:p>
                      <a:r>
                        <a:rPr lang="en-US" u="sng" dirty="0">
                          <a:solidFill>
                            <a:schemeClr val="tx1"/>
                          </a:solidFill>
                        </a:rPr>
                        <a:t>Addition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accent1">
                              <a:lumMod val="50000"/>
                            </a:schemeClr>
                          </a:solidFill>
                          <a:effectLst/>
                          <a:latin typeface="+mn-lt"/>
                          <a:ea typeface="+mn-ea"/>
                          <a:cs typeface="+mn-cs"/>
                        </a:rPr>
                        <a:t>Add numbers with 3 digits: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kern="1200" dirty="0">
                        <a:solidFill>
                          <a:schemeClr val="accent1">
                            <a:lumMod val="50000"/>
                          </a:schemeClr>
                        </a:solidFill>
                        <a:effectLst/>
                        <a:latin typeface="+mn-lt"/>
                        <a:ea typeface="+mn-ea"/>
                        <a:cs typeface="+mn-cs"/>
                      </a:endParaRPr>
                    </a:p>
                    <a:p>
                      <a:r>
                        <a:rPr lang="en-GB" sz="1800" b="0" i="1" kern="1200" dirty="0">
                          <a:solidFill>
                            <a:schemeClr val="accent1">
                              <a:lumMod val="50000"/>
                            </a:schemeClr>
                          </a:solidFill>
                          <a:effectLst/>
                          <a:latin typeface="+mn-lt"/>
                          <a:ea typeface="+mn-ea"/>
                          <a:cs typeface="+mn-cs"/>
                        </a:rPr>
                        <a:t>+, add, more, addition plus, make, sum, total</a:t>
                      </a:r>
                    </a:p>
                    <a:p>
                      <a:r>
                        <a:rPr lang="en-GB" sz="1800" b="0" i="1" kern="1200" dirty="0">
                          <a:solidFill>
                            <a:schemeClr val="accent1">
                              <a:lumMod val="50000"/>
                            </a:schemeClr>
                          </a:solidFill>
                          <a:effectLst/>
                          <a:latin typeface="+mn-lt"/>
                          <a:ea typeface="+mn-ea"/>
                          <a:cs typeface="+mn-cs"/>
                        </a:rPr>
                        <a:t>, altogether,  double, near double, one more…, two more… ten more…, 100 more…greater, more, units, ones, tens, count, count (up) to count on (from, to) how many…? Hundreds boundary.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kern="1200" dirty="0">
                        <a:solidFill>
                          <a:schemeClr val="accent1">
                            <a:lumMod val="50000"/>
                          </a:schemeClr>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800" b="1" u="sng" dirty="0">
                          <a:solidFill>
                            <a:schemeClr val="tx1"/>
                          </a:solidFill>
                        </a:rPr>
                        <a:t>Subtraction</a:t>
                      </a:r>
                    </a:p>
                    <a:p>
                      <a:r>
                        <a:rPr lang="en-GB" sz="1800" b="1" kern="1200" dirty="0">
                          <a:solidFill>
                            <a:srgbClr val="C00000"/>
                          </a:solidFill>
                          <a:effectLst/>
                          <a:latin typeface="+mn-lt"/>
                          <a:ea typeface="+mn-ea"/>
                          <a:cs typeface="+mn-cs"/>
                        </a:rPr>
                        <a:t>Subtract numbers with 3 digits:</a:t>
                      </a:r>
                    </a:p>
                    <a:p>
                      <a:endParaRPr lang="en-GB" sz="1800" b="1" kern="1200" dirty="0">
                        <a:solidFill>
                          <a:srgbClr val="C00000"/>
                        </a:solidFill>
                        <a:effectLst/>
                        <a:latin typeface="+mn-lt"/>
                        <a:ea typeface="+mn-ea"/>
                        <a:cs typeface="+mn-cs"/>
                      </a:endParaRPr>
                    </a:p>
                    <a:p>
                      <a:r>
                        <a:rPr lang="en-GB" sz="1800" b="0" i="1" kern="1200" dirty="0">
                          <a:solidFill>
                            <a:srgbClr val="C00000"/>
                          </a:solidFill>
                          <a:effectLst/>
                          <a:latin typeface="+mn-lt"/>
                          <a:ea typeface="+mn-ea"/>
                          <a:cs typeface="+mn-cs"/>
                        </a:rPr>
                        <a:t>-, subtract, take (away), minus </a:t>
                      </a:r>
                      <a:br>
                        <a:rPr lang="en-GB" sz="1800" b="0" i="1" kern="1200" dirty="0">
                          <a:solidFill>
                            <a:srgbClr val="C00000"/>
                          </a:solidFill>
                          <a:effectLst/>
                          <a:latin typeface="+mn-lt"/>
                          <a:ea typeface="+mn-ea"/>
                          <a:cs typeface="+mn-cs"/>
                        </a:rPr>
                      </a:br>
                      <a:r>
                        <a:rPr lang="en-GB" sz="1800" b="0" i="1" kern="1200" dirty="0">
                          <a:solidFill>
                            <a:srgbClr val="C00000"/>
                          </a:solidFill>
                          <a:effectLst/>
                          <a:latin typeface="+mn-lt"/>
                          <a:ea typeface="+mn-ea"/>
                          <a:cs typeface="+mn-cs"/>
                        </a:rPr>
                        <a:t>leave, how many are left/left over? ten less… one hundred less , how many fewer is… than …?  how much less is…? difference between, half, halve , =, equals, sign, is the same as , tens boundary, hundreds boundary, inverse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48058508"/>
                  </a:ext>
                </a:extLst>
              </a:tr>
              <a:tr h="2630843">
                <a:tc>
                  <a:txBody>
                    <a:bodyPr/>
                    <a:lstStyle/>
                    <a:p>
                      <a:r>
                        <a:rPr lang="en-US" b="1" u="sng" dirty="0">
                          <a:solidFill>
                            <a:schemeClr val="tx1"/>
                          </a:solidFill>
                        </a:rPr>
                        <a:t>Multiplication</a:t>
                      </a:r>
                    </a:p>
                    <a:p>
                      <a:r>
                        <a:rPr lang="en-GB" sz="1800" b="1" kern="1200" dirty="0">
                          <a:solidFill>
                            <a:schemeClr val="accent2">
                              <a:lumMod val="75000"/>
                            </a:schemeClr>
                          </a:solidFill>
                          <a:effectLst/>
                          <a:latin typeface="+mn-lt"/>
                          <a:ea typeface="+mn-ea"/>
                          <a:cs typeface="+mn-cs"/>
                        </a:rPr>
                        <a:t>Multiply 2-digits by a single digit number and solve problems for multiplication within the multiplication tables (3, 4 &amp; 8 – ensure rapid recall):</a:t>
                      </a:r>
                    </a:p>
                    <a:p>
                      <a:endParaRPr lang="en-GB" sz="1800" kern="1200" dirty="0">
                        <a:solidFill>
                          <a:schemeClr val="accent2">
                            <a:lumMod val="75000"/>
                          </a:schemeClr>
                        </a:solidFill>
                        <a:effectLst/>
                        <a:latin typeface="+mn-lt"/>
                        <a:ea typeface="+mn-ea"/>
                        <a:cs typeface="+mn-cs"/>
                      </a:endParaRPr>
                    </a:p>
                    <a:p>
                      <a:r>
                        <a:rPr lang="en-GB" sz="1800" i="1" kern="1200" dirty="0">
                          <a:solidFill>
                            <a:schemeClr val="accent2">
                              <a:lumMod val="75000"/>
                            </a:schemeClr>
                          </a:solidFill>
                          <a:effectLst/>
                          <a:latin typeface="+mn-lt"/>
                          <a:ea typeface="+mn-ea"/>
                          <a:cs typeface="+mn-cs"/>
                        </a:rPr>
                        <a:t>lots of, groups of , x, times, multiplication, multiply, multiplied by, multiple of, product, once, twice, three times, four, times, five times… ten times… , times as (big, long, wide and so on) , repeated addition, array, row, column</a:t>
                      </a:r>
                      <a:endParaRPr lang="en-GB" b="1" i="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b="1" u="sng" dirty="0">
                          <a:solidFill>
                            <a:schemeClr val="tx1"/>
                          </a:solidFill>
                        </a:rPr>
                        <a:t>Division</a:t>
                      </a:r>
                    </a:p>
                    <a:p>
                      <a:r>
                        <a:rPr lang="en-GB" sz="1800" b="1" kern="1200" dirty="0">
                          <a:solidFill>
                            <a:srgbClr val="00B050"/>
                          </a:solidFill>
                          <a:effectLst/>
                          <a:latin typeface="+mn-lt"/>
                          <a:ea typeface="+mn-ea"/>
                          <a:cs typeface="+mn-cs"/>
                        </a:rPr>
                        <a:t>Divide 2-digit numbers by a single digit (where there is no remainder in the final answer):</a:t>
                      </a:r>
                    </a:p>
                    <a:p>
                      <a:endParaRPr lang="en-GB" sz="1800" kern="1200" dirty="0">
                        <a:solidFill>
                          <a:srgbClr val="00B050"/>
                        </a:solidFill>
                        <a:effectLst/>
                        <a:latin typeface="+mn-lt"/>
                        <a:ea typeface="+mn-ea"/>
                        <a:cs typeface="+mn-cs"/>
                      </a:endParaRPr>
                    </a:p>
                    <a:p>
                      <a:r>
                        <a:rPr lang="en-GB" sz="1800" i="1" kern="1200" dirty="0">
                          <a:solidFill>
                            <a:srgbClr val="00B050"/>
                          </a:solidFill>
                          <a:effectLst/>
                          <a:latin typeface="+mn-lt"/>
                          <a:ea typeface="+mn-ea"/>
                          <a:cs typeface="+mn-cs"/>
                        </a:rPr>
                        <a:t>double, halve , share, share equally , one each, two each, three each… group in pairs, threes… tens , equal groups of , ÷, divide, division, divided by, divided into, left, left over, remainder</a:t>
                      </a:r>
                    </a:p>
                    <a:p>
                      <a:endParaRPr lang="en-GB" b="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90780112"/>
                  </a:ext>
                </a:extLst>
              </a:tr>
            </a:tbl>
          </a:graphicData>
        </a:graphic>
      </p:graphicFrame>
      <p:pic>
        <p:nvPicPr>
          <p:cNvPr id="4" name="Recorded Sound">
            <a:hlinkClick r:id="" action="ppaction://media"/>
            <a:extLst>
              <a:ext uri="{FF2B5EF4-FFF2-40B4-BE49-F238E27FC236}">
                <a16:creationId xmlns:a16="http://schemas.microsoft.com/office/drawing/2014/main" id="{118CBF0F-5537-4773-A29B-AD4FA3A8E4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63730" y="5885330"/>
            <a:ext cx="609600" cy="609600"/>
          </a:xfrm>
          <a:prstGeom prst="rect">
            <a:avLst/>
          </a:prstGeom>
        </p:spPr>
      </p:pic>
    </p:spTree>
    <p:extLst>
      <p:ext uri="{BB962C8B-B14F-4D97-AF65-F5344CB8AC3E}">
        <p14:creationId xmlns:p14="http://schemas.microsoft.com/office/powerpoint/2010/main" val="801969164"/>
      </p:ext>
    </p:extLst>
  </p:cSld>
  <p:clrMapOvr>
    <a:masterClrMapping/>
  </p:clrMapOvr>
  <mc:AlternateContent xmlns:mc="http://schemas.openxmlformats.org/markup-compatibility/2006" xmlns:p14="http://schemas.microsoft.com/office/powerpoint/2010/main">
    <mc:Choice Requires="p14">
      <p:transition spd="slow" p14:dur="2000" advTm="15404"/>
    </mc:Choice>
    <mc:Fallback xmlns="">
      <p:transition spd="slow" advTm="1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ccelerated Reader | Whalley Primary School">
            <a:extLst>
              <a:ext uri="{FF2B5EF4-FFF2-40B4-BE49-F238E27FC236}">
                <a16:creationId xmlns:a16="http://schemas.microsoft.com/office/drawing/2014/main" id="{BBA1504A-1E6C-4A75-935F-02068E798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6249" y="534204"/>
            <a:ext cx="4219575" cy="1085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02971E6-EE8A-4485-BE44-4ABC65016F56}"/>
              </a:ext>
            </a:extLst>
          </p:cNvPr>
          <p:cNvSpPr txBox="1"/>
          <p:nvPr/>
        </p:nvSpPr>
        <p:spPr>
          <a:xfrm>
            <a:off x="916593" y="534204"/>
            <a:ext cx="6492749" cy="954107"/>
          </a:xfrm>
          <a:prstGeom prst="rect">
            <a:avLst/>
          </a:prstGeom>
          <a:noFill/>
        </p:spPr>
        <p:txBody>
          <a:bodyPr wrap="square" rtlCol="0">
            <a:spAutoFit/>
          </a:bodyPr>
          <a:lstStyle/>
          <a:p>
            <a:r>
              <a:rPr lang="en-US" sz="2800" dirty="0">
                <a:latin typeface="Cavolini" panose="03000502040302020204" pitchFamily="66" charset="0"/>
                <a:cs typeface="Cavolini" panose="03000502040302020204" pitchFamily="66" charset="0"/>
              </a:rPr>
              <a:t>The ARE in reading is to have a ZPD level of 3.0-4.0.</a:t>
            </a:r>
          </a:p>
        </p:txBody>
      </p:sp>
      <p:sp>
        <p:nvSpPr>
          <p:cNvPr id="7" name="TextBox 6">
            <a:extLst>
              <a:ext uri="{FF2B5EF4-FFF2-40B4-BE49-F238E27FC236}">
                <a16:creationId xmlns:a16="http://schemas.microsoft.com/office/drawing/2014/main" id="{E708A484-2475-43CE-B75F-FBBDFFCE06C0}"/>
              </a:ext>
            </a:extLst>
          </p:cNvPr>
          <p:cNvSpPr txBox="1"/>
          <p:nvPr/>
        </p:nvSpPr>
        <p:spPr>
          <a:xfrm>
            <a:off x="992999" y="2820383"/>
            <a:ext cx="10842825" cy="1200329"/>
          </a:xfrm>
          <a:prstGeom prst="rect">
            <a:avLst/>
          </a:prstGeom>
          <a:solidFill>
            <a:schemeClr val="accent3">
              <a:lumMod val="20000"/>
              <a:lumOff val="80000"/>
            </a:schemeClr>
          </a:solidFill>
          <a:ln>
            <a:solidFill>
              <a:schemeClr val="accent1"/>
            </a:solidFill>
          </a:ln>
        </p:spPr>
        <p:txBody>
          <a:bodyPr wrap="square">
            <a:spAutoFit/>
          </a:bodyPr>
          <a:lstStyle/>
          <a:p>
            <a:r>
              <a:rPr lang="en-US" sz="2400" dirty="0">
                <a:latin typeface="Cavolini" panose="03000502040302020204" pitchFamily="66" charset="0"/>
                <a:cs typeface="Cavolini" panose="03000502040302020204" pitchFamily="66" charset="0"/>
              </a:rPr>
              <a:t>The most important thing is for your child to </a:t>
            </a:r>
            <a:r>
              <a:rPr lang="en-US" sz="2400" b="1" dirty="0">
                <a:latin typeface="Cavolini" panose="03000502040302020204" pitchFamily="66" charset="0"/>
                <a:cs typeface="Cavolini" panose="03000502040302020204" pitchFamily="66" charset="0"/>
              </a:rPr>
              <a:t>understand</a:t>
            </a:r>
            <a:r>
              <a:rPr lang="en-US" sz="2400" dirty="0">
                <a:latin typeface="Cavolini" panose="03000502040302020204" pitchFamily="66" charset="0"/>
                <a:cs typeface="Cavolini" panose="03000502040302020204" pitchFamily="66" charset="0"/>
              </a:rPr>
              <a:t> </a:t>
            </a:r>
            <a:r>
              <a:rPr lang="en-US" sz="2400" b="1" dirty="0">
                <a:latin typeface="Cavolini" panose="03000502040302020204" pitchFamily="66" charset="0"/>
                <a:cs typeface="Cavolini" panose="03000502040302020204" pitchFamily="66" charset="0"/>
              </a:rPr>
              <a:t>and talk about what they are reading, </a:t>
            </a:r>
            <a:r>
              <a:rPr lang="en-US" sz="2400" dirty="0">
                <a:latin typeface="Cavolini" panose="03000502040302020204" pitchFamily="66" charset="0"/>
                <a:cs typeface="Cavolini" panose="03000502040302020204" pitchFamily="66" charset="0"/>
              </a:rPr>
              <a:t>so ask plenty of questions to help them process the text.</a:t>
            </a:r>
            <a:endParaRPr lang="en-GB" sz="2400" dirty="0">
              <a:latin typeface="Cavolini" panose="03000502040302020204" pitchFamily="66" charset="0"/>
              <a:cs typeface="Cavolini" panose="03000502040302020204" pitchFamily="66" charset="0"/>
            </a:endParaRPr>
          </a:p>
        </p:txBody>
      </p:sp>
      <p:sp>
        <p:nvSpPr>
          <p:cNvPr id="9" name="TextBox 8">
            <a:extLst>
              <a:ext uri="{FF2B5EF4-FFF2-40B4-BE49-F238E27FC236}">
                <a16:creationId xmlns:a16="http://schemas.microsoft.com/office/drawing/2014/main" id="{285EB732-CF05-4C7F-ABE8-DBA7F331F634}"/>
              </a:ext>
            </a:extLst>
          </p:cNvPr>
          <p:cNvSpPr txBox="1"/>
          <p:nvPr/>
        </p:nvSpPr>
        <p:spPr>
          <a:xfrm>
            <a:off x="773723" y="1773716"/>
            <a:ext cx="11835823" cy="830997"/>
          </a:xfrm>
          <a:prstGeom prst="rect">
            <a:avLst/>
          </a:prstGeom>
          <a:noFill/>
        </p:spPr>
        <p:txBody>
          <a:bodyPr wrap="square">
            <a:spAutoFit/>
          </a:bodyPr>
          <a:lstStyle/>
          <a:p>
            <a:r>
              <a:rPr lang="en-US" sz="2400" dirty="0">
                <a:latin typeface="Cavolini" panose="03000502040302020204" pitchFamily="66" charset="0"/>
                <a:cs typeface="Cavolini" panose="03000502040302020204" pitchFamily="66" charset="0"/>
              </a:rPr>
              <a:t>The first number is the year group, the decimal is the months. </a:t>
            </a:r>
          </a:p>
          <a:p>
            <a:r>
              <a:rPr lang="en-US" sz="2400" dirty="0">
                <a:latin typeface="Cavolini" panose="03000502040302020204" pitchFamily="66" charset="0"/>
                <a:cs typeface="Cavolini" panose="03000502040302020204" pitchFamily="66" charset="0"/>
              </a:rPr>
              <a:t>So, a ZPD of 3.4 means a reading level of year 3 and 4 months.</a:t>
            </a:r>
          </a:p>
        </p:txBody>
      </p:sp>
      <p:pic>
        <p:nvPicPr>
          <p:cNvPr id="11" name="Picture 10">
            <a:extLst>
              <a:ext uri="{FF2B5EF4-FFF2-40B4-BE49-F238E27FC236}">
                <a16:creationId xmlns:a16="http://schemas.microsoft.com/office/drawing/2014/main" id="{1E0B3085-3A1E-450C-9FC6-5D6AEF7DCCB9}"/>
              </a:ext>
            </a:extLst>
          </p:cNvPr>
          <p:cNvPicPr>
            <a:picLocks noChangeAspect="1"/>
          </p:cNvPicPr>
          <p:nvPr/>
        </p:nvPicPr>
        <p:blipFill>
          <a:blip r:embed="rId5"/>
          <a:stretch>
            <a:fillRect/>
          </a:stretch>
        </p:blipFill>
        <p:spPr>
          <a:xfrm>
            <a:off x="2388166" y="4236382"/>
            <a:ext cx="3549601" cy="2485515"/>
          </a:xfrm>
          <a:prstGeom prst="rect">
            <a:avLst/>
          </a:prstGeom>
        </p:spPr>
      </p:pic>
      <p:pic>
        <p:nvPicPr>
          <p:cNvPr id="13" name="Picture 12">
            <a:extLst>
              <a:ext uri="{FF2B5EF4-FFF2-40B4-BE49-F238E27FC236}">
                <a16:creationId xmlns:a16="http://schemas.microsoft.com/office/drawing/2014/main" id="{B036AEC7-2327-482D-BA8D-800A15D5C96E}"/>
              </a:ext>
            </a:extLst>
          </p:cNvPr>
          <p:cNvPicPr>
            <a:picLocks noChangeAspect="1"/>
          </p:cNvPicPr>
          <p:nvPr/>
        </p:nvPicPr>
        <p:blipFill>
          <a:blip r:embed="rId6"/>
          <a:stretch>
            <a:fillRect/>
          </a:stretch>
        </p:blipFill>
        <p:spPr>
          <a:xfrm>
            <a:off x="6569157" y="4250999"/>
            <a:ext cx="3549602" cy="2491852"/>
          </a:xfrm>
          <a:prstGeom prst="rect">
            <a:avLst/>
          </a:prstGeom>
        </p:spPr>
      </p:pic>
      <p:pic>
        <p:nvPicPr>
          <p:cNvPr id="2" name="Recorded Sound">
            <a:hlinkClick r:id="" action="ppaction://media"/>
            <a:extLst>
              <a:ext uri="{FF2B5EF4-FFF2-40B4-BE49-F238E27FC236}">
                <a16:creationId xmlns:a16="http://schemas.microsoft.com/office/drawing/2014/main" id="{4413C3BF-6009-4302-8D48-34FDCCE1BF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50149" y="5383969"/>
            <a:ext cx="1244627" cy="1244627"/>
          </a:xfrm>
          <a:prstGeom prst="rect">
            <a:avLst/>
          </a:prstGeom>
        </p:spPr>
      </p:pic>
    </p:spTree>
    <p:extLst>
      <p:ext uri="{BB962C8B-B14F-4D97-AF65-F5344CB8AC3E}">
        <p14:creationId xmlns:p14="http://schemas.microsoft.com/office/powerpoint/2010/main" val="1592397274"/>
      </p:ext>
    </p:extLst>
  </p:cSld>
  <p:clrMapOvr>
    <a:masterClrMapping/>
  </p:clrMapOvr>
  <mc:AlternateContent xmlns:mc="http://schemas.openxmlformats.org/markup-compatibility/2006" xmlns:p14="http://schemas.microsoft.com/office/powerpoint/2010/main">
    <mc:Choice Requires="p14">
      <p:transition spd="slow" p14:dur="2000" advTm="44522"/>
    </mc:Choice>
    <mc:Fallback xmlns="">
      <p:transition spd="slow" advTm="4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373314" y="-189507"/>
            <a:ext cx="12176495" cy="1179576"/>
          </a:xfrm>
        </p:spPr>
        <p:txBody>
          <a:bodyPr>
            <a:normAutofit/>
          </a:bodyPr>
          <a:lstStyle/>
          <a:p>
            <a:r>
              <a:rPr lang="en-US" sz="5400" dirty="0">
                <a:latin typeface="Cavolini" panose="03000502040302020204" pitchFamily="66" charset="0"/>
                <a:cs typeface="Cavolini" panose="03000502040302020204" pitchFamily="66" charset="0"/>
              </a:rPr>
              <a:t>Reading Targets and Treat</a:t>
            </a:r>
            <a:endParaRPr lang="en-US" dirty="0">
              <a:latin typeface="Cavolini" panose="03000502040302020204" pitchFamily="66" charset="0"/>
              <a:cs typeface="Cavolini" panose="03000502040302020204" pitchFamily="66" charset="0"/>
            </a:endParaRP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0" y="1355034"/>
            <a:ext cx="11672912" cy="5502966"/>
          </a:xfrm>
        </p:spPr>
        <p:txBody>
          <a:bodyPr>
            <a:normAutofit/>
          </a:bodyPr>
          <a:lstStyle/>
          <a:p>
            <a:pPr marL="342900" indent="-342900">
              <a:buFont typeface="Arial" panose="020B0604020202020204" pitchFamily="34" charset="0"/>
              <a:buChar char="•"/>
            </a:pPr>
            <a:r>
              <a:rPr lang="en-US" dirty="0">
                <a:latin typeface="Cavolini" panose="03000502040302020204" pitchFamily="66" charset="0"/>
                <a:cs typeface="Cavolini" panose="03000502040302020204" pitchFamily="66" charset="0"/>
              </a:rPr>
              <a:t>We expect all children to read at least 4 times each week for 20 minutes.</a:t>
            </a:r>
          </a:p>
          <a:p>
            <a:pPr marL="342900" indent="-342900">
              <a:buFont typeface="Arial" panose="020B0604020202020204" pitchFamily="34" charset="0"/>
              <a:buChar char="•"/>
            </a:pPr>
            <a:r>
              <a:rPr lang="en-US" dirty="0">
                <a:latin typeface="Cavolini" panose="03000502040302020204" pitchFamily="66" charset="0"/>
                <a:cs typeface="Cavolini" panose="03000502040302020204" pitchFamily="66" charset="0"/>
              </a:rPr>
              <a:t>In KS2 the children can write in their yellow diaries themselves, but you still need to hear them read and discuss/ ask questions.</a:t>
            </a:r>
          </a:p>
          <a:p>
            <a:pPr marL="342900" indent="-342900">
              <a:buFont typeface="Arial" panose="020B0604020202020204" pitchFamily="34" charset="0"/>
              <a:buChar char="•"/>
            </a:pPr>
            <a:r>
              <a:rPr lang="en-US" dirty="0">
                <a:latin typeface="Cavolini" panose="03000502040302020204" pitchFamily="66" charset="0"/>
                <a:cs typeface="Cavolini" panose="03000502040302020204" pitchFamily="66" charset="0"/>
              </a:rPr>
              <a:t>I check their diaries on a Monday morning for the 4 reads and record with a sticker if it’s achieved.</a:t>
            </a:r>
          </a:p>
          <a:p>
            <a:pPr marL="342900" indent="-342900">
              <a:buFont typeface="Arial" panose="020B0604020202020204" pitchFamily="34" charset="0"/>
              <a:buChar char="•"/>
            </a:pPr>
            <a:r>
              <a:rPr lang="en-US" dirty="0">
                <a:latin typeface="Cavolini" panose="03000502040302020204" pitchFamily="66" charset="0"/>
                <a:cs typeface="Cavolini" panose="03000502040302020204" pitchFamily="66" charset="0"/>
              </a:rPr>
              <a:t>All children on Accelerated Reader are given a                                                reading target each half term which is recorded                                                                       in their diaries. Each time they quiz and score                                                                          enough to pass they earn points towards their                                                         target. They also see a rocket moving across                                                           the sky!</a:t>
            </a:r>
          </a:p>
          <a:p>
            <a:pPr marL="342900" indent="-342900">
              <a:buFont typeface="Arial" panose="020B0604020202020204" pitchFamily="34" charset="0"/>
              <a:buChar char="•"/>
            </a:pPr>
            <a:endParaRPr lang="en-US" dirty="0">
              <a:latin typeface="Cavolini" panose="03000502040302020204" pitchFamily="66" charset="0"/>
              <a:cs typeface="Cavolini" panose="03000502040302020204" pitchFamily="66" charset="0"/>
            </a:endParaRPr>
          </a:p>
        </p:txBody>
      </p:sp>
      <p:pic>
        <p:nvPicPr>
          <p:cNvPr id="2" name="Picture 1">
            <a:extLst>
              <a:ext uri="{FF2B5EF4-FFF2-40B4-BE49-F238E27FC236}">
                <a16:creationId xmlns:a16="http://schemas.microsoft.com/office/drawing/2014/main" id="{59900788-EF9B-4CCB-ACAE-C16936EC60DD}"/>
              </a:ext>
            </a:extLst>
          </p:cNvPr>
          <p:cNvPicPr>
            <a:picLocks noChangeAspect="1"/>
          </p:cNvPicPr>
          <p:nvPr/>
        </p:nvPicPr>
        <p:blipFill>
          <a:blip r:embed="rId4"/>
          <a:stretch>
            <a:fillRect/>
          </a:stretch>
        </p:blipFill>
        <p:spPr>
          <a:xfrm>
            <a:off x="7508801" y="3076582"/>
            <a:ext cx="4613946" cy="3519265"/>
          </a:xfrm>
          <a:prstGeom prst="rect">
            <a:avLst/>
          </a:prstGeom>
        </p:spPr>
      </p:pic>
      <p:pic>
        <p:nvPicPr>
          <p:cNvPr id="5" name="Recorded Sound">
            <a:hlinkClick r:id="" action="ppaction://media"/>
            <a:extLst>
              <a:ext uri="{FF2B5EF4-FFF2-40B4-BE49-F238E27FC236}">
                <a16:creationId xmlns:a16="http://schemas.microsoft.com/office/drawing/2014/main" id="{5854E32C-A950-4C23-967E-9809CDDAC2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5580345"/>
            <a:ext cx="1015502" cy="1015502"/>
          </a:xfrm>
          <a:prstGeom prst="rect">
            <a:avLst/>
          </a:prstGeom>
        </p:spPr>
      </p:pic>
    </p:spTree>
    <p:extLst>
      <p:ext uri="{BB962C8B-B14F-4D97-AF65-F5344CB8AC3E}">
        <p14:creationId xmlns:p14="http://schemas.microsoft.com/office/powerpoint/2010/main" val="3627185136"/>
      </p:ext>
    </p:extLst>
  </p:cSld>
  <p:clrMapOvr>
    <a:masterClrMapping/>
  </p:clrMapOvr>
  <mc:AlternateContent xmlns:mc="http://schemas.openxmlformats.org/markup-compatibility/2006" xmlns:p14="http://schemas.microsoft.com/office/powerpoint/2010/main">
    <mc:Choice Requires="p14">
      <p:transition spd="slow" p14:dur="2000" advTm="45915"/>
    </mc:Choice>
    <mc:Fallback xmlns="">
      <p:transition spd="slow" advTm="45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373314" y="-189507"/>
            <a:ext cx="12176495" cy="1179576"/>
          </a:xfrm>
        </p:spPr>
        <p:txBody>
          <a:bodyPr>
            <a:normAutofit/>
          </a:bodyPr>
          <a:lstStyle/>
          <a:p>
            <a:r>
              <a:rPr lang="en-US" sz="5400" dirty="0">
                <a:latin typeface="Cavolini" panose="03000502040302020204" pitchFamily="66" charset="0"/>
                <a:cs typeface="Cavolini" panose="03000502040302020204" pitchFamily="66" charset="0"/>
              </a:rPr>
              <a:t>Reading Targets and Treat</a:t>
            </a:r>
            <a:endParaRPr lang="en-US" dirty="0">
              <a:latin typeface="Cavolini" panose="03000502040302020204" pitchFamily="66" charset="0"/>
              <a:cs typeface="Cavolini" panose="03000502040302020204" pitchFamily="66" charset="0"/>
            </a:endParaRP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254044" y="990069"/>
            <a:ext cx="11672912" cy="5502966"/>
          </a:xfrm>
        </p:spPr>
        <p:txBody>
          <a:bodyPr>
            <a:normAutofit/>
          </a:bodyPr>
          <a:lstStyle/>
          <a:p>
            <a:pPr marL="342900" indent="-342900">
              <a:buFont typeface="Arial" panose="020B0604020202020204" pitchFamily="34" charset="0"/>
              <a:buChar char="•"/>
            </a:pPr>
            <a:endParaRPr lang="en-US" sz="2000" dirty="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r>
              <a:rPr lang="en-US" dirty="0">
                <a:latin typeface="Cavolini" panose="03000502040302020204" pitchFamily="66" charset="0"/>
                <a:cs typeface="Cavolini" panose="03000502040302020204" pitchFamily="66" charset="0"/>
              </a:rPr>
              <a:t>When they reach their target, they achieve the reading treat.</a:t>
            </a:r>
          </a:p>
          <a:p>
            <a:pPr marL="571500" lvl="1" indent="-342900"/>
            <a:r>
              <a:rPr lang="en-US" dirty="0">
                <a:latin typeface="Cavolini" panose="03000502040302020204" pitchFamily="66" charset="0"/>
                <a:cs typeface="Cavolini" panose="03000502040302020204" pitchFamily="66" charset="0"/>
              </a:rPr>
              <a:t>Using their reading target encourages consistent quizzing </a:t>
            </a:r>
          </a:p>
          <a:p>
            <a:pPr marL="571500" lvl="1" indent="-342900"/>
            <a:r>
              <a:rPr lang="en-US" dirty="0">
                <a:latin typeface="Cavolini" panose="03000502040302020204" pitchFamily="66" charset="0"/>
                <a:cs typeface="Cavolini" panose="03000502040302020204" pitchFamily="66" charset="0"/>
              </a:rPr>
              <a:t>The children decide what they want to do for the treat, so they know </a:t>
            </a:r>
          </a:p>
          <a:p>
            <a:pPr lvl="1" indent="0">
              <a:buNone/>
            </a:pPr>
            <a:r>
              <a:rPr lang="en-US" dirty="0">
                <a:latin typeface="Cavolini" panose="03000502040302020204" pitchFamily="66" charset="0"/>
                <a:cs typeface="Cavolini" panose="03000502040302020204" pitchFamily="66" charset="0"/>
              </a:rPr>
              <a:t>    what to aim for.</a:t>
            </a:r>
          </a:p>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I keep a record of reading points each week to make sure each child is on track to make their target.</a:t>
            </a:r>
          </a:p>
          <a:p>
            <a:pPr marL="342900" indent="-342900">
              <a:buFont typeface="Arial" panose="020B0604020202020204" pitchFamily="34" charset="0"/>
              <a:buChar char="•"/>
            </a:pPr>
            <a:r>
              <a:rPr lang="en-US" dirty="0">
                <a:latin typeface="Cavolini" panose="03000502040302020204" pitchFamily="66" charset="0"/>
                <a:cs typeface="Cavolini" panose="03000502040302020204" pitchFamily="66" charset="0"/>
              </a:rPr>
              <a:t>A text will be sent home if they are not on track and need more support.</a:t>
            </a:r>
          </a:p>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As they reach 15 points, they get to place thei</a:t>
            </a:r>
            <a:r>
              <a:rPr lang="en-US" dirty="0">
                <a:latin typeface="Cavolini" panose="03000502040302020204" pitchFamily="66" charset="0"/>
                <a:cs typeface="Cavolini" panose="03000502040302020204" pitchFamily="66" charset="0"/>
              </a:rPr>
              <a:t>r photograph on the whole school display board in the library and Mrs Colman celebrates with a gold sticker. This continues in increments of 15 points.</a:t>
            </a:r>
          </a:p>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If a child isn’t on AR they will need to read 4x a week for </a:t>
            </a:r>
            <a:r>
              <a:rPr lang="en-US" dirty="0">
                <a:latin typeface="Cavolini" panose="03000502040302020204" pitchFamily="66" charset="0"/>
                <a:cs typeface="Cavolini" panose="03000502040302020204" pitchFamily="66" charset="0"/>
              </a:rPr>
              <a:t>half the number of</a:t>
            </a:r>
            <a:r>
              <a:rPr lang="en-US" sz="2000" dirty="0">
                <a:latin typeface="Cavolini" panose="03000502040302020204" pitchFamily="66" charset="0"/>
                <a:cs typeface="Cavolini" panose="03000502040302020204" pitchFamily="66" charset="0"/>
              </a:rPr>
              <a:t> weeks in the </a:t>
            </a:r>
            <a:r>
              <a:rPr lang="en-US" sz="2000">
                <a:latin typeface="Cavolini" panose="03000502040302020204" pitchFamily="66" charset="0"/>
                <a:cs typeface="Cavolini" panose="03000502040302020204" pitchFamily="66" charset="0"/>
              </a:rPr>
              <a:t>half term </a:t>
            </a:r>
            <a:r>
              <a:rPr lang="en-US">
                <a:latin typeface="Cavolini" panose="03000502040302020204" pitchFamily="66" charset="0"/>
                <a:cs typeface="Cavolini" panose="03000502040302020204" pitchFamily="66" charset="0"/>
              </a:rPr>
              <a:t>as </a:t>
            </a:r>
            <a:r>
              <a:rPr lang="en-US" dirty="0">
                <a:latin typeface="Cavolini" panose="03000502040302020204" pitchFamily="66" charset="0"/>
                <a:cs typeface="Cavolini" panose="03000502040302020204" pitchFamily="66" charset="0"/>
              </a:rPr>
              <a:t>done previously.</a:t>
            </a:r>
            <a:endParaRPr lang="en-US" sz="2000" dirty="0">
              <a:latin typeface="Cavolini" panose="03000502040302020204" pitchFamily="66" charset="0"/>
              <a:cs typeface="Cavolini" panose="03000502040302020204" pitchFamily="66" charset="0"/>
            </a:endParaRPr>
          </a:p>
        </p:txBody>
      </p:sp>
      <p:pic>
        <p:nvPicPr>
          <p:cNvPr id="2" name="Recorded Sound">
            <a:hlinkClick r:id="" action="ppaction://media"/>
            <a:extLst>
              <a:ext uri="{FF2B5EF4-FFF2-40B4-BE49-F238E27FC236}">
                <a16:creationId xmlns:a16="http://schemas.microsoft.com/office/drawing/2014/main" id="{E4429720-DE7F-4A76-95A2-84077B4201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57647" y="5384422"/>
            <a:ext cx="1093109" cy="1093109"/>
          </a:xfrm>
          <a:prstGeom prst="rect">
            <a:avLst/>
          </a:prstGeom>
        </p:spPr>
      </p:pic>
    </p:spTree>
    <p:extLst>
      <p:ext uri="{BB962C8B-B14F-4D97-AF65-F5344CB8AC3E}">
        <p14:creationId xmlns:p14="http://schemas.microsoft.com/office/powerpoint/2010/main" val="2888193342"/>
      </p:ext>
    </p:extLst>
  </p:cSld>
  <p:clrMapOvr>
    <a:masterClrMapping/>
  </p:clrMapOvr>
  <mc:AlternateContent xmlns:mc="http://schemas.openxmlformats.org/markup-compatibility/2006" xmlns:p14="http://schemas.microsoft.com/office/powerpoint/2010/main">
    <mc:Choice Requires="p14">
      <p:transition spd="slow" p14:dur="2000" advTm="37161"/>
    </mc:Choice>
    <mc:Fallback xmlns="">
      <p:transition spd="slow" advTm="3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51345B-5C45-4C1A-BDC5-08C2C1C5CFA3}"/>
              </a:ext>
            </a:extLst>
          </p:cNvPr>
          <p:cNvSpPr txBox="1"/>
          <p:nvPr/>
        </p:nvSpPr>
        <p:spPr>
          <a:xfrm>
            <a:off x="787789" y="189239"/>
            <a:ext cx="8131128" cy="2554545"/>
          </a:xfrm>
          <a:prstGeom prst="rect">
            <a:avLst/>
          </a:prstGeom>
          <a:noFill/>
        </p:spPr>
        <p:txBody>
          <a:bodyPr wrap="square" rtlCol="0">
            <a:spAutoFit/>
          </a:bodyPr>
          <a:lstStyle/>
          <a:p>
            <a:r>
              <a:rPr lang="en-US" sz="2400" b="1" dirty="0">
                <a:latin typeface="Cavolini" panose="03000502040302020204" pitchFamily="66" charset="0"/>
                <a:cs typeface="Cavolini" panose="03000502040302020204" pitchFamily="66" charset="0"/>
              </a:rPr>
              <a:t>Autumn Term</a:t>
            </a:r>
          </a:p>
          <a:p>
            <a:r>
              <a:rPr lang="en-US" sz="2400" dirty="0">
                <a:latin typeface="Cavolini" panose="03000502040302020204" pitchFamily="66" charset="0"/>
                <a:cs typeface="Cavolini" panose="03000502040302020204" pitchFamily="66" charset="0"/>
              </a:rPr>
              <a:t>Whitworth Art Gallery</a:t>
            </a:r>
          </a:p>
          <a:p>
            <a:r>
              <a:rPr lang="en-US" sz="2400" dirty="0">
                <a:latin typeface="Cavolini" panose="03000502040302020204" pitchFamily="66" charset="0"/>
                <a:cs typeface="Cavolini" panose="03000502040302020204" pitchFamily="66" charset="0"/>
              </a:rPr>
              <a:t>Workshop with an artist focusing on portrait drawing and time in the galleries</a:t>
            </a:r>
          </a:p>
          <a:p>
            <a:r>
              <a:rPr lang="en-US" sz="2000" dirty="0">
                <a:latin typeface="Cavolini" panose="03000502040302020204" pitchFamily="66" charset="0"/>
                <a:cs typeface="Cavolini" panose="03000502040302020204" pitchFamily="66" charset="0"/>
                <a:hlinkClick r:id="rId4"/>
              </a:rPr>
              <a:t>https://www.whitworth.manchester.ac.uk/getinvolved/schoolscollegesanduniversities/primary/artschool/</a:t>
            </a:r>
            <a:r>
              <a:rPr lang="en-US" sz="2000" dirty="0">
                <a:latin typeface="Cavolini" panose="03000502040302020204" pitchFamily="66" charset="0"/>
                <a:cs typeface="Cavolini" panose="03000502040302020204" pitchFamily="66" charset="0"/>
              </a:rPr>
              <a:t> </a:t>
            </a:r>
          </a:p>
          <a:p>
            <a:r>
              <a:rPr lang="en-US" sz="2400" dirty="0">
                <a:latin typeface="Cavolini" panose="03000502040302020204" pitchFamily="66" charset="0"/>
                <a:cs typeface="Cavolini" panose="03000502040302020204" pitchFamily="66" charset="0"/>
              </a:rPr>
              <a:t>21.10.25   Price TBC</a:t>
            </a:r>
            <a:endParaRPr lang="en-GB" sz="2400" dirty="0">
              <a:latin typeface="Cavolini" panose="03000502040302020204" pitchFamily="66" charset="0"/>
              <a:cs typeface="Cavolini" panose="03000502040302020204" pitchFamily="66" charset="0"/>
            </a:endParaRPr>
          </a:p>
        </p:txBody>
      </p:sp>
      <p:sp>
        <p:nvSpPr>
          <p:cNvPr id="6" name="TextBox 5">
            <a:extLst>
              <a:ext uri="{FF2B5EF4-FFF2-40B4-BE49-F238E27FC236}">
                <a16:creationId xmlns:a16="http://schemas.microsoft.com/office/drawing/2014/main" id="{063B29D9-2238-45FB-8664-4ECA271A4BF7}"/>
              </a:ext>
            </a:extLst>
          </p:cNvPr>
          <p:cNvSpPr txBox="1"/>
          <p:nvPr/>
        </p:nvSpPr>
        <p:spPr>
          <a:xfrm>
            <a:off x="787789" y="2766292"/>
            <a:ext cx="8243669" cy="2185214"/>
          </a:xfrm>
          <a:prstGeom prst="rect">
            <a:avLst/>
          </a:prstGeom>
          <a:noFill/>
        </p:spPr>
        <p:txBody>
          <a:bodyPr wrap="square" rtlCol="0">
            <a:spAutoFit/>
          </a:bodyPr>
          <a:lstStyle/>
          <a:p>
            <a:r>
              <a:rPr lang="en-US" sz="2400" b="1" dirty="0">
                <a:latin typeface="Cavolini" panose="03000502040302020204" pitchFamily="66" charset="0"/>
                <a:cs typeface="Cavolini" panose="03000502040302020204" pitchFamily="66" charset="0"/>
              </a:rPr>
              <a:t>Spring Term</a:t>
            </a:r>
          </a:p>
          <a:p>
            <a:r>
              <a:rPr lang="en-GB" sz="2400" b="0" i="0" dirty="0">
                <a:solidFill>
                  <a:srgbClr val="000000"/>
                </a:solidFill>
                <a:effectLst/>
                <a:latin typeface="Cavolini" panose="03000502040302020204" pitchFamily="66" charset="0"/>
                <a:cs typeface="Cavolini" panose="03000502040302020204" pitchFamily="66" charset="0"/>
              </a:rPr>
              <a:t>Manchester </a:t>
            </a:r>
            <a:r>
              <a:rPr lang="en-GB" sz="2400" b="0" i="0" dirty="0" err="1">
                <a:solidFill>
                  <a:srgbClr val="000000"/>
                </a:solidFill>
                <a:effectLst/>
                <a:latin typeface="Cavolini" panose="03000502040302020204" pitchFamily="66" charset="0"/>
                <a:cs typeface="Cavolini" panose="03000502040302020204" pitchFamily="66" charset="0"/>
              </a:rPr>
              <a:t>Museum:Ancient</a:t>
            </a:r>
            <a:r>
              <a:rPr lang="en-GB" sz="2400" b="0" i="0" dirty="0">
                <a:solidFill>
                  <a:srgbClr val="000000"/>
                </a:solidFill>
                <a:effectLst/>
                <a:latin typeface="Cavolini" panose="03000502040302020204" pitchFamily="66" charset="0"/>
                <a:cs typeface="Cavolini" panose="03000502040302020204" pitchFamily="66" charset="0"/>
              </a:rPr>
              <a:t> Egypt</a:t>
            </a:r>
            <a:r>
              <a:rPr lang="en-GB" sz="2400" dirty="0">
                <a:solidFill>
                  <a:srgbClr val="000000"/>
                </a:solidFill>
                <a:latin typeface="Cavolini" panose="03000502040302020204" pitchFamily="66" charset="0"/>
                <a:cs typeface="Cavolini" panose="03000502040302020204" pitchFamily="66" charset="0"/>
              </a:rPr>
              <a:t> Workshop and gallery tour </a:t>
            </a:r>
            <a:r>
              <a:rPr lang="en-GB" sz="2000" dirty="0">
                <a:solidFill>
                  <a:srgbClr val="000000"/>
                </a:solidFill>
                <a:latin typeface="Cavolini" panose="03000502040302020204" pitchFamily="66" charset="0"/>
                <a:cs typeface="Cavolini" panose="03000502040302020204" pitchFamily="66" charset="0"/>
                <a:hlinkClick r:id="rId5"/>
              </a:rPr>
              <a:t>https://www.visitmanchester.com/listing/manchester-museum/8571101/</a:t>
            </a:r>
            <a:r>
              <a:rPr lang="en-GB" sz="2000" dirty="0">
                <a:solidFill>
                  <a:srgbClr val="000000"/>
                </a:solidFill>
                <a:latin typeface="Cavolini" panose="03000502040302020204" pitchFamily="66" charset="0"/>
                <a:cs typeface="Cavolini" panose="03000502040302020204" pitchFamily="66" charset="0"/>
              </a:rPr>
              <a:t> </a:t>
            </a:r>
          </a:p>
          <a:p>
            <a:r>
              <a:rPr lang="en-US" sz="2400" dirty="0">
                <a:solidFill>
                  <a:srgbClr val="000000"/>
                </a:solidFill>
                <a:latin typeface="Cavolini" panose="03000502040302020204" pitchFamily="66" charset="0"/>
                <a:cs typeface="Cavolini" panose="03000502040302020204" pitchFamily="66" charset="0"/>
              </a:rPr>
              <a:t>Spring Term</a:t>
            </a:r>
            <a:r>
              <a:rPr lang="en-US" sz="2400" dirty="0">
                <a:latin typeface="Cavolini" panose="03000502040302020204" pitchFamily="66" charset="0"/>
                <a:cs typeface="Cavolini" panose="03000502040302020204" pitchFamily="66" charset="0"/>
              </a:rPr>
              <a:t>   Price TBC </a:t>
            </a:r>
            <a:endParaRPr lang="en-GB" sz="2400" dirty="0">
              <a:latin typeface="Cavolini" panose="03000502040302020204" pitchFamily="66" charset="0"/>
              <a:cs typeface="Cavolini" panose="03000502040302020204" pitchFamily="66" charset="0"/>
            </a:endParaRPr>
          </a:p>
        </p:txBody>
      </p:sp>
      <p:pic>
        <p:nvPicPr>
          <p:cNvPr id="4100" name="Picture 4" descr="The Whitworth | Art UK">
            <a:extLst>
              <a:ext uri="{FF2B5EF4-FFF2-40B4-BE49-F238E27FC236}">
                <a16:creationId xmlns:a16="http://schemas.microsoft.com/office/drawing/2014/main" id="{2865EE6F-5BEC-4783-B57E-D8CB030648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8917" y="422472"/>
            <a:ext cx="3116070" cy="20112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6520C4-FDF7-4248-BEBC-4CB12AEC398A}"/>
              </a:ext>
            </a:extLst>
          </p:cNvPr>
          <p:cNvSpPr txBox="1"/>
          <p:nvPr/>
        </p:nvSpPr>
        <p:spPr>
          <a:xfrm>
            <a:off x="787789" y="4919008"/>
            <a:ext cx="8243669" cy="1938992"/>
          </a:xfrm>
          <a:prstGeom prst="rect">
            <a:avLst/>
          </a:prstGeom>
          <a:noFill/>
        </p:spPr>
        <p:txBody>
          <a:bodyPr wrap="square" rtlCol="0">
            <a:spAutoFit/>
          </a:bodyPr>
          <a:lstStyle/>
          <a:p>
            <a:r>
              <a:rPr lang="en-US" sz="2400" b="1" dirty="0">
                <a:latin typeface="Cavolini" panose="03000502040302020204" pitchFamily="66" charset="0"/>
                <a:cs typeface="Cavolini" panose="03000502040302020204" pitchFamily="66" charset="0"/>
              </a:rPr>
              <a:t>Summer Term</a:t>
            </a:r>
          </a:p>
          <a:p>
            <a:r>
              <a:rPr lang="en-GB" sz="2400" b="0" i="0" dirty="0">
                <a:solidFill>
                  <a:srgbClr val="000000"/>
                </a:solidFill>
                <a:effectLst/>
                <a:latin typeface="Cavolini" panose="03000502040302020204" pitchFamily="66" charset="0"/>
                <a:cs typeface="Cavolini" panose="03000502040302020204" pitchFamily="66" charset="0"/>
              </a:rPr>
              <a:t>Catalyst Discovery Centre</a:t>
            </a:r>
          </a:p>
          <a:p>
            <a:r>
              <a:rPr lang="en-GB" sz="2400" dirty="0">
                <a:solidFill>
                  <a:srgbClr val="000000"/>
                </a:solidFill>
                <a:latin typeface="Cavolini" panose="03000502040302020204" pitchFamily="66" charset="0"/>
                <a:cs typeface="Cavolini" panose="03000502040302020204" pitchFamily="66" charset="0"/>
              </a:rPr>
              <a:t>Workshops on volcanoes and rocks</a:t>
            </a:r>
          </a:p>
          <a:p>
            <a:r>
              <a:rPr lang="en-GB" sz="2000" dirty="0">
                <a:solidFill>
                  <a:srgbClr val="000000"/>
                </a:solidFill>
                <a:latin typeface="Cavolini" panose="03000502040302020204" pitchFamily="66" charset="0"/>
                <a:cs typeface="Cavolini" panose="03000502040302020204" pitchFamily="66" charset="0"/>
                <a:hlinkClick r:id="rId7"/>
              </a:rPr>
              <a:t>https://www.catalyst.org.uk/</a:t>
            </a:r>
            <a:r>
              <a:rPr lang="en-GB" sz="2000" dirty="0">
                <a:solidFill>
                  <a:srgbClr val="000000"/>
                </a:solidFill>
                <a:latin typeface="Cavolini" panose="03000502040302020204" pitchFamily="66" charset="0"/>
                <a:cs typeface="Cavolini" panose="03000502040302020204" pitchFamily="66" charset="0"/>
              </a:rPr>
              <a:t>  </a:t>
            </a:r>
            <a:endParaRPr lang="en-GB" dirty="0">
              <a:solidFill>
                <a:srgbClr val="000000"/>
              </a:solidFill>
              <a:latin typeface="Cavolini" panose="03000502040302020204" pitchFamily="66" charset="0"/>
              <a:cs typeface="Cavolini" panose="03000502040302020204" pitchFamily="66" charset="0"/>
            </a:endParaRPr>
          </a:p>
          <a:p>
            <a:r>
              <a:rPr lang="en-US" sz="2400" dirty="0">
                <a:latin typeface="Cavolini" panose="03000502040302020204" pitchFamily="66" charset="0"/>
                <a:cs typeface="Cavolini" panose="03000502040302020204" pitchFamily="66" charset="0"/>
              </a:rPr>
              <a:t>Summer Term Price TBC</a:t>
            </a:r>
            <a:endParaRPr lang="en-GB" sz="2400" dirty="0">
              <a:latin typeface="Cavolini" panose="03000502040302020204" pitchFamily="66" charset="0"/>
              <a:cs typeface="Cavolini" panose="03000502040302020204" pitchFamily="66" charset="0"/>
            </a:endParaRPr>
          </a:p>
        </p:txBody>
      </p:sp>
      <p:pic>
        <p:nvPicPr>
          <p:cNvPr id="4102" name="Picture 6" descr="Job Opportunity: Catalyst Science Discovery Centre and Museum, Widnes –  Museum Development North West">
            <a:extLst>
              <a:ext uri="{FF2B5EF4-FFF2-40B4-BE49-F238E27FC236}">
                <a16:creationId xmlns:a16="http://schemas.microsoft.com/office/drawing/2014/main" id="{22828B70-693D-4793-95F9-2139B0F71E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8917" y="5214143"/>
            <a:ext cx="30575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oup of people having a tour of Manchester Museum with dinosaur skeletan and fairly lights hung fro…">
            <a:extLst>
              <a:ext uri="{FF2B5EF4-FFF2-40B4-BE49-F238E27FC236}">
                <a16:creationId xmlns:a16="http://schemas.microsoft.com/office/drawing/2014/main" id="{8847E116-D962-4CD1-825F-4B11C66BE1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63843" y="2743784"/>
            <a:ext cx="3255132" cy="2193102"/>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A8F01BF8-6BBC-40B0-99CB-1387C31096B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88306" y="5260974"/>
            <a:ext cx="1237130" cy="1237130"/>
          </a:xfrm>
          <a:prstGeom prst="rect">
            <a:avLst/>
          </a:prstGeom>
        </p:spPr>
      </p:pic>
    </p:spTree>
    <p:extLst>
      <p:ext uri="{BB962C8B-B14F-4D97-AF65-F5344CB8AC3E}">
        <p14:creationId xmlns:p14="http://schemas.microsoft.com/office/powerpoint/2010/main" val="3762974770"/>
      </p:ext>
    </p:extLst>
  </p:cSld>
  <p:clrMapOvr>
    <a:masterClrMapping/>
  </p:clrMapOvr>
  <mc:AlternateContent xmlns:mc="http://schemas.openxmlformats.org/markup-compatibility/2006" xmlns:p14="http://schemas.microsoft.com/office/powerpoint/2010/main">
    <mc:Choice Requires="p14">
      <p:transition spd="slow" p14:dur="2000" advTm="39112"/>
    </mc:Choice>
    <mc:Fallback xmlns="">
      <p:transition spd="slow" advTm="3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373314" y="-189507"/>
            <a:ext cx="12176495" cy="1179576"/>
          </a:xfrm>
        </p:spPr>
        <p:txBody>
          <a:bodyPr>
            <a:normAutofit/>
          </a:bodyPr>
          <a:lstStyle/>
          <a:p>
            <a:r>
              <a:rPr lang="en-US" sz="5400" dirty="0">
                <a:latin typeface="Cavolini" panose="03000502040302020204" pitchFamily="66" charset="0"/>
                <a:cs typeface="Cavolini" panose="03000502040302020204" pitchFamily="66" charset="0"/>
              </a:rPr>
              <a:t>Volunteer &amp; Support</a:t>
            </a:r>
            <a:endParaRPr lang="en-US" dirty="0">
              <a:latin typeface="Cavolini" panose="03000502040302020204" pitchFamily="66" charset="0"/>
              <a:cs typeface="Cavolini" panose="03000502040302020204" pitchFamily="66" charset="0"/>
            </a:endParaRP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254044" y="1355034"/>
            <a:ext cx="11672912" cy="5502966"/>
          </a:xfrm>
          <a:solidFill>
            <a:srgbClr val="F7FFF7"/>
          </a:solidFill>
        </p:spPr>
        <p:txBody>
          <a:bodyPr>
            <a:normAutofit/>
          </a:bodyPr>
          <a:lstStyle/>
          <a:p>
            <a:pPr marL="342900" indent="-342900">
              <a:buFont typeface="Arial" panose="020B0604020202020204" pitchFamily="34" charset="0"/>
              <a:buChar char="•"/>
            </a:pPr>
            <a:r>
              <a:rPr lang="en-US" sz="2400" dirty="0">
                <a:latin typeface="Cavolini" panose="03000502040302020204" pitchFamily="66" charset="0"/>
                <a:cs typeface="Cavolini" panose="03000502040302020204" pitchFamily="66" charset="0"/>
              </a:rPr>
              <a:t>We are always looking for adults to hear children read, or to help with the gardening/ school grounds maintenance. If anyone can spare a few hours each week or each half term, then please talk to me or see Sharon in the office.</a:t>
            </a:r>
          </a:p>
          <a:p>
            <a:pPr marL="342900" indent="-342900">
              <a:buFont typeface="Arial" panose="020B0604020202020204" pitchFamily="34" charset="0"/>
              <a:buChar char="•"/>
            </a:pPr>
            <a:r>
              <a:rPr lang="en-US" sz="2400" dirty="0">
                <a:latin typeface="Cavolini" panose="03000502040302020204" pitchFamily="66" charset="0"/>
                <a:cs typeface="Cavolini" panose="03000502040302020204" pitchFamily="66" charset="0"/>
              </a:rPr>
              <a:t>I have an open-door policy and am available most days after school to talk to. Alternatively, email and I will respond as soon as possible. </a:t>
            </a:r>
          </a:p>
          <a:p>
            <a:pPr marL="342900" indent="-342900">
              <a:buFont typeface="Arial" panose="020B0604020202020204" pitchFamily="34" charset="0"/>
              <a:buChar char="•"/>
            </a:pPr>
            <a:r>
              <a:rPr lang="en-US" sz="2400" dirty="0">
                <a:latin typeface="Cavolini" panose="03000502040302020204" pitchFamily="66" charset="0"/>
                <a:cs typeface="Cavolini" panose="03000502040302020204" pitchFamily="66" charset="0"/>
                <a:hlinkClick r:id="rId4"/>
              </a:rPr>
              <a:t>awhitehurst@scholargreen.cheshire.sch.uk</a:t>
            </a:r>
            <a:r>
              <a:rPr lang="en-US" sz="2400" dirty="0">
                <a:latin typeface="Cavolini" panose="03000502040302020204" pitchFamily="66" charset="0"/>
                <a:cs typeface="Cavolini" panose="03000502040302020204" pitchFamily="66" charset="0"/>
              </a:rPr>
              <a:t> </a:t>
            </a:r>
          </a:p>
          <a:p>
            <a:endParaRPr lang="en-US" dirty="0">
              <a:latin typeface="Cavolini" panose="03000502040302020204" pitchFamily="66" charset="0"/>
              <a:cs typeface="Cavolini" panose="03000502040302020204" pitchFamily="66" charset="0"/>
            </a:endParaRPr>
          </a:p>
          <a:p>
            <a:r>
              <a:rPr lang="en-US" sz="3600" dirty="0">
                <a:latin typeface="Cavolini" panose="03000502040302020204" pitchFamily="66" charset="0"/>
                <a:cs typeface="Cavolini" panose="03000502040302020204" pitchFamily="66" charset="0"/>
              </a:rPr>
              <a:t>           </a:t>
            </a:r>
          </a:p>
        </p:txBody>
      </p:sp>
      <p:pic>
        <p:nvPicPr>
          <p:cNvPr id="3074" name="Picture 2" descr="Together We Can: Summit 2022 - Transition Together">
            <a:extLst>
              <a:ext uri="{FF2B5EF4-FFF2-40B4-BE49-F238E27FC236}">
                <a16:creationId xmlns:a16="http://schemas.microsoft.com/office/drawing/2014/main" id="{A3789DAA-8C58-4CDB-800F-7A96744F1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3668" y="4092449"/>
            <a:ext cx="2698550" cy="2403751"/>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18EAD81C-4FA4-47CA-B938-2811FC7FB0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05918" y="5258450"/>
            <a:ext cx="1237750" cy="1237750"/>
          </a:xfrm>
          <a:prstGeom prst="rect">
            <a:avLst/>
          </a:prstGeom>
        </p:spPr>
      </p:pic>
    </p:spTree>
    <p:extLst>
      <p:ext uri="{BB962C8B-B14F-4D97-AF65-F5344CB8AC3E}">
        <p14:creationId xmlns:p14="http://schemas.microsoft.com/office/powerpoint/2010/main" val="1762368444"/>
      </p:ext>
    </p:extLst>
  </p:cSld>
  <p:clrMapOvr>
    <a:masterClrMapping/>
  </p:clrMapOvr>
  <mc:AlternateContent xmlns:mc="http://schemas.openxmlformats.org/markup-compatibility/2006" xmlns:p14="http://schemas.microsoft.com/office/powerpoint/2010/main">
    <mc:Choice Requires="p14">
      <p:transition spd="slow" p14:dur="2000" advTm="44453"/>
    </mc:Choice>
    <mc:Fallback xmlns="">
      <p:transition spd="slow" advTm="44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373314" y="-189507"/>
            <a:ext cx="7491189" cy="1179576"/>
          </a:xfrm>
        </p:spPr>
        <p:txBody>
          <a:bodyPr>
            <a:normAutofit fontScale="90000"/>
          </a:bodyPr>
          <a:lstStyle/>
          <a:p>
            <a:r>
              <a:rPr lang="en-US" sz="5400" dirty="0">
                <a:latin typeface="Cavolini" panose="03000502040302020204" pitchFamily="66" charset="0"/>
                <a:cs typeface="Cavolini" panose="03000502040302020204" pitchFamily="66" charset="0"/>
              </a:rPr>
              <a:t>Curriculum Coverage</a:t>
            </a:r>
            <a:endParaRPr lang="en-US" dirty="0">
              <a:latin typeface="Cavolini" panose="03000502040302020204" pitchFamily="66" charset="0"/>
              <a:cs typeface="Cavolini" panose="03000502040302020204" pitchFamily="66" charset="0"/>
            </a:endParaRP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73314" y="1109869"/>
            <a:ext cx="11672912" cy="5502966"/>
          </a:xfrm>
        </p:spPr>
        <p:txBody>
          <a:bodyPr>
            <a:normAutofit fontScale="92500" lnSpcReduction="10000"/>
          </a:bodyPr>
          <a:lstStyle/>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Year 3 is the start of the KS2 journey. </a:t>
            </a:r>
          </a:p>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Work taught now will be built upon in preparation for their Y6 SATS.</a:t>
            </a:r>
          </a:p>
          <a:p>
            <a:pPr marL="342900" indent="-342900">
              <a:buFont typeface="Arial" panose="020B0604020202020204" pitchFamily="34" charset="0"/>
              <a:buChar char="•"/>
            </a:pPr>
            <a:r>
              <a:rPr lang="en-US" dirty="0">
                <a:latin typeface="Cavolini" panose="03000502040302020204" pitchFamily="66" charset="0"/>
                <a:cs typeface="Cavolini" panose="03000502040302020204" pitchFamily="66" charset="0"/>
              </a:rPr>
              <a:t>Maths and English is taught every day:</a:t>
            </a:r>
          </a:p>
          <a:p>
            <a:pPr marL="2400300" lvl="4" indent="-342900"/>
            <a:r>
              <a:rPr lang="en-US" sz="1800" dirty="0">
                <a:latin typeface="Cavolini" panose="03000502040302020204" pitchFamily="66" charset="0"/>
                <a:cs typeface="Cavolini" panose="03000502040302020204" pitchFamily="66" charset="0"/>
              </a:rPr>
              <a:t>Daily differentiated phonics/spelling lessons</a:t>
            </a:r>
          </a:p>
          <a:p>
            <a:pPr marL="2400300" lvl="4" indent="-342900"/>
            <a:r>
              <a:rPr lang="en-US" sz="1800" dirty="0">
                <a:latin typeface="Cavolini" panose="03000502040302020204" pitchFamily="66" charset="0"/>
                <a:cs typeface="Cavolini" panose="03000502040302020204" pitchFamily="66" charset="0"/>
              </a:rPr>
              <a:t>Weekly comprehension work using the Comprehension Express scheme</a:t>
            </a:r>
          </a:p>
          <a:p>
            <a:pPr marL="2400300" lvl="4" indent="-342900"/>
            <a:r>
              <a:rPr lang="en-US" sz="1800" dirty="0">
                <a:latin typeface="Cavolini" panose="03000502040302020204" pitchFamily="66" charset="0"/>
                <a:cs typeface="Cavolini" panose="03000502040302020204" pitchFamily="66" charset="0"/>
              </a:rPr>
              <a:t>3x weekly fluency lessons to teach reading skills and support the foundation subjects</a:t>
            </a:r>
          </a:p>
          <a:p>
            <a:pPr marL="2400300" lvl="4" indent="-342900"/>
            <a:r>
              <a:rPr lang="en-US" sz="1800" dirty="0">
                <a:latin typeface="Cavolini" panose="03000502040302020204" pitchFamily="66" charset="0"/>
                <a:cs typeface="Cavolini" panose="03000502040302020204" pitchFamily="66" charset="0"/>
              </a:rPr>
              <a:t>Weekly vocabulary lesson to link with foundation subjects</a:t>
            </a:r>
          </a:p>
          <a:p>
            <a:pPr marL="2400300" lvl="4" indent="-342900"/>
            <a:r>
              <a:rPr lang="en-US" sz="1800" dirty="0">
                <a:latin typeface="Cavolini" panose="03000502040302020204" pitchFamily="66" charset="0"/>
                <a:cs typeface="Cavolini" panose="03000502040302020204" pitchFamily="66" charset="0"/>
              </a:rPr>
              <a:t>Daily handwriting and spelling lessons</a:t>
            </a:r>
          </a:p>
          <a:p>
            <a:pPr marL="2400300" lvl="4" indent="-342900"/>
            <a:r>
              <a:rPr lang="en-US" sz="1800" dirty="0">
                <a:latin typeface="Cavolini" panose="03000502040302020204" pitchFamily="66" charset="0"/>
                <a:cs typeface="Cavolini" panose="03000502040302020204" pitchFamily="66" charset="0"/>
              </a:rPr>
              <a:t>Weekly reasoning and problem solving lessons</a:t>
            </a:r>
          </a:p>
          <a:p>
            <a:pPr marL="2400300" lvl="4" indent="-342900"/>
            <a:r>
              <a:rPr lang="en-US" sz="1800" dirty="0">
                <a:latin typeface="Cavolini" panose="03000502040302020204" pitchFamily="66" charset="0"/>
                <a:cs typeface="Cavolini" panose="03000502040302020204" pitchFamily="66" charset="0"/>
              </a:rPr>
              <a:t>Weekly TTRS practise</a:t>
            </a:r>
          </a:p>
          <a:p>
            <a:pPr marL="342900" indent="-342900">
              <a:buFont typeface="Arial" panose="020B0604020202020204" pitchFamily="34" charset="0"/>
              <a:buChar char="•"/>
            </a:pPr>
            <a:r>
              <a:rPr lang="en-US" dirty="0">
                <a:latin typeface="Cavolini" panose="03000502040302020204" pitchFamily="66" charset="0"/>
                <a:cs typeface="Cavolini" panose="03000502040302020204" pitchFamily="66" charset="0"/>
              </a:rPr>
              <a:t>Science is taught twice a week in KS2.</a:t>
            </a:r>
          </a:p>
          <a:p>
            <a:pPr marL="342900" indent="-342900">
              <a:buFont typeface="Arial" panose="020B0604020202020204" pitchFamily="34" charset="0"/>
              <a:buChar char="•"/>
            </a:pPr>
            <a:r>
              <a:rPr lang="en-US" dirty="0">
                <a:latin typeface="Cavolini" panose="03000502040302020204" pitchFamily="66" charset="0"/>
                <a:cs typeface="Cavolini" panose="03000502040302020204" pitchFamily="66" charset="0"/>
              </a:rPr>
              <a:t>PSHE, RE and PE are compulsory each week. PE is 2 hours with Mrs Kirk.</a:t>
            </a:r>
          </a:p>
          <a:p>
            <a:pPr marL="342900" indent="-342900">
              <a:buFont typeface="Arial" panose="020B0604020202020204" pitchFamily="34" charset="0"/>
              <a:buChar char="•"/>
            </a:pPr>
            <a:r>
              <a:rPr lang="en-US" dirty="0">
                <a:latin typeface="Cavolini" panose="03000502040302020204" pitchFamily="66" charset="0"/>
                <a:cs typeface="Cavolini" panose="03000502040302020204" pitchFamily="66" charset="0"/>
              </a:rPr>
              <a:t>All other subjects are 1 hour a week.</a:t>
            </a:r>
          </a:p>
          <a:p>
            <a:pPr marL="342900" indent="-342900">
              <a:buFont typeface="Arial" panose="020B0604020202020204" pitchFamily="34" charset="0"/>
              <a:buChar char="•"/>
            </a:pPr>
            <a:r>
              <a:rPr lang="en-US" dirty="0">
                <a:latin typeface="Cavolini" panose="03000502040302020204" pitchFamily="66" charset="0"/>
                <a:cs typeface="Cavolini" panose="03000502040302020204" pitchFamily="66" charset="0"/>
              </a:rPr>
              <a:t>Junior Jam staff teach Music and Computing.</a:t>
            </a:r>
          </a:p>
          <a:p>
            <a:pPr marL="342900" indent="-342900">
              <a:buFont typeface="Arial" panose="020B0604020202020204" pitchFamily="34" charset="0"/>
              <a:buChar char="•"/>
            </a:pPr>
            <a:r>
              <a:rPr lang="en-US" dirty="0">
                <a:latin typeface="Cavolini" panose="03000502040302020204" pitchFamily="66" charset="0"/>
                <a:cs typeface="Cavolini" panose="03000502040302020204" pitchFamily="66" charset="0"/>
              </a:rPr>
              <a:t>Mrs Stevenson will teach French.</a:t>
            </a:r>
            <a:endParaRPr lang="en-US" dirty="0"/>
          </a:p>
        </p:txBody>
      </p:sp>
      <p:pic>
        <p:nvPicPr>
          <p:cNvPr id="2" name="Recorded Sound">
            <a:hlinkClick r:id="" action="ppaction://media"/>
            <a:extLst>
              <a:ext uri="{FF2B5EF4-FFF2-40B4-BE49-F238E27FC236}">
                <a16:creationId xmlns:a16="http://schemas.microsoft.com/office/drawing/2014/main" id="{794E26E1-51C5-4FC7-A5FD-C369E09ED2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2153" y="5263561"/>
            <a:ext cx="1226886" cy="1226886"/>
          </a:xfrm>
          <a:prstGeom prst="rect">
            <a:avLst/>
          </a:prstGeom>
        </p:spPr>
      </p:pic>
    </p:spTree>
    <p:extLst>
      <p:ext uri="{BB962C8B-B14F-4D97-AF65-F5344CB8AC3E}">
        <p14:creationId xmlns:p14="http://schemas.microsoft.com/office/powerpoint/2010/main" val="365334912"/>
      </p:ext>
    </p:extLst>
  </p:cSld>
  <p:clrMapOvr>
    <a:masterClrMapping/>
  </p:clrMapOvr>
  <mc:AlternateContent xmlns:mc="http://schemas.openxmlformats.org/markup-compatibility/2006" xmlns:p14="http://schemas.microsoft.com/office/powerpoint/2010/main">
    <mc:Choice Requires="p14">
      <p:transition spd="slow" p14:dur="2000" advTm="79422"/>
    </mc:Choice>
    <mc:Fallback xmlns="">
      <p:transition spd="slow" advTm="7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EB97F3-823D-43F6-BB98-E4B6D48D56E6}"/>
              </a:ext>
            </a:extLst>
          </p:cNvPr>
          <p:cNvPicPr>
            <a:picLocks noChangeAspect="1"/>
          </p:cNvPicPr>
          <p:nvPr/>
        </p:nvPicPr>
        <p:blipFill>
          <a:blip r:embed="rId4"/>
          <a:stretch>
            <a:fillRect/>
          </a:stretch>
        </p:blipFill>
        <p:spPr>
          <a:xfrm>
            <a:off x="228600" y="133940"/>
            <a:ext cx="10634699" cy="6590120"/>
          </a:xfrm>
          <a:prstGeom prst="rect">
            <a:avLst/>
          </a:prstGeom>
        </p:spPr>
      </p:pic>
      <p:pic>
        <p:nvPicPr>
          <p:cNvPr id="2" name="Recorded Sound">
            <a:hlinkClick r:id="" action="ppaction://media"/>
            <a:extLst>
              <a:ext uri="{FF2B5EF4-FFF2-40B4-BE49-F238E27FC236}">
                <a16:creationId xmlns:a16="http://schemas.microsoft.com/office/drawing/2014/main" id="{5A57A8EF-3525-4CA3-B132-97EB05A28D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2800" y="5365376"/>
            <a:ext cx="990600" cy="990600"/>
          </a:xfrm>
          <a:prstGeom prst="rect">
            <a:avLst/>
          </a:prstGeom>
        </p:spPr>
      </p:pic>
    </p:spTree>
    <p:extLst>
      <p:ext uri="{BB962C8B-B14F-4D97-AF65-F5344CB8AC3E}">
        <p14:creationId xmlns:p14="http://schemas.microsoft.com/office/powerpoint/2010/main" val="3613790581"/>
      </p:ext>
    </p:extLst>
  </p:cSld>
  <p:clrMapOvr>
    <a:masterClrMapping/>
  </p:clrMapOvr>
  <mc:AlternateContent xmlns:mc="http://schemas.openxmlformats.org/markup-compatibility/2006" xmlns:p14="http://schemas.microsoft.com/office/powerpoint/2010/main">
    <mc:Choice Requires="p14">
      <p:transition spd="slow" p14:dur="2000" advTm="17982"/>
    </mc:Choice>
    <mc:Fallback xmlns="">
      <p:transition spd="slow" advTm="1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10F0E-E4AB-41EA-BA4B-D224BCA8C2C3}"/>
              </a:ext>
            </a:extLst>
          </p:cNvPr>
          <p:cNvPicPr>
            <a:picLocks noChangeAspect="1"/>
          </p:cNvPicPr>
          <p:nvPr/>
        </p:nvPicPr>
        <p:blipFill>
          <a:blip r:embed="rId4"/>
          <a:stretch>
            <a:fillRect/>
          </a:stretch>
        </p:blipFill>
        <p:spPr>
          <a:xfrm>
            <a:off x="189050" y="23191"/>
            <a:ext cx="11671646" cy="6851796"/>
          </a:xfrm>
          <a:prstGeom prst="rect">
            <a:avLst/>
          </a:prstGeom>
        </p:spPr>
      </p:pic>
      <p:pic>
        <p:nvPicPr>
          <p:cNvPr id="2" name="Recorded Sound">
            <a:hlinkClick r:id="" action="ppaction://media"/>
            <a:extLst>
              <a:ext uri="{FF2B5EF4-FFF2-40B4-BE49-F238E27FC236}">
                <a16:creationId xmlns:a16="http://schemas.microsoft.com/office/drawing/2014/main" id="{CFEF6B19-E276-49F2-9DFB-48D40933AB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2789" y="5060577"/>
            <a:ext cx="609600" cy="609600"/>
          </a:xfrm>
          <a:prstGeom prst="rect">
            <a:avLst/>
          </a:prstGeom>
        </p:spPr>
      </p:pic>
    </p:spTree>
    <p:extLst>
      <p:ext uri="{BB962C8B-B14F-4D97-AF65-F5344CB8AC3E}">
        <p14:creationId xmlns:p14="http://schemas.microsoft.com/office/powerpoint/2010/main" val="247687805"/>
      </p:ext>
    </p:extLst>
  </p:cSld>
  <p:clrMapOvr>
    <a:masterClrMapping/>
  </p:clrMapOvr>
  <mc:AlternateContent xmlns:mc="http://schemas.openxmlformats.org/markup-compatibility/2006" xmlns:p14="http://schemas.microsoft.com/office/powerpoint/2010/main">
    <mc:Choice Requires="p14">
      <p:transition spd="slow" p14:dur="2000" advTm="9228"/>
    </mc:Choice>
    <mc:Fallback xmlns="">
      <p:transition spd="slow" advTm="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050234-E1B9-4C9E-B276-C5978723476E}"/>
              </a:ext>
            </a:extLst>
          </p:cNvPr>
          <p:cNvPicPr>
            <a:picLocks noChangeAspect="1"/>
          </p:cNvPicPr>
          <p:nvPr/>
        </p:nvPicPr>
        <p:blipFill rotWithShape="1">
          <a:blip r:embed="rId2"/>
          <a:srcRect b="40170"/>
          <a:stretch/>
        </p:blipFill>
        <p:spPr>
          <a:xfrm>
            <a:off x="410818" y="141681"/>
            <a:ext cx="11317356" cy="3952147"/>
          </a:xfrm>
          <a:prstGeom prst="rect">
            <a:avLst/>
          </a:prstGeom>
        </p:spPr>
      </p:pic>
    </p:spTree>
    <p:extLst>
      <p:ext uri="{BB962C8B-B14F-4D97-AF65-F5344CB8AC3E}">
        <p14:creationId xmlns:p14="http://schemas.microsoft.com/office/powerpoint/2010/main" val="3188588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571495" y="273841"/>
            <a:ext cx="8250149" cy="4312226"/>
          </a:xfrm>
          <a:prstGeom prst="rect">
            <a:avLst/>
          </a:prstGeom>
        </p:spPr>
      </p:pic>
      <p:sp>
        <p:nvSpPr>
          <p:cNvPr id="4" name="TextBox 3">
            <a:extLst>
              <a:ext uri="{FF2B5EF4-FFF2-40B4-BE49-F238E27FC236}">
                <a16:creationId xmlns:a16="http://schemas.microsoft.com/office/drawing/2014/main" id="{21BCA157-6D7F-4404-BC83-D21C6F97160F}"/>
              </a:ext>
            </a:extLst>
          </p:cNvPr>
          <p:cNvSpPr txBox="1"/>
          <p:nvPr/>
        </p:nvSpPr>
        <p:spPr>
          <a:xfrm>
            <a:off x="928467" y="721794"/>
            <a:ext cx="2518117" cy="3416320"/>
          </a:xfrm>
          <a:prstGeom prst="rect">
            <a:avLst/>
          </a:prstGeom>
          <a:noFill/>
        </p:spPr>
        <p:txBody>
          <a:bodyPr wrap="square" rtlCol="0">
            <a:spAutoFit/>
          </a:bodyPr>
          <a:lstStyle/>
          <a:p>
            <a:r>
              <a:rPr lang="en-US" sz="2400" dirty="0">
                <a:latin typeface="Cavolini" panose="03000502040302020204" pitchFamily="66" charset="0"/>
                <a:cs typeface="Cavolini" panose="03000502040302020204" pitchFamily="66" charset="0"/>
              </a:rPr>
              <a:t>All our lessons across the school follow the same pictures and slide sequences for continuity.</a:t>
            </a:r>
            <a:endParaRPr lang="en-GB" sz="2400" dirty="0">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F79FE0E3-E925-48AD-BE0C-144B9AEA6FE3}"/>
              </a:ext>
            </a:extLst>
          </p:cNvPr>
          <p:cNvSpPr txBox="1"/>
          <p:nvPr/>
        </p:nvSpPr>
        <p:spPr>
          <a:xfrm>
            <a:off x="970670" y="4852719"/>
            <a:ext cx="10747718" cy="1631216"/>
          </a:xfrm>
          <a:prstGeom prst="rect">
            <a:avLst/>
          </a:prstGeom>
          <a:noFill/>
          <a:ln>
            <a:solidFill>
              <a:schemeClr val="accent1"/>
            </a:solidFill>
          </a:ln>
        </p:spPr>
        <p:txBody>
          <a:bodyPr wrap="square" rtlCol="0">
            <a:spAutoFit/>
          </a:bodyPr>
          <a:lstStyle/>
          <a:p>
            <a:r>
              <a:rPr lang="en-US" sz="2000" dirty="0">
                <a:latin typeface="Cavolini" panose="03000502040302020204" pitchFamily="66" charset="0"/>
                <a:cs typeface="Cavolini" panose="03000502040302020204" pitchFamily="66" charset="0"/>
              </a:rPr>
              <a:t>Every lesson has:</a:t>
            </a:r>
          </a:p>
          <a:p>
            <a:pPr marL="285750" indent="-285750">
              <a:buFont typeface="Arial" panose="020B0604020202020204" pitchFamily="34" charset="0"/>
              <a:buChar char="•"/>
            </a:pPr>
            <a:r>
              <a:rPr lang="en-US" sz="2000" dirty="0">
                <a:latin typeface="Cavolini" panose="03000502040302020204" pitchFamily="66" charset="0"/>
                <a:cs typeface="Cavolini" panose="03000502040302020204" pitchFamily="66" charset="0"/>
              </a:rPr>
              <a:t>the knowledge, skills and vocabulary to be covered</a:t>
            </a:r>
          </a:p>
          <a:p>
            <a:pPr marL="285750" indent="-285750">
              <a:buFont typeface="Arial" panose="020B0604020202020204" pitchFamily="34" charset="0"/>
              <a:buChar char="•"/>
            </a:pPr>
            <a:r>
              <a:rPr lang="en-US" sz="2000" dirty="0">
                <a:latin typeface="Cavolini" panose="03000502040302020204" pitchFamily="66" charset="0"/>
                <a:cs typeface="Cavolini" panose="03000502040302020204" pitchFamily="66" charset="0"/>
              </a:rPr>
              <a:t>prior learning through ‘Flash Back 4s’ to help with sticky knowledge</a:t>
            </a:r>
          </a:p>
          <a:p>
            <a:pPr marL="285750" indent="-285750">
              <a:buFont typeface="Arial" panose="020B0604020202020204" pitchFamily="34" charset="0"/>
              <a:buChar char="•"/>
            </a:pPr>
            <a:r>
              <a:rPr lang="en-US" sz="2000" dirty="0">
                <a:latin typeface="Cavolini" panose="03000502040302020204" pitchFamily="66" charset="0"/>
                <a:cs typeface="Cavolini" panose="03000502040302020204" pitchFamily="66" charset="0"/>
              </a:rPr>
              <a:t>an enquiry question, theme</a:t>
            </a:r>
            <a:r>
              <a:rPr lang="en-GB" sz="2000" dirty="0">
                <a:latin typeface="Cavolini" panose="03000502040302020204" pitchFamily="66" charset="0"/>
                <a:cs typeface="Cavolini" panose="03000502040302020204" pitchFamily="66" charset="0"/>
              </a:rPr>
              <a:t> or significant individual</a:t>
            </a:r>
          </a:p>
          <a:p>
            <a:pPr marL="285750" indent="-285750">
              <a:buFont typeface="Arial" panose="020B0604020202020204" pitchFamily="34" charset="0"/>
              <a:buChar char="•"/>
            </a:pPr>
            <a:r>
              <a:rPr lang="en-GB" sz="2000" dirty="0">
                <a:latin typeface="Cavolini" panose="03000502040302020204" pitchFamily="66" charset="0"/>
                <a:cs typeface="Cavolini" panose="03000502040302020204" pitchFamily="66" charset="0"/>
              </a:rPr>
              <a:t>future learning and end-point expectation</a:t>
            </a:r>
            <a:endParaRPr lang="en-US" sz="2000" dirty="0">
              <a:latin typeface="Cavolini" panose="03000502040302020204" pitchFamily="66" charset="0"/>
              <a:cs typeface="Cavolini" panose="03000502040302020204" pitchFamily="66" charset="0"/>
            </a:endParaRPr>
          </a:p>
        </p:txBody>
      </p:sp>
      <p:pic>
        <p:nvPicPr>
          <p:cNvPr id="3" name="Recorded Sound">
            <a:hlinkClick r:id="" action="ppaction://media"/>
            <a:extLst>
              <a:ext uri="{FF2B5EF4-FFF2-40B4-BE49-F238E27FC236}">
                <a16:creationId xmlns:a16="http://schemas.microsoft.com/office/drawing/2014/main" id="{D3637501-8E80-4CA7-B048-6022C502C8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2459" y="5493430"/>
            <a:ext cx="1090729" cy="1090729"/>
          </a:xfrm>
          <a:prstGeom prst="rect">
            <a:avLst/>
          </a:prstGeom>
        </p:spPr>
      </p:pic>
    </p:spTree>
    <p:extLst>
      <p:ext uri="{BB962C8B-B14F-4D97-AF65-F5344CB8AC3E}">
        <p14:creationId xmlns:p14="http://schemas.microsoft.com/office/powerpoint/2010/main" val="1224780261"/>
      </p:ext>
    </p:extLst>
  </p:cSld>
  <p:clrMapOvr>
    <a:masterClrMapping/>
  </p:clrMapOvr>
  <mc:AlternateContent xmlns:mc="http://schemas.openxmlformats.org/markup-compatibility/2006" xmlns:p14="http://schemas.microsoft.com/office/powerpoint/2010/main">
    <mc:Choice Requires="p14">
      <p:transition spd="slow" p14:dur="2000" advTm="43175"/>
    </mc:Choice>
    <mc:Fallback xmlns="">
      <p:transition spd="slow" advTm="4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a:xfrm>
            <a:off x="15505" y="-189507"/>
            <a:ext cx="12176495" cy="1179576"/>
          </a:xfrm>
        </p:spPr>
        <p:txBody>
          <a:bodyPr>
            <a:normAutofit fontScale="90000"/>
          </a:bodyPr>
          <a:lstStyle/>
          <a:p>
            <a:r>
              <a:rPr lang="en-US" sz="5400" dirty="0">
                <a:latin typeface="Cavolini" panose="03000502040302020204" pitchFamily="66" charset="0"/>
                <a:cs typeface="Cavolini" panose="03000502040302020204" pitchFamily="66" charset="0"/>
              </a:rPr>
              <a:t>National Curriculum Expectations</a:t>
            </a:r>
            <a:endParaRPr lang="en-US" dirty="0">
              <a:latin typeface="Cavolini" panose="03000502040302020204" pitchFamily="66" charset="0"/>
              <a:cs typeface="Cavolini" panose="03000502040302020204" pitchFamily="66" charset="0"/>
            </a:endParaRP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320306" y="1444487"/>
            <a:ext cx="5775694" cy="4784035"/>
          </a:xfrm>
        </p:spPr>
        <p:txBody>
          <a:bodyPr>
            <a:normAutofit fontScale="92500"/>
          </a:bodyPr>
          <a:lstStyle/>
          <a:p>
            <a:r>
              <a:rPr lang="en-US" sz="2800" dirty="0">
                <a:latin typeface="Cavolini" panose="03000502040302020204" pitchFamily="66" charset="0"/>
                <a:cs typeface="Cavolini" panose="03000502040302020204" pitchFamily="66" charset="0"/>
              </a:rPr>
              <a:t>We assess formally 3 times a year in English and Maths using </a:t>
            </a:r>
            <a:r>
              <a:rPr lang="en-US" sz="2800" dirty="0" err="1">
                <a:latin typeface="Cavolini" panose="03000502040302020204" pitchFamily="66" charset="0"/>
                <a:cs typeface="Cavolini" panose="03000502040302020204" pitchFamily="66" charset="0"/>
              </a:rPr>
              <a:t>Testbase</a:t>
            </a:r>
            <a:r>
              <a:rPr lang="en-US" sz="2800" dirty="0">
                <a:latin typeface="Cavolini" panose="03000502040302020204" pitchFamily="66" charset="0"/>
                <a:cs typeface="Cavolini" panose="03000502040302020204" pitchFamily="66" charset="0"/>
              </a:rPr>
              <a:t>. This helps to see if your child is working towards expectations, age related or working at greater depth. (WT, ARE, GD) It also helps us to see where interventions are required to fill any gaps in learning.</a:t>
            </a:r>
          </a:p>
          <a:p>
            <a:endParaRPr lang="en-US" sz="2800" dirty="0">
              <a:latin typeface="Cavolini" panose="03000502040302020204" pitchFamily="66" charset="0"/>
              <a:cs typeface="Cavolini" panose="03000502040302020204" pitchFamily="66" charset="0"/>
            </a:endParaRPr>
          </a:p>
          <a:p>
            <a:pPr marL="342900" indent="-342900">
              <a:buFont typeface="Arial" panose="020B0604020202020204" pitchFamily="34" charset="0"/>
              <a:buChar char="•"/>
            </a:pPr>
            <a:endParaRPr lang="en-US" dirty="0">
              <a:latin typeface="Cavolini" panose="03000502040302020204" pitchFamily="66" charset="0"/>
              <a:cs typeface="Cavolini" panose="03000502040302020204" pitchFamily="66" charset="0"/>
            </a:endParaRPr>
          </a:p>
        </p:txBody>
      </p:sp>
      <p:pic>
        <p:nvPicPr>
          <p:cNvPr id="5" name="Picture 4">
            <a:extLst>
              <a:ext uri="{FF2B5EF4-FFF2-40B4-BE49-F238E27FC236}">
                <a16:creationId xmlns:a16="http://schemas.microsoft.com/office/drawing/2014/main" id="{C079E2FE-D4C7-443C-904F-1EEA88E66E1B}"/>
              </a:ext>
            </a:extLst>
          </p:cNvPr>
          <p:cNvPicPr>
            <a:picLocks noChangeAspect="1"/>
          </p:cNvPicPr>
          <p:nvPr/>
        </p:nvPicPr>
        <p:blipFill>
          <a:blip r:embed="rId4"/>
          <a:stretch>
            <a:fillRect/>
          </a:stretch>
        </p:blipFill>
        <p:spPr>
          <a:xfrm>
            <a:off x="6476570" y="1727364"/>
            <a:ext cx="5209650" cy="1574471"/>
          </a:xfrm>
          <a:prstGeom prst="rect">
            <a:avLst/>
          </a:prstGeom>
        </p:spPr>
      </p:pic>
      <p:pic>
        <p:nvPicPr>
          <p:cNvPr id="2" name="Recorded Sound">
            <a:hlinkClick r:id="" action="ppaction://media"/>
            <a:extLst>
              <a:ext uri="{FF2B5EF4-FFF2-40B4-BE49-F238E27FC236}">
                <a16:creationId xmlns:a16="http://schemas.microsoft.com/office/drawing/2014/main" id="{4C88FD9C-B227-4B4C-B38D-8C2A5B0DAE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5259" y="5198804"/>
            <a:ext cx="1210961" cy="1210961"/>
          </a:xfrm>
          <a:prstGeom prst="rect">
            <a:avLst/>
          </a:prstGeom>
        </p:spPr>
      </p:pic>
    </p:spTree>
    <p:extLst>
      <p:ext uri="{BB962C8B-B14F-4D97-AF65-F5344CB8AC3E}">
        <p14:creationId xmlns:p14="http://schemas.microsoft.com/office/powerpoint/2010/main" val="1583098345"/>
      </p:ext>
    </p:extLst>
  </p:cSld>
  <p:clrMapOvr>
    <a:masterClrMapping/>
  </p:clrMapOvr>
  <mc:AlternateContent xmlns:mc="http://schemas.openxmlformats.org/markup-compatibility/2006" xmlns:p14="http://schemas.microsoft.com/office/powerpoint/2010/main">
    <mc:Choice Requires="p14">
      <p:transition spd="slow" p14:dur="2000" advTm="68903"/>
    </mc:Choice>
    <mc:Fallback xmlns="">
      <p:transition spd="slow" advTm="68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AFFD15F-5942-45CB-BF1F-55C20AAE2F8A}"/>
              </a:ext>
            </a:extLst>
          </p:cNvPr>
          <p:cNvSpPr txBox="1"/>
          <p:nvPr/>
        </p:nvSpPr>
        <p:spPr>
          <a:xfrm>
            <a:off x="1060174" y="320457"/>
            <a:ext cx="10787269" cy="5755422"/>
          </a:xfrm>
          <a:prstGeom prst="rect">
            <a:avLst/>
          </a:prstGeom>
          <a:noFill/>
        </p:spPr>
        <p:txBody>
          <a:bodyPr wrap="square" rtlCol="0">
            <a:spAutoFit/>
          </a:bodyPr>
          <a:lstStyle/>
          <a:p>
            <a:r>
              <a:rPr lang="en-US" sz="2800" dirty="0">
                <a:latin typeface="Cavolini" panose="03000502040302020204" pitchFamily="66" charset="0"/>
                <a:cs typeface="Cavolini" panose="03000502040302020204" pitchFamily="66" charset="0"/>
              </a:rPr>
              <a:t>Writing is assessed continually through all subject areas. Skills are taught in English and applied in Science, History, Geography, RE, PSHE etc.</a:t>
            </a:r>
          </a:p>
          <a:p>
            <a:endParaRPr lang="en-US" sz="2800" dirty="0">
              <a:latin typeface="Cavolini" panose="03000502040302020204" pitchFamily="66" charset="0"/>
              <a:cs typeface="Cavolini" panose="03000502040302020204" pitchFamily="66" charset="0"/>
            </a:endParaRPr>
          </a:p>
          <a:p>
            <a:r>
              <a:rPr lang="en-US" sz="2800" dirty="0">
                <a:latin typeface="Cavolini" panose="03000502040302020204" pitchFamily="66" charset="0"/>
                <a:cs typeface="Cavolini" panose="03000502040302020204" pitchFamily="66" charset="0"/>
              </a:rPr>
              <a:t>Y3 ARE writing needs:</a:t>
            </a:r>
          </a:p>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legible handwriting of consistent size and spacing and evidence of joins</a:t>
            </a:r>
          </a:p>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accurate spelling of Y3/4 words, and use of prefixes and suffixes</a:t>
            </a:r>
          </a:p>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coherent sentences with accurate punctuation and consistent tenses</a:t>
            </a:r>
          </a:p>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a clear beginning, middle and end to stories</a:t>
            </a:r>
          </a:p>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paragraphs to show group related ideas</a:t>
            </a:r>
          </a:p>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heading and subheadings to aid presentation</a:t>
            </a:r>
          </a:p>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description of characters and settings – using adjectives and adverbs</a:t>
            </a:r>
          </a:p>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joining of ideas through a range of conjunctions</a:t>
            </a:r>
          </a:p>
          <a:p>
            <a:pPr marL="342900" indent="-342900">
              <a:buFont typeface="Arial" panose="020B0604020202020204" pitchFamily="34" charset="0"/>
              <a:buChar char="•"/>
            </a:pPr>
            <a:r>
              <a:rPr lang="en-US" sz="2000" dirty="0">
                <a:latin typeface="Cavolini" panose="03000502040302020204" pitchFamily="66" charset="0"/>
                <a:cs typeface="Cavolini" panose="03000502040302020204" pitchFamily="66" charset="0"/>
              </a:rPr>
              <a:t>punctuation of direct speech with inverted commas</a:t>
            </a:r>
          </a:p>
          <a:p>
            <a:endParaRPr lang="en-US" sz="2000" dirty="0">
              <a:latin typeface="Cavolini" panose="03000502040302020204" pitchFamily="66" charset="0"/>
              <a:cs typeface="Cavolini" panose="03000502040302020204" pitchFamily="66" charset="0"/>
            </a:endParaRPr>
          </a:p>
          <a:p>
            <a:endParaRPr lang="en-GB" sz="2800" dirty="0">
              <a:latin typeface="Cavolini" panose="03000502040302020204" pitchFamily="66" charset="0"/>
              <a:cs typeface="Cavolini" panose="03000502040302020204" pitchFamily="66" charset="0"/>
            </a:endParaRPr>
          </a:p>
        </p:txBody>
      </p:sp>
      <p:pic>
        <p:nvPicPr>
          <p:cNvPr id="8" name="Picture 7" descr="A picture containing diagram&#10;&#10;Description automatically generated">
            <a:extLst>
              <a:ext uri="{FF2B5EF4-FFF2-40B4-BE49-F238E27FC236}">
                <a16:creationId xmlns:a16="http://schemas.microsoft.com/office/drawing/2014/main" id="{1C90AD8C-7722-41F8-8BBB-67C414BA15A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18297" y="5317242"/>
            <a:ext cx="3413924" cy="1259410"/>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5E38105C-383E-4354-9F58-6C51B0132F70}"/>
              </a:ext>
            </a:extLst>
          </p:cNvPr>
          <p:cNvPicPr>
            <a:picLocks noChangeAspect="1"/>
          </p:cNvPicPr>
          <p:nvPr/>
        </p:nvPicPr>
        <p:blipFill>
          <a:blip r:embed="rId5"/>
          <a:stretch>
            <a:fillRect/>
          </a:stretch>
        </p:blipFill>
        <p:spPr>
          <a:xfrm>
            <a:off x="4444746" y="5308921"/>
            <a:ext cx="1203780" cy="1228622"/>
          </a:xfrm>
          <a:prstGeom prst="rect">
            <a:avLst/>
          </a:prstGeom>
        </p:spPr>
      </p:pic>
      <p:pic>
        <p:nvPicPr>
          <p:cNvPr id="10" name="Picture 9" descr="Eye Drawing Color, PNG, 1024x1024px, Eye, Black And White, Color ...">
            <a:extLst>
              <a:ext uri="{FF2B5EF4-FFF2-40B4-BE49-F238E27FC236}">
                <a16:creationId xmlns:a16="http://schemas.microsoft.com/office/drawing/2014/main" id="{226B10D4-F7E6-4069-94D7-B2826CDF502F}"/>
              </a:ext>
            </a:extLst>
          </p:cNvPr>
          <p:cNvPicPr/>
          <p:nvPr/>
        </p:nvPicPr>
        <p:blipFill>
          <a:blip r:embed="rId6" cstate="print">
            <a:extLst>
              <a:ext uri="{28A0092B-C50C-407E-A947-70E740481C1C}">
                <a14:useLocalDpi xmlns:a14="http://schemas.microsoft.com/office/drawing/2010/main" val="0"/>
              </a:ext>
            </a:extLst>
          </a:blip>
          <a:srcRect t="16234" b="21429"/>
          <a:stretch>
            <a:fillRect/>
          </a:stretch>
        </p:blipFill>
        <p:spPr bwMode="auto">
          <a:xfrm>
            <a:off x="3574303" y="5603418"/>
            <a:ext cx="600899" cy="336660"/>
          </a:xfrm>
          <a:prstGeom prst="rect">
            <a:avLst/>
          </a:prstGeom>
          <a:noFill/>
          <a:ln>
            <a:noFill/>
          </a:ln>
        </p:spPr>
      </p:pic>
      <p:pic>
        <p:nvPicPr>
          <p:cNvPr id="11" name="Picture 10">
            <a:extLst>
              <a:ext uri="{FF2B5EF4-FFF2-40B4-BE49-F238E27FC236}">
                <a16:creationId xmlns:a16="http://schemas.microsoft.com/office/drawing/2014/main" id="{9EB40167-1863-4E06-8800-E5F59B351C2D}"/>
              </a:ext>
            </a:extLst>
          </p:cNvPr>
          <p:cNvPicPr>
            <a:picLocks noChangeAspect="1"/>
          </p:cNvPicPr>
          <p:nvPr/>
        </p:nvPicPr>
        <p:blipFill>
          <a:blip r:embed="rId7"/>
          <a:stretch>
            <a:fillRect/>
          </a:stretch>
        </p:blipFill>
        <p:spPr>
          <a:xfrm>
            <a:off x="8173146" y="5372447"/>
            <a:ext cx="1203780" cy="1225627"/>
          </a:xfrm>
          <a:prstGeom prst="rect">
            <a:avLst/>
          </a:prstGeom>
        </p:spPr>
      </p:pic>
      <p:pic>
        <p:nvPicPr>
          <p:cNvPr id="13" name="Picture 12" descr="A picture containing text, electronics, sign&#10;&#10;Description automatically generated">
            <a:extLst>
              <a:ext uri="{FF2B5EF4-FFF2-40B4-BE49-F238E27FC236}">
                <a16:creationId xmlns:a16="http://schemas.microsoft.com/office/drawing/2014/main" id="{2DE1EA95-0BEC-43D3-BA64-84321AF04E69}"/>
              </a:ext>
            </a:extLst>
          </p:cNvPr>
          <p:cNvPicPr>
            <a:picLocks noChangeAspect="1"/>
          </p:cNvPicPr>
          <p:nvPr/>
        </p:nvPicPr>
        <p:blipFill>
          <a:blip r:embed="rId8"/>
          <a:stretch>
            <a:fillRect/>
          </a:stretch>
        </p:blipFill>
        <p:spPr>
          <a:xfrm>
            <a:off x="5684299" y="5357102"/>
            <a:ext cx="1203780" cy="1180441"/>
          </a:xfrm>
          <a:prstGeom prst="rect">
            <a:avLst/>
          </a:prstGeom>
        </p:spPr>
      </p:pic>
      <p:sp>
        <p:nvSpPr>
          <p:cNvPr id="14" name="TextBox 13">
            <a:extLst>
              <a:ext uri="{FF2B5EF4-FFF2-40B4-BE49-F238E27FC236}">
                <a16:creationId xmlns:a16="http://schemas.microsoft.com/office/drawing/2014/main" id="{2FFC8009-8032-48B5-95B3-BA9C711F7F56}"/>
              </a:ext>
            </a:extLst>
          </p:cNvPr>
          <p:cNvSpPr txBox="1"/>
          <p:nvPr/>
        </p:nvSpPr>
        <p:spPr>
          <a:xfrm rot="1353261">
            <a:off x="5825179" y="6045800"/>
            <a:ext cx="759939" cy="307777"/>
          </a:xfrm>
          <a:prstGeom prst="rect">
            <a:avLst/>
          </a:prstGeom>
          <a:solidFill>
            <a:srgbClr val="92D050"/>
          </a:solidFill>
        </p:spPr>
        <p:txBody>
          <a:bodyPr wrap="square" rtlCol="0">
            <a:spAutoFit/>
          </a:bodyPr>
          <a:lstStyle/>
          <a:p>
            <a:pPr algn="ctr"/>
            <a:r>
              <a:rPr lang="en-US" sz="1400" b="1" dirty="0">
                <a:latin typeface="Cavolini" panose="03000502040302020204" pitchFamily="66" charset="0"/>
                <a:cs typeface="Cavolini" panose="03000502040302020204" pitchFamily="66" charset="0"/>
              </a:rPr>
              <a:t>nouns</a:t>
            </a:r>
            <a:endParaRPr lang="en-GB" sz="1400" b="1" dirty="0">
              <a:latin typeface="Cavolini" panose="03000502040302020204" pitchFamily="66" charset="0"/>
              <a:cs typeface="Cavolini" panose="03000502040302020204" pitchFamily="66" charset="0"/>
            </a:endParaRPr>
          </a:p>
        </p:txBody>
      </p:sp>
      <p:pic>
        <p:nvPicPr>
          <p:cNvPr id="15" name="Picture 14">
            <a:extLst>
              <a:ext uri="{FF2B5EF4-FFF2-40B4-BE49-F238E27FC236}">
                <a16:creationId xmlns:a16="http://schemas.microsoft.com/office/drawing/2014/main" id="{E83F97C4-8146-474E-8CE6-FF428B2BF86B}"/>
              </a:ext>
            </a:extLst>
          </p:cNvPr>
          <p:cNvPicPr>
            <a:picLocks noChangeAspect="1"/>
          </p:cNvPicPr>
          <p:nvPr/>
        </p:nvPicPr>
        <p:blipFill rotWithShape="1">
          <a:blip r:embed="rId9"/>
          <a:srcRect l="4422" t="22651" r="5283" b="13924"/>
          <a:stretch/>
        </p:blipFill>
        <p:spPr>
          <a:xfrm>
            <a:off x="9608840" y="4577304"/>
            <a:ext cx="2114186" cy="1152938"/>
          </a:xfrm>
          <a:prstGeom prst="rect">
            <a:avLst/>
          </a:prstGeom>
        </p:spPr>
      </p:pic>
      <p:pic>
        <p:nvPicPr>
          <p:cNvPr id="16" name="Picture 15" descr="How to draw a Magpie || Bird Drawing Easy - YouTube">
            <a:extLst>
              <a:ext uri="{FF2B5EF4-FFF2-40B4-BE49-F238E27FC236}">
                <a16:creationId xmlns:a16="http://schemas.microsoft.com/office/drawing/2014/main" id="{26016E43-FEC5-43F7-B6C1-42365626BC6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3219" r="6691" b="23839"/>
          <a:stretch>
            <a:fillRect/>
          </a:stretch>
        </p:blipFill>
        <p:spPr bwMode="auto">
          <a:xfrm>
            <a:off x="10106020" y="3471664"/>
            <a:ext cx="1244241" cy="76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66C222C8-3982-4E7C-9091-916484B9646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88079" y="5366436"/>
            <a:ext cx="1285067" cy="1171107"/>
          </a:xfrm>
          <a:prstGeom prst="rect">
            <a:avLst/>
          </a:prstGeom>
          <a:noFill/>
        </p:spPr>
      </p:pic>
      <p:pic>
        <p:nvPicPr>
          <p:cNvPr id="12" name="Picture 11">
            <a:extLst>
              <a:ext uri="{FF2B5EF4-FFF2-40B4-BE49-F238E27FC236}">
                <a16:creationId xmlns:a16="http://schemas.microsoft.com/office/drawing/2014/main" id="{2408A672-571C-4FC9-BB34-A92902138DA7}"/>
              </a:ext>
            </a:extLst>
          </p:cNvPr>
          <p:cNvPicPr>
            <a:picLocks noChangeAspect="1"/>
          </p:cNvPicPr>
          <p:nvPr/>
        </p:nvPicPr>
        <p:blipFill rotWithShape="1">
          <a:blip r:embed="rId12"/>
          <a:srcRect l="4312" t="20413" r="5440" b="14598"/>
          <a:stretch/>
        </p:blipFill>
        <p:spPr>
          <a:xfrm>
            <a:off x="9608840" y="5592416"/>
            <a:ext cx="2238603" cy="1024380"/>
          </a:xfrm>
          <a:prstGeom prst="rect">
            <a:avLst/>
          </a:prstGeom>
        </p:spPr>
      </p:pic>
      <p:pic>
        <p:nvPicPr>
          <p:cNvPr id="2" name="Recorded Sound">
            <a:hlinkClick r:id="" action="ppaction://media"/>
            <a:extLst>
              <a:ext uri="{FF2B5EF4-FFF2-40B4-BE49-F238E27FC236}">
                <a16:creationId xmlns:a16="http://schemas.microsoft.com/office/drawing/2014/main" id="{CF42552B-64C8-4B99-8A43-BBD751E6A69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919012" y="1331725"/>
            <a:ext cx="1108814" cy="1108814"/>
          </a:xfrm>
          <a:prstGeom prst="rect">
            <a:avLst/>
          </a:prstGeom>
        </p:spPr>
      </p:pic>
    </p:spTree>
    <p:extLst>
      <p:ext uri="{BB962C8B-B14F-4D97-AF65-F5344CB8AC3E}">
        <p14:creationId xmlns:p14="http://schemas.microsoft.com/office/powerpoint/2010/main" val="3468798723"/>
      </p:ext>
    </p:extLst>
  </p:cSld>
  <p:clrMapOvr>
    <a:masterClrMapping/>
  </p:clrMapOvr>
  <mc:AlternateContent xmlns:mc="http://schemas.openxmlformats.org/markup-compatibility/2006" xmlns:p14="http://schemas.microsoft.com/office/powerpoint/2010/main">
    <mc:Choice Requires="p14">
      <p:transition spd="slow" p14:dur="2000" advTm="94793"/>
    </mc:Choice>
    <mc:Fallback xmlns="">
      <p:transition spd="slow" advTm="9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36A6E4-2658-4966-A2A0-F169E98C62C6}"/>
              </a:ext>
            </a:extLst>
          </p:cNvPr>
          <p:cNvSpPr txBox="1"/>
          <p:nvPr/>
        </p:nvSpPr>
        <p:spPr>
          <a:xfrm>
            <a:off x="694005" y="5126921"/>
            <a:ext cx="11108787" cy="1631216"/>
          </a:xfrm>
          <a:prstGeom prst="rect">
            <a:avLst/>
          </a:prstGeom>
          <a:noFill/>
        </p:spPr>
        <p:txBody>
          <a:bodyPr wrap="square" rtlCol="0">
            <a:spAutoFit/>
          </a:bodyPr>
          <a:lstStyle/>
          <a:p>
            <a:r>
              <a:rPr lang="en-US" sz="2000" dirty="0">
                <a:latin typeface="Cavolini" panose="03000502040302020204" pitchFamily="66" charset="0"/>
                <a:cs typeface="Cavolini" panose="03000502040302020204" pitchFamily="66" charset="0"/>
              </a:rPr>
              <a:t>The ARE for spelling are the words from the Y3/4 list – we have broken them down into the two year groups.</a:t>
            </a:r>
          </a:p>
          <a:p>
            <a:endParaRPr lang="en-US" sz="2000" dirty="0">
              <a:latin typeface="Cavolini" panose="03000502040302020204" pitchFamily="66" charset="0"/>
              <a:cs typeface="Cavolini" panose="03000502040302020204" pitchFamily="66" charset="0"/>
            </a:endParaRPr>
          </a:p>
          <a:p>
            <a:r>
              <a:rPr lang="en-US" sz="2000" dirty="0">
                <a:latin typeface="Cavolini" panose="03000502040302020204" pitchFamily="66" charset="0"/>
                <a:cs typeface="Cavolini" panose="03000502040302020204" pitchFamily="66" charset="0"/>
              </a:rPr>
              <a:t>We also cover prefix and suffixes, homophones and spelling patterns. These are the bottom 2 spellings on the weekly list.</a:t>
            </a:r>
          </a:p>
        </p:txBody>
      </p:sp>
      <p:pic>
        <p:nvPicPr>
          <p:cNvPr id="9" name="Picture 8">
            <a:extLst>
              <a:ext uri="{FF2B5EF4-FFF2-40B4-BE49-F238E27FC236}">
                <a16:creationId xmlns:a16="http://schemas.microsoft.com/office/drawing/2014/main" id="{F156DD8C-108A-49D7-A5F6-767326E9430A}"/>
              </a:ext>
            </a:extLst>
          </p:cNvPr>
          <p:cNvPicPr>
            <a:picLocks noChangeAspect="1"/>
          </p:cNvPicPr>
          <p:nvPr/>
        </p:nvPicPr>
        <p:blipFill>
          <a:blip r:embed="rId4"/>
          <a:stretch>
            <a:fillRect/>
          </a:stretch>
        </p:blipFill>
        <p:spPr>
          <a:xfrm>
            <a:off x="7810675" y="1634607"/>
            <a:ext cx="2118008" cy="3012278"/>
          </a:xfrm>
          <a:prstGeom prst="rect">
            <a:avLst/>
          </a:prstGeom>
        </p:spPr>
      </p:pic>
      <p:pic>
        <p:nvPicPr>
          <p:cNvPr id="11" name="Picture 10">
            <a:extLst>
              <a:ext uri="{FF2B5EF4-FFF2-40B4-BE49-F238E27FC236}">
                <a16:creationId xmlns:a16="http://schemas.microsoft.com/office/drawing/2014/main" id="{4F6379E9-4BCB-4E01-BC30-E88012F0D9F5}"/>
              </a:ext>
            </a:extLst>
          </p:cNvPr>
          <p:cNvPicPr>
            <a:picLocks noChangeAspect="1"/>
          </p:cNvPicPr>
          <p:nvPr/>
        </p:nvPicPr>
        <p:blipFill>
          <a:blip r:embed="rId5"/>
          <a:stretch>
            <a:fillRect/>
          </a:stretch>
        </p:blipFill>
        <p:spPr>
          <a:xfrm>
            <a:off x="10030263" y="369336"/>
            <a:ext cx="2108036" cy="3059664"/>
          </a:xfrm>
          <a:prstGeom prst="rect">
            <a:avLst/>
          </a:prstGeom>
        </p:spPr>
      </p:pic>
      <p:pic>
        <p:nvPicPr>
          <p:cNvPr id="3" name="Picture 2">
            <a:extLst>
              <a:ext uri="{FF2B5EF4-FFF2-40B4-BE49-F238E27FC236}">
                <a16:creationId xmlns:a16="http://schemas.microsoft.com/office/drawing/2014/main" id="{E20D3CEF-2FA9-4343-A600-4B0AD4DD8557}"/>
              </a:ext>
            </a:extLst>
          </p:cNvPr>
          <p:cNvPicPr>
            <a:picLocks noChangeAspect="1"/>
          </p:cNvPicPr>
          <p:nvPr/>
        </p:nvPicPr>
        <p:blipFill>
          <a:blip r:embed="rId6"/>
          <a:stretch>
            <a:fillRect/>
          </a:stretch>
        </p:blipFill>
        <p:spPr>
          <a:xfrm>
            <a:off x="306838" y="102826"/>
            <a:ext cx="7405858" cy="4859139"/>
          </a:xfrm>
          <a:prstGeom prst="rect">
            <a:avLst/>
          </a:prstGeom>
        </p:spPr>
      </p:pic>
      <p:pic>
        <p:nvPicPr>
          <p:cNvPr id="2" name="Recorded Sound">
            <a:hlinkClick r:id="" action="ppaction://media"/>
            <a:extLst>
              <a:ext uri="{FF2B5EF4-FFF2-40B4-BE49-F238E27FC236}">
                <a16:creationId xmlns:a16="http://schemas.microsoft.com/office/drawing/2014/main" id="{14D6E5BD-9847-469E-A914-8B395AC2E4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90412" y="3668360"/>
            <a:ext cx="1112380" cy="1112380"/>
          </a:xfrm>
          <a:prstGeom prst="rect">
            <a:avLst/>
          </a:prstGeom>
        </p:spPr>
      </p:pic>
    </p:spTree>
    <p:extLst>
      <p:ext uri="{BB962C8B-B14F-4D97-AF65-F5344CB8AC3E}">
        <p14:creationId xmlns:p14="http://schemas.microsoft.com/office/powerpoint/2010/main" val="792935715"/>
      </p:ext>
    </p:extLst>
  </p:cSld>
  <p:clrMapOvr>
    <a:masterClrMapping/>
  </p:clrMapOvr>
  <mc:AlternateContent xmlns:mc="http://schemas.openxmlformats.org/markup-compatibility/2006" xmlns:p14="http://schemas.microsoft.com/office/powerpoint/2010/main">
    <mc:Choice Requires="p14">
      <p:transition spd="slow" p14:dur="2000" advTm="66511"/>
    </mc:Choice>
    <mc:Fallback xmlns="">
      <p:transition spd="slow" advTm="6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ustom">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Univers" id="{D909BD3F-B240-4348-8BE3-67FDD68BA7A7}"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_ip_UnifiedCompliancePolicyUIAction xmlns="http://schemas.microsoft.com/sharepoint/v3" xsi:nil="true"/>
    <Image xmlns="71af3243-3dd4-4a8d-8c0d-dd76da1f02a5">
      <Url xsi:nil="true"/>
      <Description xsi:nil="true"/>
    </Image>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Props1.xml><?xml version="1.0" encoding="utf-8"?>
<ds:datastoreItem xmlns:ds="http://schemas.openxmlformats.org/officeDocument/2006/customXml" ds:itemID="{D4A67D12-FAB5-406C-9279-3EAA5A20A6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3.xml><?xml version="1.0" encoding="utf-8"?>
<ds:datastoreItem xmlns:ds="http://schemas.openxmlformats.org/officeDocument/2006/customXml" ds:itemID="{99919F73-B6C2-4A43-95E2-833EC48925FE}">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Gallery</Template>
  <TotalTime>566</TotalTime>
  <Words>1429</Words>
  <Application>Microsoft Office PowerPoint</Application>
  <PresentationFormat>Widescreen</PresentationFormat>
  <Paragraphs>113</Paragraphs>
  <Slides>17</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Cavolini</vt:lpstr>
      <vt:lpstr>Univers</vt:lpstr>
      <vt:lpstr>Custom</vt:lpstr>
      <vt:lpstr>Parent information meeting  15.09.25</vt:lpstr>
      <vt:lpstr>Curriculum Coverage</vt:lpstr>
      <vt:lpstr>PowerPoint Presentation</vt:lpstr>
      <vt:lpstr>PowerPoint Presentation</vt:lpstr>
      <vt:lpstr>PowerPoint Presentation</vt:lpstr>
      <vt:lpstr>PowerPoint Presentation</vt:lpstr>
      <vt:lpstr>National Curriculum Expectations</vt:lpstr>
      <vt:lpstr>PowerPoint Presentation</vt:lpstr>
      <vt:lpstr>PowerPoint Presentation</vt:lpstr>
      <vt:lpstr>PowerPoint Presentation</vt:lpstr>
      <vt:lpstr>PowerPoint Presentation</vt:lpstr>
      <vt:lpstr>PowerPoint Presentation</vt:lpstr>
      <vt:lpstr>PowerPoint Presentation</vt:lpstr>
      <vt:lpstr>Reading Targets and Treat</vt:lpstr>
      <vt:lpstr>Reading Targets and Treat</vt:lpstr>
      <vt:lpstr>PowerPoint Presentation</vt:lpstr>
      <vt:lpstr>Volunteer &amp;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information session  13.09.23</dc:title>
  <dc:creator>Mrs Whitehurst</dc:creator>
  <cp:lastModifiedBy>Mrs Hancock</cp:lastModifiedBy>
  <cp:revision>31</cp:revision>
  <dcterms:created xsi:type="dcterms:W3CDTF">2023-08-31T13:54:08Z</dcterms:created>
  <dcterms:modified xsi:type="dcterms:W3CDTF">2025-09-14T11:53:37Z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