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25"/>
  </p:notesMasterIdLst>
  <p:sldIdLst>
    <p:sldId id="256" r:id="rId2"/>
    <p:sldId id="327" r:id="rId3"/>
    <p:sldId id="259" r:id="rId4"/>
    <p:sldId id="325" r:id="rId5"/>
    <p:sldId id="326" r:id="rId6"/>
    <p:sldId id="288" r:id="rId7"/>
    <p:sldId id="260" r:id="rId8"/>
    <p:sldId id="301" r:id="rId9"/>
    <p:sldId id="302" r:id="rId10"/>
    <p:sldId id="328" r:id="rId11"/>
    <p:sldId id="285" r:id="rId12"/>
    <p:sldId id="300" r:id="rId13"/>
    <p:sldId id="287" r:id="rId14"/>
    <p:sldId id="284" r:id="rId15"/>
    <p:sldId id="267" r:id="rId16"/>
    <p:sldId id="303" r:id="rId17"/>
    <p:sldId id="317" r:id="rId18"/>
    <p:sldId id="277" r:id="rId19"/>
    <p:sldId id="290" r:id="rId20"/>
    <p:sldId id="283" r:id="rId21"/>
    <p:sldId id="278" r:id="rId22"/>
    <p:sldId id="279" r:id="rId23"/>
    <p:sldId id="298" r:id="rId2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6T11:16:26.948"/>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6T11:17:37.938"/>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6T11:18:02.600"/>
    </inkml:context>
    <inkml:brush xml:id="br0">
      <inkml:brushProperty name="width" value="0.1" units="cm"/>
      <inkml:brushProperty name="height" value="0.1" units="cm"/>
      <inkml:brushProperty name="color" value="#FFFFFF"/>
    </inkml:brush>
  </inkml:definitions>
  <inkml:trace contextRef="#ctx0" brushRef="#br0">1 0 128,'0'6'0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B115F60-F59E-435B-BFD6-2666FA89158F}" type="datetimeFigureOut">
              <a:rPr lang="en-GB" smtClean="0"/>
              <a:t>14/09/2025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2D2D7D4-7838-4C5A-8279-EF12363E22F1}" type="slidenum">
              <a:rPr lang="en-GB" smtClean="0"/>
              <a:t>‹#›</a:t>
            </a:fld>
            <a:endParaRPr lang="en-GB"/>
          </a:p>
        </p:txBody>
      </p:sp>
    </p:spTree>
    <p:extLst>
      <p:ext uri="{BB962C8B-B14F-4D97-AF65-F5344CB8AC3E}">
        <p14:creationId xmlns:p14="http://schemas.microsoft.com/office/powerpoint/2010/main" val="928919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next slides to explain reading strands</a:t>
            </a:r>
          </a:p>
        </p:txBody>
      </p:sp>
      <p:sp>
        <p:nvSpPr>
          <p:cNvPr id="4" name="Slide Number Placeholder 3"/>
          <p:cNvSpPr>
            <a:spLocks noGrp="1"/>
          </p:cNvSpPr>
          <p:nvPr>
            <p:ph type="sldNum" sz="quarter" idx="10"/>
          </p:nvPr>
        </p:nvSpPr>
        <p:spPr/>
        <p:txBody>
          <a:bodyPr/>
          <a:lstStyle/>
          <a:p>
            <a:fld id="{CD6E39B5-8614-4FD5-82D4-FFDBC3EE65C1}" type="slidenum">
              <a:rPr lang="en-GB" smtClean="0"/>
              <a:t>15</a:t>
            </a:fld>
            <a:endParaRPr lang="en-GB" dirty="0"/>
          </a:p>
        </p:txBody>
      </p:sp>
    </p:spTree>
    <p:extLst>
      <p:ext uri="{BB962C8B-B14F-4D97-AF65-F5344CB8AC3E}">
        <p14:creationId xmlns:p14="http://schemas.microsoft.com/office/powerpoint/2010/main" val="674113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9/14/2025</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578558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9/14/2025</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168623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9/14/2025</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098986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9/14/2025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93876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9/14/2025</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23107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9/14/2025</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3108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9/14/2025</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18993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9/14/2025</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3133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9/14/2025</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019325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9/14/2025</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926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9/14/2025</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054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alpha val="17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9/14/2025</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48894515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55" r:id="rId6"/>
    <p:sldLayoutId id="2147483751" r:id="rId7"/>
    <p:sldLayoutId id="2147483752" r:id="rId8"/>
    <p:sldLayoutId id="2147483753" r:id="rId9"/>
    <p:sldLayoutId id="2147483754" r:id="rId10"/>
    <p:sldLayoutId id="2147483756"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mailto:crigby@scholargreen.Cheshire.sch.uk"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hyperlink" Target="https://itunes.apple.com/gb/app/times-tables-rock-stars/id973811326?mt=8"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topmarks.co.uk/" TargetMode="External"/><Relationship Id="rId2" Type="http://schemas.openxmlformats.org/officeDocument/2006/relationships/hyperlink" Target="https://ttrockstars.com/login" TargetMode="Externa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s://numbots.com/" TargetMode="External"/><Relationship Id="rId4" Type="http://schemas.openxmlformats.org/officeDocument/2006/relationships/hyperlink" Target="https://www.bbc.co.uk/bitesize/subjects/zjxhfg8/year/z7s22s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6.png"/><Relationship Id="rId5" Type="http://schemas.openxmlformats.org/officeDocument/2006/relationships/customXml" Target="../ink/ink1.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mailto:crigby@scholargreen.cheshire.sch.uk" TargetMode="External"/><Relationship Id="rId5" Type="http://schemas.openxmlformats.org/officeDocument/2006/relationships/image" Target="../media/image36.png"/><Relationship Id="rId4" Type="http://schemas.openxmlformats.org/officeDocument/2006/relationships/customXml" Target="../ink/ink3.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24">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ful leaf patterns">
            <a:extLst>
              <a:ext uri="{FF2B5EF4-FFF2-40B4-BE49-F238E27FC236}">
                <a16:creationId xmlns:a16="http://schemas.microsoft.com/office/drawing/2014/main" id="{20D5D069-912F-1BB4-C456-1E9117C4F15C}"/>
              </a:ext>
            </a:extLst>
          </p:cNvPr>
          <p:cNvPicPr>
            <a:picLocks noChangeAspect="1"/>
          </p:cNvPicPr>
          <p:nvPr/>
        </p:nvPicPr>
        <p:blipFill rotWithShape="1">
          <a:blip r:embed="rId4">
            <a:alphaModFix amt="50000"/>
          </a:blip>
          <a:srcRect t="3311" r="-1" b="16311"/>
          <a:stretch>
            <a:fillRect/>
          </a:stretch>
        </p:blipFill>
        <p:spPr>
          <a:xfrm>
            <a:off x="20" y="10"/>
            <a:ext cx="12188931" cy="6857990"/>
          </a:xfrm>
          <a:prstGeom prst="rect">
            <a:avLst/>
          </a:prstGeom>
        </p:spPr>
      </p:pic>
      <p:sp>
        <p:nvSpPr>
          <p:cNvPr id="2" name="Title 1">
            <a:extLst>
              <a:ext uri="{FF2B5EF4-FFF2-40B4-BE49-F238E27FC236}">
                <a16:creationId xmlns:a16="http://schemas.microsoft.com/office/drawing/2014/main" id="{FC47C932-E1C2-4726-A910-9985FA243DDF}"/>
              </a:ext>
            </a:extLst>
          </p:cNvPr>
          <p:cNvSpPr>
            <a:spLocks noGrp="1"/>
          </p:cNvSpPr>
          <p:nvPr>
            <p:ph type="ctrTitle"/>
          </p:nvPr>
        </p:nvSpPr>
        <p:spPr>
          <a:xfrm>
            <a:off x="1527048" y="1124712"/>
            <a:ext cx="9144000" cy="3063240"/>
          </a:xfrm>
        </p:spPr>
        <p:txBody>
          <a:bodyPr>
            <a:normAutofit/>
          </a:bodyPr>
          <a:lstStyle/>
          <a:p>
            <a:pPr algn="ctr"/>
            <a:r>
              <a:rPr lang="en-US"/>
              <a:t>Welcome to Year 2</a:t>
            </a:r>
            <a:endParaRPr lang="en-GB"/>
          </a:p>
        </p:txBody>
      </p:sp>
      <p:sp>
        <p:nvSpPr>
          <p:cNvPr id="3" name="Subtitle 2">
            <a:extLst>
              <a:ext uri="{FF2B5EF4-FFF2-40B4-BE49-F238E27FC236}">
                <a16:creationId xmlns:a16="http://schemas.microsoft.com/office/drawing/2014/main" id="{5D46877D-8A50-4717-AE59-CDA8C3F85303}"/>
              </a:ext>
            </a:extLst>
          </p:cNvPr>
          <p:cNvSpPr>
            <a:spLocks noGrp="1"/>
          </p:cNvSpPr>
          <p:nvPr>
            <p:ph type="subTitle" idx="1"/>
          </p:nvPr>
        </p:nvSpPr>
        <p:spPr>
          <a:xfrm>
            <a:off x="1527048" y="4599432"/>
            <a:ext cx="9144000" cy="1227520"/>
          </a:xfrm>
        </p:spPr>
        <p:txBody>
          <a:bodyPr>
            <a:normAutofit/>
          </a:bodyPr>
          <a:lstStyle/>
          <a:p>
            <a:pPr algn="ctr">
              <a:lnSpc>
                <a:spcPct val="100000"/>
              </a:lnSpc>
            </a:pPr>
            <a:r>
              <a:rPr lang="en-US" sz="3200">
                <a:latin typeface="XCCW Joined 1a" panose="03050602040000000000" pitchFamily="66" charset="0"/>
              </a:rPr>
              <a:t>Miss Rigby </a:t>
            </a:r>
          </a:p>
          <a:p>
            <a:pPr algn="ctr">
              <a:lnSpc>
                <a:spcPct val="100000"/>
              </a:lnSpc>
            </a:pPr>
            <a:r>
              <a:rPr lang="en-US" sz="3200">
                <a:latin typeface="XCCW Joined 1a" panose="03050602040000000000" pitchFamily="66" charset="0"/>
                <a:hlinkClick r:id="rId5"/>
              </a:rPr>
              <a:t>crigby@scholargreen.cheshire.sch.uk</a:t>
            </a:r>
            <a:r>
              <a:rPr lang="en-US" sz="3200">
                <a:latin typeface="XCCW Joined 1a" panose="03050602040000000000" pitchFamily="66" charset="0"/>
              </a:rPr>
              <a:t> </a:t>
            </a:r>
            <a:endParaRPr lang="en-GB" sz="3200">
              <a:latin typeface="XCCW Joined 1a" panose="03050602040000000000" pitchFamily="66" charset="0"/>
            </a:endParaRPr>
          </a:p>
        </p:txBody>
      </p:sp>
      <p:sp>
        <p:nvSpPr>
          <p:cNvPr id="32"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F9F748B8-2AC9-498A-8335-BBD74D7295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7174" y="6294323"/>
            <a:ext cx="406400" cy="406400"/>
          </a:xfrm>
          <a:prstGeom prst="rect">
            <a:avLst/>
          </a:prstGeom>
        </p:spPr>
      </p:pic>
    </p:spTree>
    <p:extLst>
      <p:ext uri="{BB962C8B-B14F-4D97-AF65-F5344CB8AC3E}">
        <p14:creationId xmlns:p14="http://schemas.microsoft.com/office/powerpoint/2010/main" val="1835743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451"/>
    </mc:Choice>
    <mc:Fallback xmlns="">
      <p:transition spd="slow" advTm="1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9" name="Rectangle 2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954C6E-E843-4641-B48D-5A19B28C786A}"/>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500"/>
              <a:t>Writing continued…</a:t>
            </a:r>
          </a:p>
        </p:txBody>
      </p:sp>
      <p:sp>
        <p:nvSpPr>
          <p:cNvPr id="3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FBF69A"/>
          </a:solidFill>
          <a:ln w="38100" cap="rnd">
            <a:solidFill>
              <a:srgbClr val="FBF69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test&#10;&#10;Description automatically generated">
            <a:extLst>
              <a:ext uri="{FF2B5EF4-FFF2-40B4-BE49-F238E27FC236}">
                <a16:creationId xmlns:a16="http://schemas.microsoft.com/office/drawing/2014/main" id="{BC8473E0-FCE0-416D-B148-009C61FD2E48}"/>
              </a:ext>
            </a:extLst>
          </p:cNvPr>
          <p:cNvPicPr>
            <a:picLocks noChangeAspect="1"/>
          </p:cNvPicPr>
          <p:nvPr/>
        </p:nvPicPr>
        <p:blipFill>
          <a:blip r:embed="rId2"/>
          <a:stretch>
            <a:fillRect/>
          </a:stretch>
        </p:blipFill>
        <p:spPr>
          <a:xfrm>
            <a:off x="5245078" y="640080"/>
            <a:ext cx="6033052" cy="5550408"/>
          </a:xfrm>
          <a:prstGeom prst="rect">
            <a:avLst/>
          </a:prstGeom>
        </p:spPr>
      </p:pic>
    </p:spTree>
    <p:extLst>
      <p:ext uri="{BB962C8B-B14F-4D97-AF65-F5344CB8AC3E}">
        <p14:creationId xmlns:p14="http://schemas.microsoft.com/office/powerpoint/2010/main" val="4168111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38446" y="2412572"/>
            <a:ext cx="3283527" cy="1754326"/>
          </a:xfrm>
          <a:prstGeom prst="rect">
            <a:avLst/>
          </a:prstGeom>
          <a:noFill/>
        </p:spPr>
        <p:txBody>
          <a:bodyPr wrap="square" rtlCol="0">
            <a:spAutoFit/>
          </a:bodyPr>
          <a:lstStyle/>
          <a:p>
            <a:pPr algn="ctr"/>
            <a:r>
              <a:rPr lang="en-GB" sz="3600">
                <a:latin typeface="Calibri" panose="020F0502020204030204" pitchFamily="34" charset="0"/>
              </a:rPr>
              <a:t>Working </a:t>
            </a:r>
            <a:r>
              <a:rPr lang="en-GB" sz="3600" b="1" i="1">
                <a:latin typeface="Calibri" panose="020F0502020204030204" pitchFamily="34" charset="0"/>
              </a:rPr>
              <a:t>towards</a:t>
            </a:r>
            <a:r>
              <a:rPr lang="en-GB" sz="3600" b="1">
                <a:latin typeface="Calibri" panose="020F0502020204030204" pitchFamily="34" charset="0"/>
              </a:rPr>
              <a:t> </a:t>
            </a:r>
            <a:r>
              <a:rPr lang="en-GB" sz="3600">
                <a:latin typeface="Calibri" panose="020F0502020204030204" pitchFamily="34" charset="0"/>
              </a:rPr>
              <a:t>expected level.</a:t>
            </a:r>
            <a:endParaRPr lang="en-GB" sz="3600" dirty="0">
              <a:latin typeface="Calibri" panose="020F050202020403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3645" y="332657"/>
            <a:ext cx="4898515" cy="6395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7026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24135" y="2156348"/>
            <a:ext cx="3971495" cy="186674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500">
                <a:solidFill>
                  <a:srgbClr val="FFFFFF"/>
                </a:solidFill>
                <a:latin typeface="+mj-lt"/>
                <a:ea typeface="+mj-ea"/>
                <a:cs typeface="+mj-cs"/>
              </a:rPr>
              <a:t>Working </a:t>
            </a:r>
            <a:r>
              <a:rPr lang="en-US" sz="4500" b="1" i="1">
                <a:solidFill>
                  <a:srgbClr val="FFFFFF"/>
                </a:solidFill>
                <a:latin typeface="+mj-lt"/>
                <a:ea typeface="+mj-ea"/>
                <a:cs typeface="+mj-cs"/>
              </a:rPr>
              <a:t>at</a:t>
            </a:r>
            <a:r>
              <a:rPr lang="en-US" sz="4500" i="1">
                <a:solidFill>
                  <a:srgbClr val="FFFFFF"/>
                </a:solidFill>
                <a:latin typeface="+mj-lt"/>
                <a:ea typeface="+mj-ea"/>
                <a:cs typeface="+mj-cs"/>
              </a:rPr>
              <a:t> </a:t>
            </a:r>
            <a:r>
              <a:rPr lang="en-US" sz="4500">
                <a:solidFill>
                  <a:srgbClr val="FFFFFF"/>
                </a:solidFill>
                <a:latin typeface="+mj-lt"/>
                <a:ea typeface="+mj-ea"/>
                <a:cs typeface="+mj-cs"/>
              </a:rPr>
              <a:t>expected level.</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8439" y="640080"/>
            <a:ext cx="5138382" cy="548094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78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24135" y="2156348"/>
            <a:ext cx="3971495" cy="186674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500">
                <a:solidFill>
                  <a:srgbClr val="FFFFFF"/>
                </a:solidFill>
                <a:latin typeface="+mj-lt"/>
                <a:ea typeface="+mj-ea"/>
                <a:cs typeface="+mj-cs"/>
              </a:rPr>
              <a:t>Working at </a:t>
            </a:r>
            <a:r>
              <a:rPr lang="en-US" sz="4500" b="1" i="1">
                <a:solidFill>
                  <a:srgbClr val="FFFFFF"/>
                </a:solidFill>
                <a:latin typeface="+mj-lt"/>
                <a:ea typeface="+mj-ea"/>
                <a:cs typeface="+mj-cs"/>
              </a:rPr>
              <a:t>greater depth</a:t>
            </a:r>
            <a:r>
              <a:rPr lang="en-US" sz="4500">
                <a:solidFill>
                  <a:srgbClr val="FFFFFF"/>
                </a:solidFill>
                <a:latin typeface="+mj-lt"/>
                <a:ea typeface="+mj-ea"/>
                <a:cs typeface="+mj-cs"/>
              </a:rPr>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9370" y="171246"/>
            <a:ext cx="6161861" cy="64186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0073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391259" y="324948"/>
            <a:ext cx="7409481" cy="5168342"/>
          </a:xfrm>
          <a:prstGeom prst="rect">
            <a:avLst/>
          </a:prstGeom>
        </p:spPr>
      </p:pic>
      <p:sp>
        <p:nvSpPr>
          <p:cNvPr id="3" name="TextBox 2"/>
          <p:cNvSpPr txBox="1"/>
          <p:nvPr/>
        </p:nvSpPr>
        <p:spPr>
          <a:xfrm>
            <a:off x="886509" y="5578945"/>
            <a:ext cx="10418980" cy="954107"/>
          </a:xfrm>
          <a:prstGeom prst="rect">
            <a:avLst/>
          </a:prstGeom>
          <a:noFill/>
        </p:spPr>
        <p:txBody>
          <a:bodyPr wrap="square" rtlCol="0">
            <a:spAutoFit/>
          </a:bodyPr>
          <a:lstStyle/>
          <a:p>
            <a:pPr algn="ctr"/>
            <a:r>
              <a:rPr lang="en-GB" sz="2800" b="1" dirty="0">
                <a:latin typeface="XCCW Joined 1a" panose="03050602040000000000" pitchFamily="66" charset="0"/>
              </a:rPr>
              <a:t>The Y2 age related words are in your child’s reading diary.</a:t>
            </a:r>
          </a:p>
        </p:txBody>
      </p:sp>
      <p:pic>
        <p:nvPicPr>
          <p:cNvPr id="4" name="Recorded Sound">
            <a:hlinkClick r:id="" action="ppaction://media"/>
            <a:extLst>
              <a:ext uri="{FF2B5EF4-FFF2-40B4-BE49-F238E27FC236}">
                <a16:creationId xmlns:a16="http://schemas.microsoft.com/office/drawing/2014/main" id="{285ACE10-336C-4A15-B202-AD91D4E47F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8924" y="442843"/>
            <a:ext cx="406400" cy="406400"/>
          </a:xfrm>
          <a:prstGeom prst="rect">
            <a:avLst/>
          </a:prstGeom>
        </p:spPr>
      </p:pic>
    </p:spTree>
    <p:extLst>
      <p:ext uri="{BB962C8B-B14F-4D97-AF65-F5344CB8AC3E}">
        <p14:creationId xmlns:p14="http://schemas.microsoft.com/office/powerpoint/2010/main" val="2118353033"/>
      </p:ext>
    </p:extLst>
  </p:cSld>
  <p:clrMapOvr>
    <a:masterClrMapping/>
  </p:clrMapOvr>
  <mc:AlternateContent xmlns:mc="http://schemas.openxmlformats.org/markup-compatibility/2006" xmlns:p14="http://schemas.microsoft.com/office/powerpoint/2010/main">
    <mc:Choice Requires="p14">
      <p:transition spd="slow" p14:dur="2000" advTm="11225"/>
    </mc:Choice>
    <mc:Fallback xmlns="">
      <p:transition spd="slow" advTm="1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6072" y="238539"/>
            <a:ext cx="11018520" cy="1434415"/>
          </a:xfrm>
        </p:spPr>
        <p:txBody>
          <a:bodyPr anchor="b">
            <a:normAutofit/>
          </a:bodyPr>
          <a:lstStyle/>
          <a:p>
            <a:r>
              <a:rPr lang="en-GB" sz="7200" u="sng"/>
              <a:t>Reading Treat </a:t>
            </a:r>
          </a:p>
        </p:txBody>
      </p:sp>
      <p:sp>
        <p:nvSpPr>
          <p:cNvPr id="24"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FFB500"/>
          </a:solidFill>
          <a:ln w="38100" cap="rnd">
            <a:solidFill>
              <a:srgbClr val="FFB5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606915D-4482-4FDE-9BC0-588958092787}"/>
              </a:ext>
            </a:extLst>
          </p:cNvPr>
          <p:cNvSpPr>
            <a:spLocks noGrp="1"/>
          </p:cNvSpPr>
          <p:nvPr>
            <p:ph idx="1"/>
          </p:nvPr>
        </p:nvSpPr>
        <p:spPr>
          <a:xfrm>
            <a:off x="572493" y="2071316"/>
            <a:ext cx="6713552" cy="4119172"/>
          </a:xfrm>
        </p:spPr>
        <p:txBody>
          <a:bodyPr anchor="t">
            <a:normAutofit fontScale="62500" lnSpcReduction="20000"/>
          </a:bodyPr>
          <a:lstStyle/>
          <a:p>
            <a:r>
              <a:rPr lang="en-GB" sz="2600" dirty="0">
                <a:latin typeface="XCCW Joined 1a" panose="03050602040000000000" pitchFamily="66" charset="0"/>
              </a:rPr>
              <a:t>Children are expected to read for at least 20 minutes per day, at least 4 times a week.</a:t>
            </a:r>
          </a:p>
          <a:p>
            <a:r>
              <a:rPr lang="en-GB" sz="2600" dirty="0">
                <a:latin typeface="XCCW Joined 1a" panose="03050602040000000000" pitchFamily="66" charset="0"/>
              </a:rPr>
              <a:t>Children who read four times a week for half the amount of weeks in a half term will receive their reading treat. They will have a sticker in their reading diary.</a:t>
            </a:r>
          </a:p>
          <a:p>
            <a:r>
              <a:rPr lang="en-GB" sz="2600" dirty="0">
                <a:latin typeface="XCCW Joined 1a" panose="03050602040000000000" pitchFamily="66" charset="0"/>
              </a:rPr>
              <a:t>Reading must be recorded in their reading diary. </a:t>
            </a:r>
          </a:p>
          <a:p>
            <a:r>
              <a:rPr lang="en-GB" sz="2600" dirty="0">
                <a:latin typeface="XCCW Joined 1a" panose="03050602040000000000" pitchFamily="66" charset="0"/>
              </a:rPr>
              <a:t>It is really important that children are reading their school reading scheme books at home with an adult to ensure that they are practising the skills taught in phonics. </a:t>
            </a:r>
          </a:p>
          <a:p>
            <a:r>
              <a:rPr lang="en-GB" sz="2600" dirty="0">
                <a:latin typeface="XCCW Joined 1a" panose="03050602040000000000" pitchFamily="66" charset="0"/>
              </a:rPr>
              <a:t>Reading diaries will still be checked on a Monday morning.</a:t>
            </a:r>
          </a:p>
          <a:p>
            <a:r>
              <a:rPr lang="en-GB" sz="2600" dirty="0">
                <a:latin typeface="XCCW Joined 1a" panose="03050602040000000000" pitchFamily="66" charset="0"/>
              </a:rPr>
              <a:t>Logins are in the back of the children’s diaries.</a:t>
            </a:r>
          </a:p>
          <a:p>
            <a:pPr marL="68580" indent="0">
              <a:buNone/>
            </a:pPr>
            <a:endParaRPr lang="en-GB" sz="2600" dirty="0">
              <a:latin typeface="XCCW Joined 1a" panose="03050602040000000000" pitchFamily="66" charset="0"/>
            </a:endParaRPr>
          </a:p>
        </p:txBody>
      </p:sp>
      <p:pic>
        <p:nvPicPr>
          <p:cNvPr id="4" name="Picture 2" descr="C:\Users\asmith\AppData\Local\Microsoft\Windows\Temporary Internet Files\Content.IE5\RU22D259\reading[1].png"/>
          <p:cNvPicPr>
            <a:picLocks noChangeAspect="1" noChangeArrowheads="1"/>
          </p:cNvPicPr>
          <p:nvPr/>
        </p:nvPicPr>
        <p:blipFill rotWithShape="1">
          <a:blip r:embed="rId5">
            <a:extLst>
              <a:ext uri="{28A0092B-C50C-407E-A947-70E740481C1C}">
                <a14:useLocalDpi xmlns:a14="http://schemas.microsoft.com/office/drawing/2010/main" val="0"/>
              </a:ext>
            </a:extLst>
          </a:blip>
          <a:srcRect l="634" r="7605"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AFA39C30-9895-41F2-8AD2-3B1D66C54B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2172" y="363685"/>
            <a:ext cx="406400" cy="406400"/>
          </a:xfrm>
          <a:prstGeom prst="rect">
            <a:avLst/>
          </a:prstGeom>
        </p:spPr>
      </p:pic>
    </p:spTree>
    <p:extLst>
      <p:ext uri="{BB962C8B-B14F-4D97-AF65-F5344CB8AC3E}">
        <p14:creationId xmlns:p14="http://schemas.microsoft.com/office/powerpoint/2010/main" val="99610554"/>
      </p:ext>
    </p:extLst>
  </p:cSld>
  <p:clrMapOvr>
    <a:masterClrMapping/>
  </p:clrMapOvr>
  <mc:AlternateContent xmlns:mc="http://schemas.openxmlformats.org/markup-compatibility/2006" xmlns:p14="http://schemas.microsoft.com/office/powerpoint/2010/main">
    <mc:Choice Requires="p14">
      <p:transition spd="slow" p14:dur="2000" advTm="40900"/>
    </mc:Choice>
    <mc:Fallback xmlns="">
      <p:transition spd="slow" advTm="40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0" name="Rectangle 19">
            <a:extLst>
              <a:ext uri="{FF2B5EF4-FFF2-40B4-BE49-F238E27FC236}">
                <a16:creationId xmlns:a16="http://schemas.microsoft.com/office/drawing/2014/main" id="{168AB93A-48BC-4C25-A3AD-C17B5A682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F4AE179-A75B-4007-B5FA-8139ACF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969" y="1168517"/>
            <a:ext cx="4889565"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F9C46F"/>
          </a:solidFill>
          <a:ln w="1270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ED1F130-0EB0-4E5C-8F8D-DE830E70F2FB}"/>
              </a:ext>
            </a:extLst>
          </p:cNvPr>
          <p:cNvSpPr>
            <a:spLocks noGrp="1"/>
          </p:cNvSpPr>
          <p:nvPr>
            <p:ph type="title"/>
          </p:nvPr>
        </p:nvSpPr>
        <p:spPr>
          <a:xfrm>
            <a:off x="7124135" y="2156348"/>
            <a:ext cx="3971495" cy="1866748"/>
          </a:xfrm>
        </p:spPr>
        <p:txBody>
          <a:bodyPr vert="horz" lIns="91440" tIns="45720" rIns="91440" bIns="45720" rtlCol="0" anchor="b">
            <a:normAutofit/>
          </a:bodyPr>
          <a:lstStyle/>
          <a:p>
            <a:pPr algn="ctr"/>
            <a:r>
              <a:rPr lang="en-US" sz="5800">
                <a:solidFill>
                  <a:srgbClr val="FFFFFF"/>
                </a:solidFill>
              </a:rPr>
              <a:t>Maths</a:t>
            </a:r>
          </a:p>
        </p:txBody>
      </p:sp>
      <p:sp>
        <p:nvSpPr>
          <p:cNvPr id="2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5874" y="4409267"/>
            <a:ext cx="3242551" cy="27432"/>
          </a:xfrm>
          <a:custGeom>
            <a:avLst/>
            <a:gdLst>
              <a:gd name="connsiteX0" fmla="*/ 0 w 3242551"/>
              <a:gd name="connsiteY0" fmla="*/ 0 h 27432"/>
              <a:gd name="connsiteX1" fmla="*/ 616085 w 3242551"/>
              <a:gd name="connsiteY1" fmla="*/ 0 h 27432"/>
              <a:gd name="connsiteX2" fmla="*/ 1264595 w 3242551"/>
              <a:gd name="connsiteY2" fmla="*/ 0 h 27432"/>
              <a:gd name="connsiteX3" fmla="*/ 1945531 w 3242551"/>
              <a:gd name="connsiteY3" fmla="*/ 0 h 27432"/>
              <a:gd name="connsiteX4" fmla="*/ 2626466 w 3242551"/>
              <a:gd name="connsiteY4" fmla="*/ 0 h 27432"/>
              <a:gd name="connsiteX5" fmla="*/ 3242551 w 3242551"/>
              <a:gd name="connsiteY5" fmla="*/ 0 h 27432"/>
              <a:gd name="connsiteX6" fmla="*/ 3242551 w 3242551"/>
              <a:gd name="connsiteY6" fmla="*/ 27432 h 27432"/>
              <a:gd name="connsiteX7" fmla="*/ 2529190 w 3242551"/>
              <a:gd name="connsiteY7" fmla="*/ 27432 h 27432"/>
              <a:gd name="connsiteX8" fmla="*/ 1815829 w 3242551"/>
              <a:gd name="connsiteY8" fmla="*/ 27432 h 27432"/>
              <a:gd name="connsiteX9" fmla="*/ 1167318 w 3242551"/>
              <a:gd name="connsiteY9" fmla="*/ 27432 h 27432"/>
              <a:gd name="connsiteX10" fmla="*/ 0 w 3242551"/>
              <a:gd name="connsiteY10" fmla="*/ 27432 h 27432"/>
              <a:gd name="connsiteX11" fmla="*/ 0 w 324255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stroke="0"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F9C46F"/>
          </a:solidFill>
          <a:ln w="38100" cap="rnd">
            <a:solidFill>
              <a:srgbClr val="F9C46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paper with black text&#10;&#10;Description automatically generated">
            <a:extLst>
              <a:ext uri="{FF2B5EF4-FFF2-40B4-BE49-F238E27FC236}">
                <a16:creationId xmlns:a16="http://schemas.microsoft.com/office/drawing/2014/main" id="{D0695F23-5834-4E1A-9E46-D6D0A77D22DD}"/>
              </a:ext>
            </a:extLst>
          </p:cNvPr>
          <p:cNvPicPr>
            <a:picLocks noChangeAspect="1"/>
          </p:cNvPicPr>
          <p:nvPr/>
        </p:nvPicPr>
        <p:blipFill>
          <a:blip r:embed="rId4"/>
          <a:stretch>
            <a:fillRect/>
          </a:stretch>
        </p:blipFill>
        <p:spPr>
          <a:xfrm>
            <a:off x="997124" y="640080"/>
            <a:ext cx="4741013" cy="5480941"/>
          </a:xfrm>
          <a:prstGeom prst="rect">
            <a:avLst/>
          </a:prstGeom>
        </p:spPr>
      </p:pic>
      <p:pic>
        <p:nvPicPr>
          <p:cNvPr id="3" name="Recorded Sound">
            <a:hlinkClick r:id="" action="ppaction://media"/>
            <a:extLst>
              <a:ext uri="{FF2B5EF4-FFF2-40B4-BE49-F238E27FC236}">
                <a16:creationId xmlns:a16="http://schemas.microsoft.com/office/drawing/2014/main" id="{16F44387-3FA1-4A0D-AB69-2729980B72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8896" y="303696"/>
            <a:ext cx="406400" cy="406400"/>
          </a:xfrm>
          <a:prstGeom prst="rect">
            <a:avLst/>
          </a:prstGeom>
        </p:spPr>
      </p:pic>
    </p:spTree>
    <p:extLst>
      <p:ext uri="{BB962C8B-B14F-4D97-AF65-F5344CB8AC3E}">
        <p14:creationId xmlns:p14="http://schemas.microsoft.com/office/powerpoint/2010/main" val="1209953227"/>
      </p:ext>
    </p:extLst>
  </p:cSld>
  <p:clrMapOvr>
    <a:masterClrMapping/>
  </p:clrMapOvr>
  <mc:AlternateContent xmlns:mc="http://schemas.openxmlformats.org/markup-compatibility/2006" xmlns:p14="http://schemas.microsoft.com/office/powerpoint/2010/main">
    <mc:Choice Requires="p14">
      <p:transition spd="slow" p14:dur="2000" advTm="53392"/>
    </mc:Choice>
    <mc:Fallback xmlns="">
      <p:transition spd="slow" advTm="5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6" name="Rectangle 15">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p:cNvSpPr txBox="1"/>
          <p:nvPr/>
        </p:nvSpPr>
        <p:spPr>
          <a:xfrm>
            <a:off x="838200" y="673770"/>
            <a:ext cx="3220329" cy="2027227"/>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6600" u="sng">
                <a:solidFill>
                  <a:schemeClr val="bg1"/>
                </a:solidFill>
                <a:latin typeface="+mj-lt"/>
                <a:ea typeface="+mj-ea"/>
                <a:cs typeface="+mj-cs"/>
              </a:rPr>
              <a:t>Times Tables</a:t>
            </a:r>
          </a:p>
        </p:txBody>
      </p:sp>
      <p:sp>
        <p:nvSpPr>
          <p:cNvPr id="6" name="TextBox 5"/>
          <p:cNvSpPr txBox="1"/>
          <p:nvPr/>
        </p:nvSpPr>
        <p:spPr>
          <a:xfrm>
            <a:off x="5665870" y="1973064"/>
            <a:ext cx="6597249" cy="1501950"/>
          </a:xfrm>
          <a:prstGeom prst="rect">
            <a:avLst/>
          </a:prstGeom>
          <a:noFill/>
        </p:spPr>
        <p:txBody>
          <a:bodyPr wrap="square" rtlCol="0">
            <a:spAutoFit/>
          </a:bodyPr>
          <a:lstStyle/>
          <a:p>
            <a:pPr defTabSz="621792">
              <a:spcAft>
                <a:spcPts val="600"/>
              </a:spcAft>
            </a:pPr>
            <a:endParaRPr lang="en-GB" sz="2720" kern="1200" dirty="0">
              <a:solidFill>
                <a:schemeClr val="tx1"/>
              </a:solidFill>
              <a:latin typeface="XCCW Joined 1a" panose="03050602040000000000" pitchFamily="66" charset="0"/>
            </a:endParaRPr>
          </a:p>
          <a:p>
            <a:pPr defTabSz="621792">
              <a:spcAft>
                <a:spcPts val="600"/>
              </a:spcAft>
            </a:pPr>
            <a:r>
              <a:rPr lang="en-GB" sz="2720" u="sng" kern="1200" dirty="0">
                <a:solidFill>
                  <a:schemeClr val="tx1"/>
                </a:solidFill>
                <a:latin typeface="XCCW Joined 1a" panose="03050602040000000000" pitchFamily="66" charset="0"/>
              </a:rPr>
              <a:t>Year Two</a:t>
            </a:r>
          </a:p>
          <a:p>
            <a:pPr defTabSz="621792">
              <a:spcAft>
                <a:spcPts val="600"/>
              </a:spcAft>
            </a:pPr>
            <a:r>
              <a:rPr lang="en-GB" sz="2720" kern="1200" dirty="0">
                <a:solidFill>
                  <a:schemeClr val="tx1"/>
                </a:solidFill>
                <a:latin typeface="XCCW Joined 1a" panose="03050602040000000000" pitchFamily="66" charset="0"/>
              </a:rPr>
              <a:t>2x     5x     10x      3x </a:t>
            </a:r>
            <a:endParaRPr lang="en-GB" sz="4000" dirty="0">
              <a:latin typeface="XCCW Joined 1a" panose="03050602040000000000" pitchFamily="66" charset="0"/>
            </a:endParaRPr>
          </a:p>
        </p:txBody>
      </p:sp>
      <p:sp>
        <p:nvSpPr>
          <p:cNvPr id="7" name="Rectangle 6"/>
          <p:cNvSpPr/>
          <p:nvPr/>
        </p:nvSpPr>
        <p:spPr>
          <a:xfrm>
            <a:off x="5542672" y="4732727"/>
            <a:ext cx="6893168" cy="469103"/>
          </a:xfrm>
          <a:prstGeom prst="rect">
            <a:avLst/>
          </a:prstGeom>
        </p:spPr>
        <p:txBody>
          <a:bodyPr wrap="square">
            <a:spAutoFit/>
          </a:bodyPr>
          <a:lstStyle/>
          <a:p>
            <a:pPr defTabSz="621792">
              <a:spcAft>
                <a:spcPts val="600"/>
              </a:spcAft>
            </a:pPr>
            <a:r>
              <a:rPr lang="en-GB" sz="1224" kern="1200" dirty="0">
                <a:solidFill>
                  <a:schemeClr val="tx1"/>
                </a:solidFill>
                <a:latin typeface="XCCW Joined 1a" panose="03050602040000000000" pitchFamily="66" charset="0"/>
                <a:hlinkClick r:id="rId4"/>
              </a:rPr>
              <a:t>https://itunes.apple.com/gb/app/times-tables-rock-stars/id973811326?mt=8</a:t>
            </a:r>
            <a:r>
              <a:rPr lang="en-GB" sz="1224" kern="1200" dirty="0">
                <a:solidFill>
                  <a:schemeClr val="tx1"/>
                </a:solidFill>
                <a:latin typeface="XCCW Joined 1a" panose="03050602040000000000" pitchFamily="66" charset="0"/>
              </a:rPr>
              <a:t> </a:t>
            </a:r>
            <a:endParaRPr lang="en-GB" dirty="0">
              <a:latin typeface="XCCW Joined 1a" panose="03050602040000000000" pitchFamily="66" charset="0"/>
            </a:endParaRPr>
          </a:p>
        </p:txBody>
      </p:sp>
      <p:pic>
        <p:nvPicPr>
          <p:cNvPr id="8" name="Picture 7"/>
          <p:cNvPicPr>
            <a:picLocks noChangeAspect="1"/>
          </p:cNvPicPr>
          <p:nvPr/>
        </p:nvPicPr>
        <p:blipFill>
          <a:blip r:embed="rId5"/>
          <a:stretch>
            <a:fillRect/>
          </a:stretch>
        </p:blipFill>
        <p:spPr>
          <a:xfrm>
            <a:off x="9897407" y="99053"/>
            <a:ext cx="2113552" cy="2069748"/>
          </a:xfrm>
          <a:prstGeom prst="rect">
            <a:avLst/>
          </a:prstGeom>
        </p:spPr>
      </p:pic>
      <p:sp>
        <p:nvSpPr>
          <p:cNvPr id="9" name="TextBox 8"/>
          <p:cNvSpPr txBox="1"/>
          <p:nvPr/>
        </p:nvSpPr>
        <p:spPr>
          <a:xfrm>
            <a:off x="7905465" y="741876"/>
            <a:ext cx="2167581" cy="678391"/>
          </a:xfrm>
          <a:prstGeom prst="rect">
            <a:avLst/>
          </a:prstGeom>
          <a:noFill/>
        </p:spPr>
        <p:txBody>
          <a:bodyPr wrap="square" rtlCol="0">
            <a:spAutoFit/>
          </a:bodyPr>
          <a:lstStyle/>
          <a:p>
            <a:pPr defTabSz="621792">
              <a:spcAft>
                <a:spcPts val="600"/>
              </a:spcAft>
            </a:pPr>
            <a:r>
              <a:rPr lang="en-GB" sz="1904" kern="1200" dirty="0">
                <a:solidFill>
                  <a:schemeClr val="tx1"/>
                </a:solidFill>
                <a:latin typeface="XCCW Joined 1a" panose="03050602040000000000" pitchFamily="66" charset="0"/>
              </a:rPr>
              <a:t>Times tables rocks (TTRS)</a:t>
            </a:r>
            <a:endParaRPr lang="en-GB" sz="2800" dirty="0">
              <a:latin typeface="XCCW Joined 1a" panose="03050602040000000000" pitchFamily="66" charset="0"/>
            </a:endParaRPr>
          </a:p>
        </p:txBody>
      </p:sp>
      <p:pic>
        <p:nvPicPr>
          <p:cNvPr id="2" name="Recorded Sound">
            <a:hlinkClick r:id="" action="ppaction://media"/>
            <a:extLst>
              <a:ext uri="{FF2B5EF4-FFF2-40B4-BE49-F238E27FC236}">
                <a16:creationId xmlns:a16="http://schemas.microsoft.com/office/drawing/2014/main" id="{23D3BF56-3A31-4BF5-B26B-D4ACA874FC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6765" y="6174291"/>
            <a:ext cx="406400" cy="406400"/>
          </a:xfrm>
          <a:prstGeom prst="rect">
            <a:avLst/>
          </a:prstGeom>
        </p:spPr>
      </p:pic>
    </p:spTree>
    <p:extLst>
      <p:ext uri="{BB962C8B-B14F-4D97-AF65-F5344CB8AC3E}">
        <p14:creationId xmlns:p14="http://schemas.microsoft.com/office/powerpoint/2010/main" val="3971923110"/>
      </p:ext>
    </p:extLst>
  </p:cSld>
  <p:clrMapOvr>
    <a:masterClrMapping/>
  </p:clrMapOvr>
  <mc:AlternateContent xmlns:mc="http://schemas.openxmlformats.org/markup-compatibility/2006" xmlns:p14="http://schemas.microsoft.com/office/powerpoint/2010/main">
    <mc:Choice Requires="p14">
      <p:transition spd="slow" p14:dur="2000" advTm="8044"/>
    </mc:Choice>
    <mc:Fallback xmlns="">
      <p:transition spd="slow" advTm="8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54864"/>
            <a:ext cx="6251110" cy="1783080"/>
          </a:xfrm>
        </p:spPr>
        <p:txBody>
          <a:bodyPr anchor="b">
            <a:normAutofit/>
          </a:bodyPr>
          <a:lstStyle/>
          <a:p>
            <a:pPr>
              <a:lnSpc>
                <a:spcPct val="90000"/>
              </a:lnSpc>
            </a:pPr>
            <a:r>
              <a:rPr lang="en-GB" u="sng" dirty="0"/>
              <a:t>Useful Websites to support Maths </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FCB8B"/>
          </a:solidFill>
          <a:ln w="38100" cap="rnd">
            <a:solidFill>
              <a:srgbClr val="CFCB8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97762" y="2706624"/>
            <a:ext cx="6251110" cy="3483864"/>
          </a:xfrm>
        </p:spPr>
        <p:txBody>
          <a:bodyPr>
            <a:normAutofit fontScale="92500" lnSpcReduction="10000"/>
          </a:bodyPr>
          <a:lstStyle/>
          <a:p>
            <a:pPr>
              <a:lnSpc>
                <a:spcPct val="100000"/>
              </a:lnSpc>
            </a:pPr>
            <a:r>
              <a:rPr lang="en-GB" sz="2400" dirty="0">
                <a:latin typeface="XCCW Joined 1a" panose="03050602040000000000" pitchFamily="66" charset="0"/>
                <a:hlinkClick r:id="rId2"/>
              </a:rPr>
              <a:t>https://ttrockstars.com/login</a:t>
            </a:r>
            <a:r>
              <a:rPr lang="en-GB" sz="2400" dirty="0">
                <a:latin typeface="XCCW Joined 1a" panose="03050602040000000000" pitchFamily="66" charset="0"/>
              </a:rPr>
              <a:t> </a:t>
            </a:r>
          </a:p>
          <a:p>
            <a:pPr>
              <a:lnSpc>
                <a:spcPct val="100000"/>
              </a:lnSpc>
            </a:pPr>
            <a:endParaRPr lang="en-GB" sz="2400" dirty="0">
              <a:latin typeface="XCCW Joined 1a" panose="03050602040000000000" pitchFamily="66" charset="0"/>
              <a:hlinkClick r:id="rId3"/>
            </a:endParaRPr>
          </a:p>
          <a:p>
            <a:pPr>
              <a:lnSpc>
                <a:spcPct val="100000"/>
              </a:lnSpc>
            </a:pPr>
            <a:r>
              <a:rPr lang="en-GB" sz="2400" dirty="0">
                <a:latin typeface="XCCW Joined 1a" panose="03050602040000000000" pitchFamily="66" charset="0"/>
                <a:hlinkClick r:id="rId3"/>
              </a:rPr>
              <a:t>https://www.topmarks.co.uk/</a:t>
            </a:r>
            <a:r>
              <a:rPr lang="en-GB" sz="2400" dirty="0">
                <a:latin typeface="XCCW Joined 1a" panose="03050602040000000000" pitchFamily="66" charset="0"/>
              </a:rPr>
              <a:t> </a:t>
            </a:r>
          </a:p>
          <a:p>
            <a:pPr>
              <a:lnSpc>
                <a:spcPct val="100000"/>
              </a:lnSpc>
            </a:pPr>
            <a:endParaRPr lang="en-GB" sz="2400" dirty="0">
              <a:latin typeface="XCCW Joined 1a" panose="03050602040000000000" pitchFamily="66" charset="0"/>
            </a:endParaRPr>
          </a:p>
          <a:p>
            <a:pPr>
              <a:lnSpc>
                <a:spcPct val="100000"/>
              </a:lnSpc>
            </a:pPr>
            <a:r>
              <a:rPr lang="en-GB" sz="2400" dirty="0">
                <a:latin typeface="XCCW Joined 1a" panose="03050602040000000000" pitchFamily="66" charset="0"/>
                <a:hlinkClick r:id="rId4"/>
              </a:rPr>
              <a:t>https://www.bbc.co.uk/bitesize/subjects/zjxhfg8/year/z7s22sg</a:t>
            </a:r>
            <a:endParaRPr lang="en-GB" sz="2400" dirty="0">
              <a:latin typeface="XCCW Joined 1a" panose="03050602040000000000" pitchFamily="66" charset="0"/>
            </a:endParaRPr>
          </a:p>
          <a:p>
            <a:pPr>
              <a:lnSpc>
                <a:spcPct val="100000"/>
              </a:lnSpc>
            </a:pPr>
            <a:endParaRPr lang="en-GB" sz="2400" dirty="0">
              <a:latin typeface="XCCW Joined 1a" panose="03050602040000000000" pitchFamily="66" charset="0"/>
            </a:endParaRPr>
          </a:p>
          <a:p>
            <a:pPr>
              <a:lnSpc>
                <a:spcPct val="100000"/>
              </a:lnSpc>
            </a:pPr>
            <a:r>
              <a:rPr lang="en-GB" sz="2400" dirty="0">
                <a:latin typeface="XCCW Joined 1a" panose="03050602040000000000" pitchFamily="66" charset="0"/>
                <a:hlinkClick r:id="rId5"/>
              </a:rPr>
              <a:t>https://numbots.com/</a:t>
            </a:r>
            <a:r>
              <a:rPr lang="en-GB" sz="2400" dirty="0">
                <a:latin typeface="XCCW Joined 1a" panose="03050602040000000000" pitchFamily="66" charset="0"/>
              </a:rPr>
              <a:t> </a:t>
            </a:r>
          </a:p>
        </p:txBody>
      </p:sp>
      <p:pic>
        <p:nvPicPr>
          <p:cNvPr id="5" name="Picture 4" descr="Red drawing pins on a map">
            <a:extLst>
              <a:ext uri="{FF2B5EF4-FFF2-40B4-BE49-F238E27FC236}">
                <a16:creationId xmlns:a16="http://schemas.microsoft.com/office/drawing/2014/main" id="{6EB19303-5C7F-B519-0A34-BD7A6492564E}"/>
              </a:ext>
            </a:extLst>
          </p:cNvPr>
          <p:cNvPicPr>
            <a:picLocks noChangeAspect="1"/>
          </p:cNvPicPr>
          <p:nvPr/>
        </p:nvPicPr>
        <p:blipFill rotWithShape="1">
          <a:blip r:embed="rId6"/>
          <a:srcRect l="20618" r="2844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127068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7">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1"/>
          </a:solidFill>
          <a:ln w="57150">
            <a:solidFill>
              <a:schemeClr val="accent1"/>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066544" y="1911096"/>
            <a:ext cx="8055864" cy="2076651"/>
          </a:xfrm>
        </p:spPr>
        <p:txBody>
          <a:bodyPr anchor="b">
            <a:normAutofit/>
          </a:bodyPr>
          <a:lstStyle/>
          <a:p>
            <a:pPr marL="182880" algn="ctr">
              <a:lnSpc>
                <a:spcPct val="90000"/>
              </a:lnSpc>
            </a:pPr>
            <a:r>
              <a:rPr lang="en-GB" sz="6800" u="sng">
                <a:solidFill>
                  <a:srgbClr val="FFFFFF"/>
                </a:solidFill>
              </a:rPr>
              <a:t>OTHER INFORMATION</a:t>
            </a:r>
          </a:p>
        </p:txBody>
      </p:sp>
      <p:sp>
        <p:nvSpPr>
          <p:cNvPr id="11" name="Rectangle 6">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2018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70FE8-1FC0-4998-BFE1-19C6695382CE}"/>
              </a:ext>
            </a:extLst>
          </p:cNvPr>
          <p:cNvSpPr>
            <a:spLocks noGrp="1"/>
          </p:cNvSpPr>
          <p:nvPr>
            <p:ph type="title"/>
          </p:nvPr>
        </p:nvSpPr>
        <p:spPr>
          <a:xfrm>
            <a:off x="5297593" y="42738"/>
            <a:ext cx="6251110" cy="1783080"/>
          </a:xfrm>
        </p:spPr>
        <p:txBody>
          <a:bodyPr anchor="b">
            <a:normAutofit/>
          </a:bodyPr>
          <a:lstStyle/>
          <a:p>
            <a:pPr>
              <a:lnSpc>
                <a:spcPct val="90000"/>
              </a:lnSpc>
            </a:pPr>
            <a:r>
              <a:rPr lang="en-US" sz="5000" dirty="0"/>
              <a:t>What will my child learn in Y2?</a:t>
            </a:r>
            <a:endParaRPr lang="en-GB" sz="5000" dirty="0"/>
          </a:p>
        </p:txBody>
      </p:sp>
      <p:sp>
        <p:nvSpPr>
          <p:cNvPr id="2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39909"/>
          </a:solidFill>
          <a:ln w="38100" cap="rnd">
            <a:solidFill>
              <a:srgbClr val="F3990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EF149C6-E6CF-481E-8B67-B24D1B05415B}"/>
              </a:ext>
            </a:extLst>
          </p:cNvPr>
          <p:cNvSpPr>
            <a:spLocks noGrp="1"/>
          </p:cNvSpPr>
          <p:nvPr>
            <p:ph idx="1"/>
          </p:nvPr>
        </p:nvSpPr>
        <p:spPr>
          <a:xfrm>
            <a:off x="5412862" y="2521756"/>
            <a:ext cx="6430220" cy="4237648"/>
          </a:xfrm>
        </p:spPr>
        <p:txBody>
          <a:bodyPr>
            <a:normAutofit/>
          </a:bodyPr>
          <a:lstStyle/>
          <a:p>
            <a:pPr marL="0" indent="0">
              <a:lnSpc>
                <a:spcPct val="100000"/>
              </a:lnSpc>
              <a:buNone/>
            </a:pPr>
            <a:r>
              <a:rPr lang="en-US" sz="1100" dirty="0">
                <a:latin typeface="XCCW Joined 1a" panose="03050602040000000000" pitchFamily="66" charset="0"/>
                <a:cs typeface="Cavolini" panose="03000502040302020204" pitchFamily="66" charset="0"/>
              </a:rPr>
              <a:t>Maths and English is taught every day. </a:t>
            </a:r>
          </a:p>
          <a:p>
            <a:pPr marL="571500" indent="-342900">
              <a:lnSpc>
                <a:spcPct val="100000"/>
              </a:lnSpc>
            </a:pPr>
            <a:r>
              <a:rPr lang="en-US" sz="1100" dirty="0">
                <a:latin typeface="XCCW Joined 1a" panose="03050602040000000000" pitchFamily="66" charset="0"/>
                <a:cs typeface="Cavolini" panose="03000502040302020204" pitchFamily="66" charset="0"/>
              </a:rPr>
              <a:t>Daily differentiated phonics lessons focusing on the spelling rules</a:t>
            </a:r>
          </a:p>
          <a:p>
            <a:pPr marL="571500" indent="-342900">
              <a:lnSpc>
                <a:spcPct val="100000"/>
              </a:lnSpc>
            </a:pPr>
            <a:r>
              <a:rPr lang="en-US" sz="1100" dirty="0">
                <a:latin typeface="XCCW Joined 1a" panose="03050602040000000000" pitchFamily="66" charset="0"/>
                <a:cs typeface="Cavolini" panose="03000502040302020204" pitchFamily="66" charset="0"/>
              </a:rPr>
              <a:t>Weekly comprehension work using the RWI scheme</a:t>
            </a:r>
          </a:p>
          <a:p>
            <a:pPr marL="571500" indent="-342900">
              <a:lnSpc>
                <a:spcPct val="100000"/>
              </a:lnSpc>
            </a:pPr>
            <a:r>
              <a:rPr lang="en-US" sz="1100" dirty="0">
                <a:latin typeface="XCCW Joined 1a" panose="03050602040000000000" pitchFamily="66" charset="0"/>
                <a:cs typeface="Cavolini" panose="03000502040302020204" pitchFamily="66" charset="0"/>
              </a:rPr>
              <a:t>3x weekly fluency lessons to teach reading skills </a:t>
            </a:r>
          </a:p>
          <a:p>
            <a:pPr marL="571500" indent="-342900">
              <a:lnSpc>
                <a:spcPct val="100000"/>
              </a:lnSpc>
            </a:pPr>
            <a:r>
              <a:rPr lang="en-US" sz="1100" dirty="0">
                <a:latin typeface="XCCW Joined 1a" panose="03050602040000000000" pitchFamily="66" charset="0"/>
                <a:cs typeface="Cavolini" panose="03000502040302020204" pitchFamily="66" charset="0"/>
              </a:rPr>
              <a:t>Weekly vocabulary lesson to link with foundation subjects</a:t>
            </a:r>
          </a:p>
          <a:p>
            <a:pPr marL="571500" indent="-342900">
              <a:lnSpc>
                <a:spcPct val="100000"/>
              </a:lnSpc>
            </a:pPr>
            <a:r>
              <a:rPr lang="en-US" sz="1100" dirty="0">
                <a:latin typeface="XCCW Joined 1a" panose="03050602040000000000" pitchFamily="66" charset="0"/>
                <a:cs typeface="Cavolini" panose="03000502040302020204" pitchFamily="66" charset="0"/>
              </a:rPr>
              <a:t>Science is taught weekly </a:t>
            </a:r>
          </a:p>
          <a:p>
            <a:pPr marL="571500" indent="-342900">
              <a:lnSpc>
                <a:spcPct val="100000"/>
              </a:lnSpc>
            </a:pPr>
            <a:r>
              <a:rPr lang="en-US" sz="1100" dirty="0">
                <a:latin typeface="XCCW Joined 1a" panose="03050602040000000000" pitchFamily="66" charset="0"/>
                <a:cs typeface="Cavolini" panose="03000502040302020204" pitchFamily="66" charset="0"/>
              </a:rPr>
              <a:t>Spell Check every Wednesday based on the Y2 word list- the words of the week are recorded on the sheet sent home at the start of every half term</a:t>
            </a:r>
          </a:p>
          <a:p>
            <a:pPr marL="571500" indent="-342900">
              <a:lnSpc>
                <a:spcPct val="100000"/>
              </a:lnSpc>
            </a:pPr>
            <a:r>
              <a:rPr lang="en-US" sz="1100" dirty="0">
                <a:latin typeface="XCCW Joined 1a" panose="03050602040000000000" pitchFamily="66" charset="0"/>
                <a:cs typeface="Cavolini" panose="03000502040302020204" pitchFamily="66" charset="0"/>
              </a:rPr>
              <a:t>Weekly reasoning and problem-solving lessons</a:t>
            </a:r>
          </a:p>
          <a:p>
            <a:pPr marL="0" indent="0">
              <a:lnSpc>
                <a:spcPct val="100000"/>
              </a:lnSpc>
              <a:buNone/>
            </a:pPr>
            <a:r>
              <a:rPr lang="en-US" sz="1100" dirty="0">
                <a:latin typeface="XCCW Joined 1a" panose="03050602040000000000" pitchFamily="66" charset="0"/>
                <a:cs typeface="Cavolini" panose="03000502040302020204" pitchFamily="66" charset="0"/>
              </a:rPr>
              <a:t>PSHE, RE and PE are compulsory each week. </a:t>
            </a:r>
          </a:p>
          <a:p>
            <a:pPr marL="0" indent="0">
              <a:lnSpc>
                <a:spcPct val="100000"/>
              </a:lnSpc>
              <a:buNone/>
            </a:pPr>
            <a:r>
              <a:rPr lang="en-US" sz="1100" dirty="0">
                <a:latin typeface="XCCW Joined 1a" panose="03050602040000000000" pitchFamily="66" charset="0"/>
                <a:cs typeface="Cavolini" panose="03000502040302020204" pitchFamily="66" charset="0"/>
              </a:rPr>
              <a:t>PE is 2 hours with Mrs Kirk.</a:t>
            </a:r>
          </a:p>
          <a:p>
            <a:pPr marL="0" indent="0">
              <a:lnSpc>
                <a:spcPct val="100000"/>
              </a:lnSpc>
              <a:buNone/>
            </a:pPr>
            <a:r>
              <a:rPr lang="en-US" sz="1100" dirty="0">
                <a:latin typeface="XCCW Joined 1a" panose="03050602040000000000" pitchFamily="66" charset="0"/>
                <a:cs typeface="Cavolini" panose="03000502040302020204" pitchFamily="66" charset="0"/>
              </a:rPr>
              <a:t>All other subjects are 1 hour a week</a:t>
            </a:r>
          </a:p>
          <a:p>
            <a:pPr marL="0" indent="0">
              <a:lnSpc>
                <a:spcPct val="100000"/>
              </a:lnSpc>
              <a:buNone/>
            </a:pPr>
            <a:r>
              <a:rPr lang="en-US" sz="1100" dirty="0">
                <a:latin typeface="XCCW Joined 1a" panose="03050602040000000000" pitchFamily="66" charset="0"/>
                <a:cs typeface="Cavolini" panose="03000502040302020204" pitchFamily="66" charset="0"/>
              </a:rPr>
              <a:t>Junior Jam staff teach Music and Computing.</a:t>
            </a:r>
          </a:p>
          <a:p>
            <a:pPr marL="0" indent="0">
              <a:lnSpc>
                <a:spcPct val="100000"/>
              </a:lnSpc>
              <a:buNone/>
            </a:pPr>
            <a:r>
              <a:rPr lang="en-US" sz="1100" dirty="0">
                <a:latin typeface="XCCW Joined 1a" panose="03050602040000000000" pitchFamily="66" charset="0"/>
                <a:cs typeface="Cavolini" panose="03000502040302020204" pitchFamily="66" charset="0"/>
              </a:rPr>
              <a:t>Mrs Stevenson will teach French.</a:t>
            </a:r>
            <a:endParaRPr lang="en-US" sz="1100" dirty="0">
              <a:latin typeface="XCCW Joined 1a" panose="03050602040000000000" pitchFamily="66" charset="0"/>
            </a:endParaRPr>
          </a:p>
        </p:txBody>
      </p:sp>
      <p:pic>
        <p:nvPicPr>
          <p:cNvPr id="20" name="Picture 19" descr="Numbers and symbols">
            <a:extLst>
              <a:ext uri="{FF2B5EF4-FFF2-40B4-BE49-F238E27FC236}">
                <a16:creationId xmlns:a16="http://schemas.microsoft.com/office/drawing/2014/main" id="{A3EE2CBD-CEBE-A5FB-058F-B3920D216AC7}"/>
              </a:ext>
            </a:extLst>
          </p:cNvPr>
          <p:cNvPicPr>
            <a:picLocks noChangeAspect="1"/>
          </p:cNvPicPr>
          <p:nvPr/>
        </p:nvPicPr>
        <p:blipFill>
          <a:blip r:embed="rId4"/>
          <a:srcRect l="30265" r="24404" b="-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3" name="Recorded Sound">
            <a:hlinkClick r:id="" action="ppaction://media"/>
            <a:extLst>
              <a:ext uri="{FF2B5EF4-FFF2-40B4-BE49-F238E27FC236}">
                <a16:creationId xmlns:a16="http://schemas.microsoft.com/office/drawing/2014/main" id="{FB8E17EE-8F36-4B02-AAAB-8E7FF60BB0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5503" y="6159345"/>
            <a:ext cx="406400" cy="406400"/>
          </a:xfrm>
          <a:prstGeom prst="rect">
            <a:avLst/>
          </a:prstGeom>
        </p:spPr>
      </p:pic>
    </p:spTree>
    <p:extLst>
      <p:ext uri="{BB962C8B-B14F-4D97-AF65-F5344CB8AC3E}">
        <p14:creationId xmlns:p14="http://schemas.microsoft.com/office/powerpoint/2010/main" val="758228360"/>
      </p:ext>
    </p:extLst>
  </p:cSld>
  <p:clrMapOvr>
    <a:masterClrMapping/>
  </p:clrMapOvr>
  <mc:AlternateContent xmlns:mc="http://schemas.openxmlformats.org/markup-compatibility/2006" xmlns:p14="http://schemas.microsoft.com/office/powerpoint/2010/main">
    <mc:Choice Requires="p14">
      <p:transition spd="slow" p14:dur="2000" advTm="77889"/>
    </mc:Choice>
    <mc:Fallback xmlns="">
      <p:transition spd="slow" advTm="77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MEWORK CONSULTATION – Fox Covert Primary School">
            <a:extLst>
              <a:ext uri="{FF2B5EF4-FFF2-40B4-BE49-F238E27FC236}">
                <a16:creationId xmlns:a16="http://schemas.microsoft.com/office/drawing/2014/main" id="{8E26E805-1536-42BD-BFDB-EAE46296A8D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988" y="1744515"/>
            <a:ext cx="3368969" cy="3368969"/>
          </a:xfrm>
          <a:prstGeom prst="rect">
            <a:avLst/>
          </a:prstGeom>
          <a:noFill/>
          <a:extLst>
            <a:ext uri="{909E8E84-426E-40DD-AFC4-6F175D3DCCD1}">
              <a14:hiddenFill xmlns:a14="http://schemas.microsoft.com/office/drawing/2010/main">
                <a:solidFill>
                  <a:srgbClr val="FFFFFF"/>
                </a:solidFill>
              </a14:hiddenFill>
            </a:ext>
          </a:extLst>
        </p:spPr>
      </p:pic>
      <p:sp>
        <p:nvSpPr>
          <p:cNvPr id="2057" name="Freeform: Shape 205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F4A01A"/>
          </a:solidFill>
          <a:ln w="6857" cap="flat">
            <a:noFill/>
            <a:prstDash val="solid"/>
            <a:miter/>
          </a:ln>
        </p:spPr>
        <p:txBody>
          <a:bodyPr wrap="square" rtlCol="0" anchor="ctr">
            <a:noAutofit/>
          </a:bodyPr>
          <a:lstStyle/>
          <a:p>
            <a:endParaRPr lang="en-US"/>
          </a:p>
        </p:txBody>
      </p:sp>
      <p:sp>
        <p:nvSpPr>
          <p:cNvPr id="2" name="Title 1"/>
          <p:cNvSpPr>
            <a:spLocks noGrp="1"/>
          </p:cNvSpPr>
          <p:nvPr>
            <p:ph type="title"/>
          </p:nvPr>
        </p:nvSpPr>
        <p:spPr>
          <a:xfrm>
            <a:off x="5759354" y="638089"/>
            <a:ext cx="5337270" cy="1476801"/>
          </a:xfrm>
        </p:spPr>
        <p:txBody>
          <a:bodyPr anchor="b">
            <a:normAutofit/>
          </a:bodyPr>
          <a:lstStyle/>
          <a:p>
            <a:r>
              <a:rPr lang="en-GB" sz="5600" u="sng">
                <a:solidFill>
                  <a:srgbClr val="FFFFFF"/>
                </a:solidFill>
              </a:rPr>
              <a:t>Homework</a:t>
            </a:r>
          </a:p>
        </p:txBody>
      </p:sp>
      <p:sp>
        <p:nvSpPr>
          <p:cNvPr id="2059"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6304" y="2368177"/>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F4A01A"/>
          </a:solidFill>
          <a:ln w="38100" cap="rnd">
            <a:solidFill>
              <a:srgbClr val="F4A01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59354" y="2664886"/>
            <a:ext cx="5461095" cy="3550789"/>
          </a:xfrm>
        </p:spPr>
        <p:txBody>
          <a:bodyPr anchor="t">
            <a:normAutofit fontScale="70000" lnSpcReduction="20000"/>
          </a:bodyPr>
          <a:lstStyle/>
          <a:p>
            <a:r>
              <a:rPr lang="en-GB" dirty="0">
                <a:solidFill>
                  <a:srgbClr val="FFFFFF"/>
                </a:solidFill>
                <a:latin typeface="XCCW Joined 1a" panose="03050602040000000000" pitchFamily="66" charset="0"/>
              </a:rPr>
              <a:t>Set on a Thursday</a:t>
            </a:r>
          </a:p>
          <a:p>
            <a:r>
              <a:rPr lang="en-GB" dirty="0">
                <a:solidFill>
                  <a:srgbClr val="FFFFFF"/>
                </a:solidFill>
                <a:latin typeface="XCCW Joined 1a" panose="03050602040000000000" pitchFamily="66" charset="0"/>
              </a:rPr>
              <a:t>Checked on a Tuesday</a:t>
            </a:r>
          </a:p>
          <a:p>
            <a:r>
              <a:rPr lang="en-GB" dirty="0">
                <a:solidFill>
                  <a:srgbClr val="FFFFFF"/>
                </a:solidFill>
                <a:latin typeface="XCCW Joined 1a" panose="03050602040000000000" pitchFamily="66" charset="0"/>
              </a:rPr>
              <a:t>At least 20 minutes on </a:t>
            </a:r>
            <a:r>
              <a:rPr lang="en-GB" dirty="0" err="1">
                <a:solidFill>
                  <a:srgbClr val="FFFFFF"/>
                </a:solidFill>
                <a:latin typeface="XCCW Joined 1a" panose="03050602040000000000" pitchFamily="66" charset="0"/>
              </a:rPr>
              <a:t>NumBots</a:t>
            </a:r>
            <a:r>
              <a:rPr lang="en-GB" dirty="0">
                <a:solidFill>
                  <a:srgbClr val="FFFFFF"/>
                </a:solidFill>
                <a:latin typeface="XCCW Joined 1a" panose="03050602040000000000" pitchFamily="66" charset="0"/>
              </a:rPr>
              <a:t> – this is checked online</a:t>
            </a:r>
          </a:p>
          <a:p>
            <a:r>
              <a:rPr lang="en-GB" dirty="0">
                <a:solidFill>
                  <a:srgbClr val="FFFFFF"/>
                </a:solidFill>
                <a:latin typeface="XCCW Joined 1a" panose="03050602040000000000" pitchFamily="66" charset="0"/>
              </a:rPr>
              <a:t>Spellings- three words a week that are checked in the weekly spell check on a Wednesday</a:t>
            </a:r>
          </a:p>
          <a:p>
            <a:r>
              <a:rPr lang="en-GB" dirty="0">
                <a:solidFill>
                  <a:srgbClr val="FFFFFF"/>
                </a:solidFill>
                <a:latin typeface="XCCW Joined 1a" panose="03050602040000000000" pitchFamily="66" charset="0"/>
              </a:rPr>
              <a:t>Reading at least 4x a week</a:t>
            </a:r>
          </a:p>
        </p:txBody>
      </p:sp>
      <mc:AlternateContent xmlns:mc="http://schemas.openxmlformats.org/markup-compatibility/2006" xmlns:p14="http://schemas.microsoft.com/office/powerpoint/2010/main">
        <mc:Choice Requires="p14">
          <p:contentPart p14:bwMode="auto" r:id="rId5">
            <p14:nvContentPartPr>
              <p14:cNvPr id="2061" name="Ink 2060">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2061" name="Ink 2060">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6"/>
              <a:stretch>
                <a:fillRect/>
              </a:stretch>
            </p:blipFill>
            <p:spPr>
              <a:xfrm>
                <a:off x="6418237" y="1956150"/>
                <a:ext cx="36000" cy="32709"/>
              </a:xfrm>
              <a:prstGeom prst="rect">
                <a:avLst/>
              </a:prstGeom>
            </p:spPr>
          </p:pic>
        </mc:Fallback>
      </mc:AlternateContent>
      <p:pic>
        <p:nvPicPr>
          <p:cNvPr id="4" name="Recorded Sound">
            <a:hlinkClick r:id="" action="ppaction://media"/>
            <a:extLst>
              <a:ext uri="{FF2B5EF4-FFF2-40B4-BE49-F238E27FC236}">
                <a16:creationId xmlns:a16="http://schemas.microsoft.com/office/drawing/2014/main" id="{34F3F844-4152-40FF-BEAB-AC5CC813F3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2533" y="343452"/>
            <a:ext cx="406400" cy="406400"/>
          </a:xfrm>
          <a:prstGeom prst="rect">
            <a:avLst/>
          </a:prstGeom>
        </p:spPr>
      </p:pic>
    </p:spTree>
    <p:extLst>
      <p:ext uri="{BB962C8B-B14F-4D97-AF65-F5344CB8AC3E}">
        <p14:creationId xmlns:p14="http://schemas.microsoft.com/office/powerpoint/2010/main" val="3464551722"/>
      </p:ext>
    </p:extLst>
  </p:cSld>
  <p:clrMapOvr>
    <a:masterClrMapping/>
  </p:clrMapOvr>
  <mc:AlternateContent xmlns:mc="http://schemas.openxmlformats.org/markup-compatibility/2006" xmlns:p14="http://schemas.microsoft.com/office/powerpoint/2010/main">
    <mc:Choice Requires="p14">
      <p:transition spd="slow" p14:dur="2000" advTm="22115"/>
    </mc:Choice>
    <mc:Fallback xmlns="">
      <p:transition spd="slow" advTm="2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109728"/>
            <a:ext cx="6251110" cy="1783080"/>
          </a:xfrm>
        </p:spPr>
        <p:txBody>
          <a:bodyPr anchor="b">
            <a:normAutofit/>
          </a:bodyPr>
          <a:lstStyle/>
          <a:p>
            <a:pPr>
              <a:lnSpc>
                <a:spcPct val="90000"/>
              </a:lnSpc>
            </a:pPr>
            <a:r>
              <a:rPr lang="en-GB" sz="4400" u="sng" dirty="0"/>
              <a:t>Dates for the diary- Trips</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D4B64"/>
          </a:solidFill>
          <a:ln w="38100" cap="rnd">
            <a:solidFill>
              <a:srgbClr val="BD4B6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97762" y="2706624"/>
            <a:ext cx="6251110" cy="3483864"/>
          </a:xfrm>
        </p:spPr>
        <p:txBody>
          <a:bodyPr>
            <a:normAutofit fontScale="70000" lnSpcReduction="20000"/>
          </a:bodyPr>
          <a:lstStyle/>
          <a:p>
            <a:pPr marL="109728" indent="0">
              <a:buNone/>
            </a:pPr>
            <a:r>
              <a:rPr lang="en-US" dirty="0">
                <a:latin typeface="XCCW Joined 1a" panose="03050602040000000000" pitchFamily="66" charset="0"/>
              </a:rPr>
              <a:t>Autumn Term </a:t>
            </a:r>
          </a:p>
          <a:p>
            <a:pPr marL="566928" indent="-457200"/>
            <a:r>
              <a:rPr lang="en-US" dirty="0">
                <a:latin typeface="XCCW Joined 1a" panose="03050602040000000000" pitchFamily="66" charset="0"/>
              </a:rPr>
              <a:t>Blue Planet– 16</a:t>
            </a:r>
            <a:r>
              <a:rPr lang="en-US" baseline="30000" dirty="0">
                <a:latin typeface="XCCW Joined 1a" panose="03050602040000000000" pitchFamily="66" charset="0"/>
              </a:rPr>
              <a:t>th</a:t>
            </a:r>
            <a:r>
              <a:rPr lang="en-US" dirty="0">
                <a:latin typeface="XCCW Joined 1a" panose="03050602040000000000" pitchFamily="66" charset="0"/>
              </a:rPr>
              <a:t> October</a:t>
            </a:r>
          </a:p>
          <a:p>
            <a:pPr marL="109728" indent="0">
              <a:buNone/>
            </a:pPr>
            <a:endParaRPr lang="en-US" dirty="0">
              <a:latin typeface="XCCW Joined 1a" panose="03050602040000000000" pitchFamily="66" charset="0"/>
            </a:endParaRPr>
          </a:p>
          <a:p>
            <a:pPr marL="109728" indent="0">
              <a:buNone/>
            </a:pPr>
            <a:r>
              <a:rPr lang="en-US" dirty="0">
                <a:latin typeface="XCCW Joined 1a" panose="03050602040000000000" pitchFamily="66" charset="0"/>
              </a:rPr>
              <a:t>Spring Term</a:t>
            </a:r>
          </a:p>
          <a:p>
            <a:pPr marL="566928" indent="-457200"/>
            <a:r>
              <a:rPr lang="en-US" dirty="0">
                <a:latin typeface="XCCW Joined 1a" panose="03050602040000000000" pitchFamily="66" charset="0"/>
              </a:rPr>
              <a:t>Manchester Museum- TBC</a:t>
            </a:r>
          </a:p>
          <a:p>
            <a:pPr marL="109728" indent="0">
              <a:buNone/>
            </a:pPr>
            <a:endParaRPr lang="en-US" dirty="0">
              <a:latin typeface="XCCW Joined 1a" panose="03050602040000000000" pitchFamily="66" charset="0"/>
            </a:endParaRPr>
          </a:p>
          <a:p>
            <a:pPr marL="109728" indent="0">
              <a:buNone/>
            </a:pPr>
            <a:r>
              <a:rPr lang="en-US" dirty="0">
                <a:latin typeface="XCCW Joined 1a" panose="03050602040000000000" pitchFamily="66" charset="0"/>
              </a:rPr>
              <a:t>Summer Term</a:t>
            </a:r>
          </a:p>
          <a:p>
            <a:pPr marL="566928" indent="-457200"/>
            <a:r>
              <a:rPr lang="en-US" dirty="0">
                <a:latin typeface="XCCW Joined 1a" panose="03050602040000000000" pitchFamily="66" charset="0"/>
              </a:rPr>
              <a:t>Tattenhall Residential - Overnight 04/06/25</a:t>
            </a:r>
          </a:p>
          <a:p>
            <a:pPr marL="566928" indent="-457200"/>
            <a:endParaRPr lang="en-US" dirty="0">
              <a:latin typeface="XCCW Joined 1a" panose="03050602040000000000" pitchFamily="66" charset="0"/>
            </a:endParaRPr>
          </a:p>
          <a:p>
            <a:pPr marL="109728" indent="0">
              <a:buNone/>
            </a:pPr>
            <a:endParaRPr lang="en-GB" dirty="0">
              <a:latin typeface="XCCW Joined 1a" panose="03050602040000000000" pitchFamily="66" charset="0"/>
            </a:endParaRPr>
          </a:p>
        </p:txBody>
      </p:sp>
      <p:pic>
        <p:nvPicPr>
          <p:cNvPr id="5" name="Picture 4" descr="Calendar on table">
            <a:extLst>
              <a:ext uri="{FF2B5EF4-FFF2-40B4-BE49-F238E27FC236}">
                <a16:creationId xmlns:a16="http://schemas.microsoft.com/office/drawing/2014/main" id="{3F8E4628-16A5-3B7D-C79F-37C1A56D6AC9}"/>
              </a:ext>
            </a:extLst>
          </p:cNvPr>
          <p:cNvPicPr>
            <a:picLocks noChangeAspect="1"/>
          </p:cNvPicPr>
          <p:nvPr/>
        </p:nvPicPr>
        <p:blipFill rotWithShape="1">
          <a:blip r:embed="rId4"/>
          <a:srcRect l="10251" r="44418"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4" name="Recorded Sound">
            <a:hlinkClick r:id="" action="ppaction://media"/>
            <a:extLst>
              <a:ext uri="{FF2B5EF4-FFF2-40B4-BE49-F238E27FC236}">
                <a16:creationId xmlns:a16="http://schemas.microsoft.com/office/drawing/2014/main" id="{E7BC36C9-5BE0-4B59-870E-0FB353E723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9312" y="6117844"/>
            <a:ext cx="406400" cy="406400"/>
          </a:xfrm>
          <a:prstGeom prst="rect">
            <a:avLst/>
          </a:prstGeom>
        </p:spPr>
      </p:pic>
    </p:spTree>
    <p:extLst>
      <p:ext uri="{BB962C8B-B14F-4D97-AF65-F5344CB8AC3E}">
        <p14:creationId xmlns:p14="http://schemas.microsoft.com/office/powerpoint/2010/main" val="2954669022"/>
      </p:ext>
    </p:extLst>
  </p:cSld>
  <p:clrMapOvr>
    <a:masterClrMapping/>
  </p:clrMapOvr>
  <mc:AlternateContent xmlns:mc="http://schemas.openxmlformats.org/markup-compatibility/2006" xmlns:p14="http://schemas.microsoft.com/office/powerpoint/2010/main">
    <mc:Choice Requires="p14">
      <p:transition spd="slow" p14:dur="2000" advTm="32889"/>
    </mc:Choice>
    <mc:Fallback xmlns="">
      <p:transition spd="slow" advTm="32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14" name="Rectangle 4113">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6" name="Freeform: Shape 4115">
            <a:extLst>
              <a:ext uri="{FF2B5EF4-FFF2-40B4-BE49-F238E27FC236}">
                <a16:creationId xmlns:a16="http://schemas.microsoft.com/office/drawing/2014/main" id="{D010E05E-9237-4321-84BB-69C0F2256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999492"/>
            <a:ext cx="4889565"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FFD486"/>
          </a:solidFill>
          <a:ln w="12700" cap="flat">
            <a:noFill/>
            <a:prstDash val="solid"/>
            <a:miter/>
          </a:ln>
        </p:spPr>
        <p:txBody>
          <a:bodyPr rtlCol="0" anchor="ctr"/>
          <a:lstStyle/>
          <a:p>
            <a:endParaRPr lang="en-US"/>
          </a:p>
        </p:txBody>
      </p:sp>
      <p:sp>
        <p:nvSpPr>
          <p:cNvPr id="2" name="Title 1"/>
          <p:cNvSpPr>
            <a:spLocks noGrp="1"/>
          </p:cNvSpPr>
          <p:nvPr>
            <p:ph type="title"/>
          </p:nvPr>
        </p:nvSpPr>
        <p:spPr>
          <a:xfrm>
            <a:off x="1039163" y="1762169"/>
            <a:ext cx="4073110" cy="3122092"/>
          </a:xfrm>
        </p:spPr>
        <p:txBody>
          <a:bodyPr vert="horz" lIns="91440" tIns="45720" rIns="91440" bIns="45720" rtlCol="0" anchor="ctr">
            <a:normAutofit/>
          </a:bodyPr>
          <a:lstStyle/>
          <a:p>
            <a:pPr algn="ctr">
              <a:lnSpc>
                <a:spcPct val="90000"/>
              </a:lnSpc>
            </a:pPr>
            <a:r>
              <a:rPr lang="en-US" sz="4200" dirty="0">
                <a:solidFill>
                  <a:srgbClr val="FFFFFF"/>
                </a:solidFill>
              </a:rPr>
              <a:t>Finally, WE NEED YOU!</a:t>
            </a:r>
            <a:br>
              <a:rPr lang="en-US" sz="4200" dirty="0">
                <a:solidFill>
                  <a:srgbClr val="FFFFFF"/>
                </a:solidFill>
              </a:rPr>
            </a:br>
            <a:r>
              <a:rPr lang="en-US" sz="4200" dirty="0">
                <a:solidFill>
                  <a:srgbClr val="FFFFFF"/>
                </a:solidFill>
              </a:rPr>
              <a:t>We are looking for a bank of volunteers…</a:t>
            </a:r>
          </a:p>
        </p:txBody>
      </p:sp>
      <mc:AlternateContent xmlns:mc="http://schemas.openxmlformats.org/markup-compatibility/2006" xmlns:p14="http://schemas.microsoft.com/office/powerpoint/2010/main">
        <mc:Choice Requires="p14">
          <p:contentPart p14:bwMode="auto" r:id="rId2">
            <p14:nvContentPartPr>
              <p14:cNvPr id="4118" name="Ink 411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4118" name="Ink 411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4868832"/>
                <a:ext cx="36000" cy="32709"/>
              </a:xfrm>
              <a:prstGeom prst="rect">
                <a:avLst/>
              </a:prstGeom>
            </p:spPr>
          </p:pic>
        </mc:Fallback>
      </mc:AlternateContent>
      <p:sp>
        <p:nvSpPr>
          <p:cNvPr id="7" name="Content Placeholder 2">
            <a:extLst>
              <a:ext uri="{FF2B5EF4-FFF2-40B4-BE49-F238E27FC236}">
                <a16:creationId xmlns:a16="http://schemas.microsoft.com/office/drawing/2014/main" id="{3EAFCB73-98ED-44DC-AB47-2EE67F3210B5}"/>
              </a:ext>
            </a:extLst>
          </p:cNvPr>
          <p:cNvSpPr txBox="1">
            <a:spLocks/>
          </p:cNvSpPr>
          <p:nvPr/>
        </p:nvSpPr>
        <p:spPr>
          <a:xfrm>
            <a:off x="6095999" y="4572001"/>
            <a:ext cx="5452872" cy="1655064"/>
          </a:xfrm>
          <a:prstGeom prst="rect">
            <a:avLst/>
          </a:prstGeom>
        </p:spPr>
        <p:txBody>
          <a:bodyPr vert="horz" lIns="91440" tIns="45720" rIns="91440" bIns="45720" rtlCol="0" anchor="t">
            <a:normAutofit fontScale="92500"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indent="-228600">
              <a:buFont typeface="Arial" panose="020B0604020202020204" pitchFamily="34" charset="0"/>
              <a:buChar char="•"/>
            </a:pPr>
            <a:r>
              <a:rPr lang="en-US" sz="1700" dirty="0">
                <a:solidFill>
                  <a:schemeClr val="tx1"/>
                </a:solidFill>
                <a:latin typeface="XCCW Joined 1a" panose="03050602040000000000" pitchFamily="66" charset="0"/>
              </a:rPr>
              <a:t>Can you spare any time to read with </a:t>
            </a:r>
          </a:p>
          <a:p>
            <a:pPr marL="68580" indent="-228600">
              <a:buFont typeface="Arial" panose="020B0604020202020204" pitchFamily="34" charset="0"/>
              <a:buChar char="•"/>
            </a:pPr>
            <a:r>
              <a:rPr lang="en-US" sz="1700" dirty="0">
                <a:solidFill>
                  <a:schemeClr val="tx1"/>
                </a:solidFill>
                <a:latin typeface="XCCW Joined 1a" panose="03050602040000000000" pitchFamily="66" charset="0"/>
              </a:rPr>
              <a:t>   our children?</a:t>
            </a:r>
          </a:p>
          <a:p>
            <a:pPr indent="-228600">
              <a:buFont typeface="Arial" panose="020B0604020202020204" pitchFamily="34" charset="0"/>
              <a:buChar char="•"/>
            </a:pPr>
            <a:r>
              <a:rPr lang="en-US" sz="1700" dirty="0">
                <a:solidFill>
                  <a:schemeClr val="tx1"/>
                </a:solidFill>
                <a:latin typeface="XCCW Joined 1a" panose="03050602040000000000" pitchFamily="66" charset="0"/>
              </a:rPr>
              <a:t>Are you available to come on trips </a:t>
            </a:r>
          </a:p>
          <a:p>
            <a:pPr marL="68580" indent="-228600">
              <a:buFont typeface="Arial" panose="020B0604020202020204" pitchFamily="34" charset="0"/>
              <a:buChar char="•"/>
            </a:pPr>
            <a:r>
              <a:rPr lang="en-US" sz="1700" dirty="0">
                <a:solidFill>
                  <a:schemeClr val="tx1"/>
                </a:solidFill>
                <a:latin typeface="XCCW Joined 1a" panose="03050602040000000000" pitchFamily="66" charset="0"/>
              </a:rPr>
              <a:t>   with us?</a:t>
            </a:r>
          </a:p>
          <a:p>
            <a:pPr indent="-228600">
              <a:buFont typeface="Arial" panose="020B0604020202020204" pitchFamily="34" charset="0"/>
              <a:buChar char="•"/>
            </a:pPr>
            <a:r>
              <a:rPr lang="en-US" sz="1700" dirty="0">
                <a:solidFill>
                  <a:schemeClr val="tx1"/>
                </a:solidFill>
                <a:latin typeface="XCCW Joined 1a" panose="03050602040000000000" pitchFamily="66" charset="0"/>
              </a:rPr>
              <a:t>Do you have any time to support us with fieldwork in the local area?</a:t>
            </a:r>
          </a:p>
        </p:txBody>
      </p:sp>
      <p:pic>
        <p:nvPicPr>
          <p:cNvPr id="4098" name="Picture 2" descr="Please - Free social media icons">
            <a:extLst>
              <a:ext uri="{FF2B5EF4-FFF2-40B4-BE49-F238E27FC236}">
                <a16:creationId xmlns:a16="http://schemas.microsoft.com/office/drawing/2014/main" id="{E4FBF872-6D1B-4BF4-8C1F-73E8579CBA5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811616" y="630935"/>
            <a:ext cx="3590207" cy="3590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535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010E05E-9237-4321-84BB-69C0F2256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999492"/>
            <a:ext cx="4889565"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chemeClr val="accent1"/>
          </a:solidFill>
          <a:ln w="12700" cap="flat">
            <a:noFill/>
            <a:prstDash val="solid"/>
            <a:miter/>
          </a:ln>
        </p:spPr>
        <p:txBody>
          <a:bodyPr rtlCol="0" anchor="ctr"/>
          <a:lstStyle/>
          <a:p>
            <a:endParaRPr lang="en-US"/>
          </a:p>
        </p:txBody>
      </p:sp>
      <p:sp>
        <p:nvSpPr>
          <p:cNvPr id="2" name="Title 1"/>
          <p:cNvSpPr>
            <a:spLocks noGrp="1"/>
          </p:cNvSpPr>
          <p:nvPr>
            <p:ph type="title"/>
          </p:nvPr>
        </p:nvSpPr>
        <p:spPr>
          <a:xfrm>
            <a:off x="1039163" y="1762169"/>
            <a:ext cx="4073110" cy="3122092"/>
          </a:xfrm>
        </p:spPr>
        <p:txBody>
          <a:bodyPr vert="horz" lIns="91440" tIns="45720" rIns="91440" bIns="45720" rtlCol="0" anchor="ctr">
            <a:normAutofit/>
          </a:bodyPr>
          <a:lstStyle/>
          <a:p>
            <a:pPr algn="ctr">
              <a:lnSpc>
                <a:spcPct val="90000"/>
              </a:lnSpc>
            </a:pPr>
            <a:r>
              <a:rPr lang="en-US" sz="5100" dirty="0">
                <a:solidFill>
                  <a:srgbClr val="FFFFFF"/>
                </a:solidFill>
              </a:rPr>
              <a:t>Thank you for listening! </a:t>
            </a:r>
          </a:p>
        </p:txBody>
      </p:sp>
      <mc:AlternateContent xmlns:mc="http://schemas.openxmlformats.org/markup-compatibility/2006" xmlns:p14="http://schemas.microsoft.com/office/powerpoint/2010/main">
        <mc:Choice Requires="p14">
          <p:contentPart p14:bwMode="auto" r:id="rId4">
            <p14:nvContentPartPr>
              <p14:cNvPr id="24" name="Ink 2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24" name="Ink 2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5737403" y="4868832"/>
                <a:ext cx="36000" cy="32709"/>
              </a:xfrm>
              <a:prstGeom prst="rect">
                <a:avLst/>
              </a:prstGeom>
            </p:spPr>
          </p:pic>
        </mc:Fallback>
      </mc:AlternateContent>
      <p:sp>
        <p:nvSpPr>
          <p:cNvPr id="5" name="Content Placeholder 4">
            <a:extLst>
              <a:ext uri="{FF2B5EF4-FFF2-40B4-BE49-F238E27FC236}">
                <a16:creationId xmlns:a16="http://schemas.microsoft.com/office/drawing/2014/main" id="{F84C6325-711F-4943-AA3D-179CBB0E5587}"/>
              </a:ext>
            </a:extLst>
          </p:cNvPr>
          <p:cNvSpPr>
            <a:spLocks noGrp="1"/>
          </p:cNvSpPr>
          <p:nvPr>
            <p:ph idx="1"/>
          </p:nvPr>
        </p:nvSpPr>
        <p:spPr>
          <a:xfrm>
            <a:off x="6095998" y="4572001"/>
            <a:ext cx="6096001" cy="1655064"/>
          </a:xfrm>
        </p:spPr>
        <p:txBody>
          <a:bodyPr vert="horz" lIns="91440" tIns="45720" rIns="91440" bIns="45720" rtlCol="0" anchor="t">
            <a:normAutofit/>
          </a:bodyPr>
          <a:lstStyle/>
          <a:p>
            <a:pPr marL="0" indent="0">
              <a:buNone/>
            </a:pPr>
            <a:r>
              <a:rPr lang="en-US" sz="2000" dirty="0">
                <a:latin typeface="XCCW Joined 1a" panose="03050602040000000000" pitchFamily="66" charset="0"/>
                <a:cs typeface="Cavolini" panose="03000502040302020204" pitchFamily="66" charset="0"/>
              </a:rPr>
              <a:t>We have an open-door policy. Alternatively, email and I will respond as soon as possible. </a:t>
            </a:r>
            <a:endParaRPr lang="en-US" sz="2000" dirty="0">
              <a:latin typeface="XCCW Joined 1a" panose="03050602040000000000" pitchFamily="66" charset="0"/>
              <a:hlinkClick r:id="rId6"/>
            </a:endParaRPr>
          </a:p>
          <a:p>
            <a:pPr marL="0" indent="0">
              <a:spcAft>
                <a:spcPts val="600"/>
              </a:spcAft>
              <a:buNone/>
            </a:pPr>
            <a:r>
              <a:rPr lang="en-US" sz="2000" dirty="0">
                <a:latin typeface="XCCW Joined 1a" panose="03050602040000000000" pitchFamily="66" charset="0"/>
                <a:hlinkClick r:id="rId6"/>
              </a:rPr>
              <a:t>crigby@scholargreen.cheshire.sch.uk</a:t>
            </a:r>
            <a:endParaRPr lang="en-US" sz="2000" dirty="0">
              <a:latin typeface="XCCW Joined 1a" panose="03050602040000000000" pitchFamily="66" charset="0"/>
            </a:endParaRPr>
          </a:p>
        </p:txBody>
      </p:sp>
      <p:pic>
        <p:nvPicPr>
          <p:cNvPr id="17" name="Graphic 16" descr="Email">
            <a:extLst>
              <a:ext uri="{FF2B5EF4-FFF2-40B4-BE49-F238E27FC236}">
                <a16:creationId xmlns:a16="http://schemas.microsoft.com/office/drawing/2014/main" id="{4864768B-73B8-5772-FF3F-689DEECBAA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5999" y="643466"/>
            <a:ext cx="3590207" cy="3590207"/>
          </a:xfrm>
          <a:prstGeom prst="rect">
            <a:avLst/>
          </a:prstGeom>
        </p:spPr>
      </p:pic>
      <p:pic>
        <p:nvPicPr>
          <p:cNvPr id="3" name="Recorded Sound">
            <a:hlinkClick r:id="" action="ppaction://media"/>
            <a:extLst>
              <a:ext uri="{FF2B5EF4-FFF2-40B4-BE49-F238E27FC236}">
                <a16:creationId xmlns:a16="http://schemas.microsoft.com/office/drawing/2014/main" id="{2F129DEC-AFBA-404A-866C-087A983EDC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7736" y="6066345"/>
            <a:ext cx="406400" cy="406400"/>
          </a:xfrm>
          <a:prstGeom prst="rect">
            <a:avLst/>
          </a:prstGeom>
        </p:spPr>
      </p:pic>
    </p:spTree>
    <p:extLst>
      <p:ext uri="{BB962C8B-B14F-4D97-AF65-F5344CB8AC3E}">
        <p14:creationId xmlns:p14="http://schemas.microsoft.com/office/powerpoint/2010/main" val="2237476477"/>
      </p:ext>
    </p:extLst>
  </p:cSld>
  <p:clrMapOvr>
    <a:masterClrMapping/>
  </p:clrMapOvr>
  <mc:AlternateContent xmlns:mc="http://schemas.openxmlformats.org/markup-compatibility/2006" xmlns:p14="http://schemas.microsoft.com/office/powerpoint/2010/main">
    <mc:Choice Requires="p14">
      <p:transition spd="slow" p14:dur="2000" advTm="9065"/>
    </mc:Choice>
    <mc:Fallback xmlns="">
      <p:transition spd="slow" advTm="9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1F7C8-BB8B-4C3F-9D57-8F110C3ADE63}"/>
              </a:ext>
            </a:extLst>
          </p:cNvPr>
          <p:cNvSpPr>
            <a:spLocks noGrp="1"/>
          </p:cNvSpPr>
          <p:nvPr>
            <p:ph type="title"/>
          </p:nvPr>
        </p:nvSpPr>
        <p:spPr>
          <a:xfrm>
            <a:off x="641180" y="320040"/>
            <a:ext cx="10909640" cy="904970"/>
          </a:xfrm>
        </p:spPr>
        <p:txBody>
          <a:bodyPr vert="horz" lIns="91440" tIns="45720" rIns="91440" bIns="45720" rtlCol="0" anchor="ctr">
            <a:normAutofit/>
          </a:bodyPr>
          <a:lstStyle/>
          <a:p>
            <a:pPr algn="ctr">
              <a:lnSpc>
                <a:spcPct val="90000"/>
              </a:lnSpc>
            </a:pPr>
            <a:r>
              <a:rPr lang="en-US" sz="5600" dirty="0"/>
              <a:t>Year 2 Overview</a:t>
            </a:r>
          </a:p>
        </p:txBody>
      </p:sp>
      <p:pic>
        <p:nvPicPr>
          <p:cNvPr id="4" name="Picture 3">
            <a:extLst>
              <a:ext uri="{FF2B5EF4-FFF2-40B4-BE49-F238E27FC236}">
                <a16:creationId xmlns:a16="http://schemas.microsoft.com/office/drawing/2014/main" id="{35346EA1-1EE9-4127-9AF3-C3F48B28A276}"/>
              </a:ext>
            </a:extLst>
          </p:cNvPr>
          <p:cNvPicPr>
            <a:picLocks noChangeAspect="1"/>
          </p:cNvPicPr>
          <p:nvPr/>
        </p:nvPicPr>
        <p:blipFill>
          <a:blip r:embed="rId4"/>
          <a:stretch>
            <a:fillRect/>
          </a:stretch>
        </p:blipFill>
        <p:spPr>
          <a:xfrm>
            <a:off x="800100" y="1242060"/>
            <a:ext cx="10553700" cy="5295900"/>
          </a:xfrm>
          <a:prstGeom prst="rect">
            <a:avLst/>
          </a:prstGeom>
        </p:spPr>
      </p:pic>
      <p:pic>
        <p:nvPicPr>
          <p:cNvPr id="3" name="Recorded Sound">
            <a:hlinkClick r:id="" action="ppaction://media"/>
            <a:extLst>
              <a:ext uri="{FF2B5EF4-FFF2-40B4-BE49-F238E27FC236}">
                <a16:creationId xmlns:a16="http://schemas.microsoft.com/office/drawing/2014/main" id="{92FA0ED7-6A83-4644-8398-8240C5395B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3829" y="6207539"/>
            <a:ext cx="406400" cy="406400"/>
          </a:xfrm>
          <a:prstGeom prst="rect">
            <a:avLst/>
          </a:prstGeom>
        </p:spPr>
      </p:pic>
    </p:spTree>
    <p:extLst>
      <p:ext uri="{BB962C8B-B14F-4D97-AF65-F5344CB8AC3E}">
        <p14:creationId xmlns:p14="http://schemas.microsoft.com/office/powerpoint/2010/main" val="3046865714"/>
      </p:ext>
    </p:extLst>
  </p:cSld>
  <p:clrMapOvr>
    <a:masterClrMapping/>
  </p:clrMapOvr>
  <mc:AlternateContent xmlns:mc="http://schemas.openxmlformats.org/markup-compatibility/2006" xmlns:p14="http://schemas.microsoft.com/office/powerpoint/2010/main">
    <mc:Choice Requires="p14">
      <p:transition spd="slow" p14:dur="2000" advTm="21581"/>
    </mc:Choice>
    <mc:Fallback xmlns="">
      <p:transition spd="slow" advTm="2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1F7C8-BB8B-4C3F-9D57-8F110C3ADE63}"/>
              </a:ext>
            </a:extLst>
          </p:cNvPr>
          <p:cNvSpPr>
            <a:spLocks noGrp="1"/>
          </p:cNvSpPr>
          <p:nvPr>
            <p:ph type="title"/>
          </p:nvPr>
        </p:nvSpPr>
        <p:spPr>
          <a:xfrm>
            <a:off x="641180" y="320040"/>
            <a:ext cx="10909640" cy="904970"/>
          </a:xfrm>
        </p:spPr>
        <p:txBody>
          <a:bodyPr vert="horz" lIns="91440" tIns="45720" rIns="91440" bIns="45720" rtlCol="0" anchor="ctr">
            <a:normAutofit/>
          </a:bodyPr>
          <a:lstStyle/>
          <a:p>
            <a:pPr algn="ctr">
              <a:lnSpc>
                <a:spcPct val="90000"/>
              </a:lnSpc>
            </a:pPr>
            <a:r>
              <a:rPr lang="en-US" sz="5600" dirty="0"/>
              <a:t>Year 2 Overview continued…</a:t>
            </a:r>
          </a:p>
        </p:txBody>
      </p:sp>
      <p:pic>
        <p:nvPicPr>
          <p:cNvPr id="4" name="Picture 3">
            <a:extLst>
              <a:ext uri="{FF2B5EF4-FFF2-40B4-BE49-F238E27FC236}">
                <a16:creationId xmlns:a16="http://schemas.microsoft.com/office/drawing/2014/main" id="{97A808C2-B1DF-4A45-9344-72BE88DD0B0D}"/>
              </a:ext>
            </a:extLst>
          </p:cNvPr>
          <p:cNvPicPr>
            <a:picLocks noChangeAspect="1"/>
          </p:cNvPicPr>
          <p:nvPr/>
        </p:nvPicPr>
        <p:blipFill rotWithShape="1">
          <a:blip r:embed="rId2"/>
          <a:srcRect l="51166" t="29903" r="7750" b="19040"/>
          <a:stretch/>
        </p:blipFill>
        <p:spPr>
          <a:xfrm>
            <a:off x="2311400" y="1349549"/>
            <a:ext cx="7569200" cy="5051251"/>
          </a:xfrm>
          <a:prstGeom prst="rect">
            <a:avLst/>
          </a:prstGeom>
        </p:spPr>
      </p:pic>
    </p:spTree>
    <p:extLst>
      <p:ext uri="{BB962C8B-B14F-4D97-AF65-F5344CB8AC3E}">
        <p14:creationId xmlns:p14="http://schemas.microsoft.com/office/powerpoint/2010/main" val="3257900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1F7C8-BB8B-4C3F-9D57-8F110C3ADE63}"/>
              </a:ext>
            </a:extLst>
          </p:cNvPr>
          <p:cNvSpPr>
            <a:spLocks noGrp="1"/>
          </p:cNvSpPr>
          <p:nvPr>
            <p:ph type="title"/>
          </p:nvPr>
        </p:nvSpPr>
        <p:spPr>
          <a:xfrm>
            <a:off x="641180" y="320040"/>
            <a:ext cx="10909640" cy="904970"/>
          </a:xfrm>
        </p:spPr>
        <p:txBody>
          <a:bodyPr vert="horz" lIns="91440" tIns="45720" rIns="91440" bIns="45720" rtlCol="0" anchor="ctr">
            <a:normAutofit/>
          </a:bodyPr>
          <a:lstStyle/>
          <a:p>
            <a:pPr algn="ctr">
              <a:lnSpc>
                <a:spcPct val="90000"/>
              </a:lnSpc>
            </a:pPr>
            <a:r>
              <a:rPr lang="en-US" sz="5600" dirty="0"/>
              <a:t>Year 2 Overview continued…</a:t>
            </a:r>
          </a:p>
        </p:txBody>
      </p:sp>
      <p:pic>
        <p:nvPicPr>
          <p:cNvPr id="7" name="Picture 6">
            <a:extLst>
              <a:ext uri="{FF2B5EF4-FFF2-40B4-BE49-F238E27FC236}">
                <a16:creationId xmlns:a16="http://schemas.microsoft.com/office/drawing/2014/main" id="{F3796CBD-A1F7-4E05-B8CF-471DC59F574F}"/>
              </a:ext>
            </a:extLst>
          </p:cNvPr>
          <p:cNvPicPr>
            <a:picLocks noChangeAspect="1"/>
          </p:cNvPicPr>
          <p:nvPr/>
        </p:nvPicPr>
        <p:blipFill rotWithShape="1">
          <a:blip r:embed="rId2"/>
          <a:srcRect l="28750" t="45112" r="29667" b="39835"/>
          <a:stretch/>
        </p:blipFill>
        <p:spPr>
          <a:xfrm>
            <a:off x="1209092" y="2141585"/>
            <a:ext cx="9773815" cy="1899920"/>
          </a:xfrm>
          <a:prstGeom prst="rect">
            <a:avLst/>
          </a:prstGeom>
        </p:spPr>
      </p:pic>
    </p:spTree>
    <p:extLst>
      <p:ext uri="{BB962C8B-B14F-4D97-AF65-F5344CB8AC3E}">
        <p14:creationId xmlns:p14="http://schemas.microsoft.com/office/powerpoint/2010/main" val="1307025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98FE0E0-D95D-46EF-A375-475D4DB0E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22614" y="2210462"/>
            <a:ext cx="6894575" cy="3566160"/>
          </a:xfrm>
        </p:spPr>
        <p:txBody>
          <a:bodyPr>
            <a:normAutofit fontScale="90000"/>
          </a:bodyPr>
          <a:lstStyle/>
          <a:p>
            <a:pPr marL="182880">
              <a:lnSpc>
                <a:spcPct val="90000"/>
              </a:lnSpc>
            </a:pPr>
            <a:r>
              <a:rPr lang="en-GB" sz="2400" u="sng" dirty="0"/>
              <a:t>YEAR 2 ASSESSMENTS</a:t>
            </a:r>
            <a:br>
              <a:rPr lang="en-GB" sz="2400" u="sng" dirty="0"/>
            </a:br>
            <a:r>
              <a:rPr lang="en-GB" sz="2400" u="sng" dirty="0"/>
              <a:t>  </a:t>
            </a:r>
            <a:br>
              <a:rPr lang="en-GB" sz="2400" u="sng" dirty="0"/>
            </a:br>
            <a:r>
              <a:rPr lang="en-GB" sz="2400" dirty="0">
                <a:latin typeface="XCCW Joined 1a" panose="03050602040000000000" pitchFamily="66" charset="0"/>
              </a:rPr>
              <a:t>Throughout the year, we will have three formal assessment weeks. There will be on in </a:t>
            </a:r>
            <a:r>
              <a:rPr lang="en-GB" sz="2400">
                <a:latin typeface="XCCW Joined 1a" panose="03050602040000000000" pitchFamily="66" charset="0"/>
              </a:rPr>
              <a:t>the </a:t>
            </a:r>
            <a:r>
              <a:rPr lang="en-GB" sz="2400" dirty="0">
                <a:latin typeface="XCCW Joined 1a" panose="03050602040000000000" pitchFamily="66" charset="0"/>
              </a:rPr>
              <a:t>A</a:t>
            </a:r>
            <a:r>
              <a:rPr lang="en-GB" sz="2400">
                <a:latin typeface="XCCW Joined 1a" panose="03050602040000000000" pitchFamily="66" charset="0"/>
              </a:rPr>
              <a:t>utumn </a:t>
            </a:r>
            <a:r>
              <a:rPr lang="en-GB" sz="2400" dirty="0">
                <a:latin typeface="XCCW Joined 1a" panose="03050602040000000000" pitchFamily="66" charset="0"/>
              </a:rPr>
              <a:t>term</a:t>
            </a:r>
            <a:r>
              <a:rPr lang="en-GB" sz="2400">
                <a:latin typeface="XCCW Joined 1a" panose="03050602040000000000" pitchFamily="66" charset="0"/>
              </a:rPr>
              <a:t>, Spring </a:t>
            </a:r>
            <a:r>
              <a:rPr lang="en-GB" sz="2400" dirty="0">
                <a:latin typeface="XCCW Joined 1a" panose="03050602040000000000" pitchFamily="66" charset="0"/>
              </a:rPr>
              <a:t>term and Summer term. </a:t>
            </a:r>
            <a:r>
              <a:rPr lang="en-US" sz="2400" dirty="0">
                <a:latin typeface="XCCW Joined 1a" panose="03050602040000000000" pitchFamily="66" charset="0"/>
                <a:cs typeface="Cavolini" panose="03000502040302020204" pitchFamily="66" charset="0"/>
              </a:rPr>
              <a:t>Assessments help us to see if your child is working towards expectations, age related or working at greater depth. (WT, ARE, GD) It also helps us to see where interventions are required to fill any gaps in learning.</a:t>
            </a:r>
            <a:br>
              <a:rPr lang="en-US" sz="2400" dirty="0">
                <a:latin typeface="Cavolini" panose="03000502040302020204" pitchFamily="66" charset="0"/>
                <a:cs typeface="Cavolini" panose="03000502040302020204" pitchFamily="66" charset="0"/>
              </a:rPr>
            </a:br>
            <a:br>
              <a:rPr lang="en-GB" sz="2400" dirty="0">
                <a:latin typeface="XCCW Joined 1a" panose="03050602040000000000" pitchFamily="66" charset="0"/>
              </a:rPr>
            </a:br>
            <a:br>
              <a:rPr lang="en-GB" sz="2400" dirty="0">
                <a:latin typeface="XCCW Joined 1a" panose="03050602040000000000" pitchFamily="66" charset="0"/>
              </a:rPr>
            </a:br>
            <a:br>
              <a:rPr lang="en-GB" sz="2400" dirty="0">
                <a:latin typeface="XCCW Joined 1a" panose="03050602040000000000" pitchFamily="66" charset="0"/>
              </a:rPr>
            </a:br>
            <a:r>
              <a:rPr lang="en-GB" sz="2400" b="1" u="sng" dirty="0">
                <a:latin typeface="XCCW Joined 1a" panose="03050602040000000000" pitchFamily="66" charset="0"/>
              </a:rPr>
              <a:t>It is important that holidays are not booked during this time. </a:t>
            </a:r>
          </a:p>
        </p:txBody>
      </p:sp>
      <p:sp>
        <p:nvSpPr>
          <p:cNvPr id="21" name="Rectangle 6">
            <a:extLst>
              <a:ext uri="{FF2B5EF4-FFF2-40B4-BE49-F238E27FC236}">
                <a16:creationId xmlns:a16="http://schemas.microsoft.com/office/drawing/2014/main" id="{2D82A42F-AEBE-4065-9792-036A904D8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646"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4CADBA"/>
          </a:solidFill>
          <a:ln w="38100" cap="rnd">
            <a:solidFill>
              <a:srgbClr val="4CADB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he calendar on a table stacked on top of notebooks">
            <a:extLst>
              <a:ext uri="{FF2B5EF4-FFF2-40B4-BE49-F238E27FC236}">
                <a16:creationId xmlns:a16="http://schemas.microsoft.com/office/drawing/2014/main" id="{DE4583DE-839F-B9A4-9B23-ABE4E2E8AE9B}"/>
              </a:ext>
            </a:extLst>
          </p:cNvPr>
          <p:cNvPicPr>
            <a:picLocks noChangeAspect="1"/>
          </p:cNvPicPr>
          <p:nvPr/>
        </p:nvPicPr>
        <p:blipFill rotWithShape="1">
          <a:blip r:embed="rId4"/>
          <a:srcRect l="38118" r="22440" b="-1"/>
          <a:stretch/>
        </p:blipFill>
        <p:spPr>
          <a:xfrm>
            <a:off x="8139803" y="10"/>
            <a:ext cx="4052199" cy="6857990"/>
          </a:xfrm>
          <a:custGeom>
            <a:avLst/>
            <a:gdLst/>
            <a:ahLst/>
            <a:cxnLst/>
            <a:rect l="l" t="t" r="r" b="b"/>
            <a:pathLst>
              <a:path w="4052199" h="6858000">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p:spPr>
      </p:pic>
      <p:pic>
        <p:nvPicPr>
          <p:cNvPr id="3" name="Recorded Sound">
            <a:hlinkClick r:id="" action="ppaction://media"/>
            <a:extLst>
              <a:ext uri="{FF2B5EF4-FFF2-40B4-BE49-F238E27FC236}">
                <a16:creationId xmlns:a16="http://schemas.microsoft.com/office/drawing/2014/main" id="{4EA48502-1705-4969-B683-37BEE8E80A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9414" y="6163807"/>
            <a:ext cx="406400" cy="406400"/>
          </a:xfrm>
          <a:prstGeom prst="rect">
            <a:avLst/>
          </a:prstGeom>
        </p:spPr>
      </p:pic>
    </p:spTree>
    <p:extLst>
      <p:ext uri="{BB962C8B-B14F-4D97-AF65-F5344CB8AC3E}">
        <p14:creationId xmlns:p14="http://schemas.microsoft.com/office/powerpoint/2010/main" val="1821244270"/>
      </p:ext>
    </p:extLst>
  </p:cSld>
  <p:clrMapOvr>
    <a:masterClrMapping/>
  </p:clrMapOvr>
  <mc:AlternateContent xmlns:mc="http://schemas.openxmlformats.org/markup-compatibility/2006" xmlns:p14="http://schemas.microsoft.com/office/powerpoint/2010/main">
    <mc:Choice Requires="p14">
      <p:transition spd="slow" p14:dur="2000" advTm="35768"/>
    </mc:Choice>
    <mc:Fallback xmlns="">
      <p:transition spd="slow" advTm="35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9492E6-8A44-41DC-B8E3-1B7B053D304A}"/>
              </a:ext>
            </a:extLst>
          </p:cNvPr>
          <p:cNvSpPr>
            <a:spLocks noGrp="1"/>
          </p:cNvSpPr>
          <p:nvPr>
            <p:ph type="title"/>
          </p:nvPr>
        </p:nvSpPr>
        <p:spPr>
          <a:xfrm>
            <a:off x="5412862" y="1852988"/>
            <a:ext cx="4860029" cy="2492734"/>
          </a:xfrm>
        </p:spPr>
        <p:txBody>
          <a:bodyPr vert="horz" lIns="91440" tIns="45720" rIns="91440" bIns="45720" rtlCol="0" anchor="b">
            <a:noAutofit/>
          </a:bodyPr>
          <a:lstStyle/>
          <a:p>
            <a:pPr>
              <a:lnSpc>
                <a:spcPct val="90000"/>
              </a:lnSpc>
            </a:pPr>
            <a:r>
              <a:rPr lang="en-US" sz="5400" dirty="0"/>
              <a:t>Age Related Expectations in Year 2</a:t>
            </a:r>
          </a:p>
        </p:txBody>
      </p:sp>
      <p:sp>
        <p:nvSpPr>
          <p:cNvPr id="12"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Close-up of hopscotch on a sidewalk">
            <a:extLst>
              <a:ext uri="{FF2B5EF4-FFF2-40B4-BE49-F238E27FC236}">
                <a16:creationId xmlns:a16="http://schemas.microsoft.com/office/drawing/2014/main" id="{8D6B3504-3B7E-F765-ADD2-438DB5FB45CB}"/>
              </a:ext>
            </a:extLst>
          </p:cNvPr>
          <p:cNvPicPr>
            <a:picLocks noChangeAspect="1"/>
          </p:cNvPicPr>
          <p:nvPr/>
        </p:nvPicPr>
        <p:blipFill rotWithShape="1">
          <a:blip r:embed="rId4"/>
          <a:srcRect l="28052" r="26616"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3" name="Recorded Sound">
            <a:hlinkClick r:id="" action="ppaction://media"/>
            <a:extLst>
              <a:ext uri="{FF2B5EF4-FFF2-40B4-BE49-F238E27FC236}">
                <a16:creationId xmlns:a16="http://schemas.microsoft.com/office/drawing/2014/main" id="{BB1ADCBF-46F0-4E40-B3CD-56976306A3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8713" y="6157843"/>
            <a:ext cx="406400" cy="406400"/>
          </a:xfrm>
          <a:prstGeom prst="rect">
            <a:avLst/>
          </a:prstGeom>
        </p:spPr>
      </p:pic>
    </p:spTree>
    <p:extLst>
      <p:ext uri="{BB962C8B-B14F-4D97-AF65-F5344CB8AC3E}">
        <p14:creationId xmlns:p14="http://schemas.microsoft.com/office/powerpoint/2010/main" val="834528315"/>
      </p:ext>
    </p:extLst>
  </p:cSld>
  <p:clrMapOvr>
    <a:masterClrMapping/>
  </p:clrMapOvr>
  <mc:AlternateContent xmlns:mc="http://schemas.openxmlformats.org/markup-compatibility/2006" xmlns:p14="http://schemas.microsoft.com/office/powerpoint/2010/main">
    <mc:Choice Requires="p14">
      <p:transition spd="slow" p14:dur="2000" advTm="7393"/>
    </mc:Choice>
    <mc:Fallback xmlns="">
      <p:transition spd="slow" advTm="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31" name="Rectangle 3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4FC4DF-56FD-4375-9B29-C71E8AE53E5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800"/>
              <a:t>Reading</a:t>
            </a:r>
          </a:p>
        </p:txBody>
      </p:sp>
      <p:sp>
        <p:nvSpPr>
          <p:cNvPr id="3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FCB755"/>
          </a:solidFill>
          <a:ln w="38100" cap="rnd">
            <a:solidFill>
              <a:srgbClr val="FCB755"/>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text with white text&#10;&#10;Description automatically generated">
            <a:extLst>
              <a:ext uri="{FF2B5EF4-FFF2-40B4-BE49-F238E27FC236}">
                <a16:creationId xmlns:a16="http://schemas.microsoft.com/office/drawing/2014/main" id="{D0335949-05DA-4879-BC9E-414EBC1797BC}"/>
              </a:ext>
            </a:extLst>
          </p:cNvPr>
          <p:cNvPicPr>
            <a:picLocks noChangeAspect="1"/>
          </p:cNvPicPr>
          <p:nvPr/>
        </p:nvPicPr>
        <p:blipFill>
          <a:blip r:embed="rId4"/>
          <a:stretch>
            <a:fillRect/>
          </a:stretch>
        </p:blipFill>
        <p:spPr>
          <a:xfrm>
            <a:off x="5061895" y="640080"/>
            <a:ext cx="6399418" cy="5550408"/>
          </a:xfrm>
          <a:prstGeom prst="rect">
            <a:avLst/>
          </a:prstGeom>
        </p:spPr>
      </p:pic>
      <p:pic>
        <p:nvPicPr>
          <p:cNvPr id="3" name="Recorded Sound">
            <a:hlinkClick r:id="" action="ppaction://media"/>
            <a:extLst>
              <a:ext uri="{FF2B5EF4-FFF2-40B4-BE49-F238E27FC236}">
                <a16:creationId xmlns:a16="http://schemas.microsoft.com/office/drawing/2014/main" id="{3FFCE725-500C-488B-8FC4-501C6EE5E1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7487" y="6118087"/>
            <a:ext cx="406400" cy="406400"/>
          </a:xfrm>
          <a:prstGeom prst="rect">
            <a:avLst/>
          </a:prstGeom>
        </p:spPr>
      </p:pic>
    </p:spTree>
    <p:extLst>
      <p:ext uri="{BB962C8B-B14F-4D97-AF65-F5344CB8AC3E}">
        <p14:creationId xmlns:p14="http://schemas.microsoft.com/office/powerpoint/2010/main" val="1799895356"/>
      </p:ext>
    </p:extLst>
  </p:cSld>
  <p:clrMapOvr>
    <a:masterClrMapping/>
  </p:clrMapOvr>
  <mc:AlternateContent xmlns:mc="http://schemas.openxmlformats.org/markup-compatibility/2006" xmlns:p14="http://schemas.microsoft.com/office/powerpoint/2010/main">
    <mc:Choice Requires="p14">
      <p:transition spd="slow" p14:dur="2000" advTm="25296"/>
    </mc:Choice>
    <mc:Fallback xmlns="">
      <p:transition spd="slow" advTm="25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0" name="Rectangle 1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954C6E-E843-4641-B48D-5A19B28C786A}"/>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800"/>
              <a:t>Writing</a:t>
            </a:r>
          </a:p>
        </p:txBody>
      </p:sp>
      <p:sp>
        <p:nvSpPr>
          <p:cNvPr id="22"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F6EC97"/>
          </a:solidFill>
          <a:ln w="38100" cap="rnd">
            <a:solidFill>
              <a:srgbClr val="F6EC9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and black text box&#10;&#10;Description automatically generated with medium confidence">
            <a:extLst>
              <a:ext uri="{FF2B5EF4-FFF2-40B4-BE49-F238E27FC236}">
                <a16:creationId xmlns:a16="http://schemas.microsoft.com/office/drawing/2014/main" id="{9401C277-800E-4C50-A0CC-C1EBD083A2FE}"/>
              </a:ext>
            </a:extLst>
          </p:cNvPr>
          <p:cNvPicPr>
            <a:picLocks noChangeAspect="1"/>
          </p:cNvPicPr>
          <p:nvPr/>
        </p:nvPicPr>
        <p:blipFill>
          <a:blip r:embed="rId4"/>
          <a:stretch>
            <a:fillRect/>
          </a:stretch>
        </p:blipFill>
        <p:spPr>
          <a:xfrm>
            <a:off x="4856445" y="640080"/>
            <a:ext cx="6810317" cy="5550408"/>
          </a:xfrm>
          <a:prstGeom prst="rect">
            <a:avLst/>
          </a:prstGeom>
        </p:spPr>
      </p:pic>
      <p:pic>
        <p:nvPicPr>
          <p:cNvPr id="3" name="Recorded Sound">
            <a:hlinkClick r:id="" action="ppaction://media"/>
            <a:extLst>
              <a:ext uri="{FF2B5EF4-FFF2-40B4-BE49-F238E27FC236}">
                <a16:creationId xmlns:a16="http://schemas.microsoft.com/office/drawing/2014/main" id="{F3E3649C-8707-4A9F-A053-A1F35BD024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682" y="6015607"/>
            <a:ext cx="406400" cy="406400"/>
          </a:xfrm>
          <a:prstGeom prst="rect">
            <a:avLst/>
          </a:prstGeom>
        </p:spPr>
      </p:pic>
    </p:spTree>
    <p:extLst>
      <p:ext uri="{BB962C8B-B14F-4D97-AF65-F5344CB8AC3E}">
        <p14:creationId xmlns:p14="http://schemas.microsoft.com/office/powerpoint/2010/main" val="2195556879"/>
      </p:ext>
    </p:extLst>
  </p:cSld>
  <p:clrMapOvr>
    <a:masterClrMapping/>
  </p:clrMapOvr>
  <mc:AlternateContent xmlns:mc="http://schemas.openxmlformats.org/markup-compatibility/2006" xmlns:p14="http://schemas.microsoft.com/office/powerpoint/2010/main">
    <mc:Choice Requires="p14">
      <p:transition spd="slow" p14:dur="2000" advTm="57618"/>
    </mc:Choice>
    <mc:Fallback xmlns="">
      <p:transition spd="slow" advTm="57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TotalTime>
  <Words>644</Words>
  <Application>Microsoft Office PowerPoint</Application>
  <PresentationFormat>Widescreen</PresentationFormat>
  <Paragraphs>78</Paragraphs>
  <Slides>23</Slides>
  <Notes>1</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Cavolini</vt:lpstr>
      <vt:lpstr>Modern Love</vt:lpstr>
      <vt:lpstr>The Hand</vt:lpstr>
      <vt:lpstr>XCCW Joined 1a</vt:lpstr>
      <vt:lpstr>SketchyVTI</vt:lpstr>
      <vt:lpstr>Welcome to Year 2</vt:lpstr>
      <vt:lpstr>What will my child learn in Y2?</vt:lpstr>
      <vt:lpstr>Year 2 Overview</vt:lpstr>
      <vt:lpstr>Year 2 Overview continued…</vt:lpstr>
      <vt:lpstr>Year 2 Overview continued…</vt:lpstr>
      <vt:lpstr>YEAR 2 ASSESSMENTS    Throughout the year, we will have three formal assessment weeks. There will be on in the Autumn term, Spring term and Summer term. Assessments help us to see if your child is working towards expectations, age related or working at greater depth. (WT, ARE, GD) It also helps us to see where interventions are required to fill any gaps in learning.    It is important that holidays are not booked during this time. </vt:lpstr>
      <vt:lpstr>Age Related Expectations in Year 2</vt:lpstr>
      <vt:lpstr>Reading</vt:lpstr>
      <vt:lpstr>Writing</vt:lpstr>
      <vt:lpstr>Writing continued…</vt:lpstr>
      <vt:lpstr>PowerPoint Presentation</vt:lpstr>
      <vt:lpstr>PowerPoint Presentation</vt:lpstr>
      <vt:lpstr>PowerPoint Presentation</vt:lpstr>
      <vt:lpstr>PowerPoint Presentation</vt:lpstr>
      <vt:lpstr>Reading Treat </vt:lpstr>
      <vt:lpstr>Maths</vt:lpstr>
      <vt:lpstr>PowerPoint Presentation</vt:lpstr>
      <vt:lpstr>Useful Websites to support Maths </vt:lpstr>
      <vt:lpstr>OTHER INFORMATION</vt:lpstr>
      <vt:lpstr>Homework</vt:lpstr>
      <vt:lpstr>Dates for the diary- Trips</vt:lpstr>
      <vt:lpstr>Finally, WE NEED YOU! We are looking for a bank of volunteers…</vt:lpstr>
      <vt:lpstr>Thank you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dc:title>
  <dc:creator>Miss Rigby</dc:creator>
  <cp:lastModifiedBy>Mrs Hancock</cp:lastModifiedBy>
  <cp:revision>13</cp:revision>
  <cp:lastPrinted>2023-09-12T14:47:17Z</cp:lastPrinted>
  <dcterms:created xsi:type="dcterms:W3CDTF">2023-09-06T10:50:13Z</dcterms:created>
  <dcterms:modified xsi:type="dcterms:W3CDTF">2025-09-14T11:51:47Z</dcterms:modified>
</cp:coreProperties>
</file>