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Lst>
  <p:notesMasterIdLst>
    <p:notesMasterId r:id="rId30"/>
  </p:notesMasterIdLst>
  <p:handoutMasterIdLst>
    <p:handoutMasterId r:id="rId31"/>
  </p:handoutMasterIdLst>
  <p:sldIdLst>
    <p:sldId id="256" r:id="rId2"/>
    <p:sldId id="276" r:id="rId3"/>
    <p:sldId id="257" r:id="rId4"/>
    <p:sldId id="297" r:id="rId5"/>
    <p:sldId id="308" r:id="rId6"/>
    <p:sldId id="304" r:id="rId7"/>
    <p:sldId id="305" r:id="rId8"/>
    <p:sldId id="286" r:id="rId9"/>
    <p:sldId id="306" r:id="rId10"/>
    <p:sldId id="289" r:id="rId11"/>
    <p:sldId id="290" r:id="rId12"/>
    <p:sldId id="311" r:id="rId13"/>
    <p:sldId id="287" r:id="rId14"/>
    <p:sldId id="307" r:id="rId15"/>
    <p:sldId id="293" r:id="rId16"/>
    <p:sldId id="288" r:id="rId17"/>
    <p:sldId id="318" r:id="rId18"/>
    <p:sldId id="258" r:id="rId19"/>
    <p:sldId id="316" r:id="rId20"/>
    <p:sldId id="309" r:id="rId21"/>
    <p:sldId id="310" r:id="rId22"/>
    <p:sldId id="317" r:id="rId23"/>
    <p:sldId id="301" r:id="rId24"/>
    <p:sldId id="313" r:id="rId25"/>
    <p:sldId id="314" r:id="rId26"/>
    <p:sldId id="270" r:id="rId27"/>
    <p:sldId id="312" r:id="rId28"/>
    <p:sldId id="272" r:id="rId29"/>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67" d="100"/>
          <a:sy n="67" d="100"/>
        </p:scale>
        <p:origin x="109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5C5CE217-EC5C-4529-B9D2-9F57D6ADCD8E}" type="datetimeFigureOut">
              <a:rPr lang="en-GB" smtClean="0"/>
              <a:t>15/09/2025</a:t>
            </a:fld>
            <a:endParaRPr lang="en-GB"/>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EEAAF83C-DEC8-4024-AE2C-85068687358B}" type="slidenum">
              <a:rPr lang="en-GB" smtClean="0"/>
              <a:t>‹#›</a:t>
            </a:fld>
            <a:endParaRPr lang="en-GB"/>
          </a:p>
        </p:txBody>
      </p:sp>
    </p:spTree>
    <p:extLst>
      <p:ext uri="{BB962C8B-B14F-4D97-AF65-F5344CB8AC3E}">
        <p14:creationId xmlns:p14="http://schemas.microsoft.com/office/powerpoint/2010/main" val="172367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417FEB29-1DBB-4E1D-8301-28BB63D6E44D}" type="datetimeFigureOut">
              <a:rPr lang="en-GB" smtClean="0"/>
              <a:t>15/09/2025</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6EE5DDAB-0F71-4193-8C35-66E9AA580EFC}" type="slidenum">
              <a:rPr lang="en-GB" smtClean="0"/>
              <a:t>‹#›</a:t>
            </a:fld>
            <a:endParaRPr lang="en-GB"/>
          </a:p>
        </p:txBody>
      </p:sp>
    </p:spTree>
    <p:extLst>
      <p:ext uri="{BB962C8B-B14F-4D97-AF65-F5344CB8AC3E}">
        <p14:creationId xmlns:p14="http://schemas.microsoft.com/office/powerpoint/2010/main" val="187587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E5DDAB-0F71-4193-8C35-66E9AA580EFC}" type="slidenum">
              <a:rPr lang="en-GB" smtClean="0"/>
              <a:t>2</a:t>
            </a:fld>
            <a:endParaRPr lang="en-GB"/>
          </a:p>
        </p:txBody>
      </p:sp>
    </p:spTree>
    <p:extLst>
      <p:ext uri="{BB962C8B-B14F-4D97-AF65-F5344CB8AC3E}">
        <p14:creationId xmlns:p14="http://schemas.microsoft.com/office/powerpoint/2010/main" val="160262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E5DDAB-0F71-4193-8C35-66E9AA580EFC}" type="slidenum">
              <a:rPr lang="en-GB" smtClean="0"/>
              <a:t>8</a:t>
            </a:fld>
            <a:endParaRPr lang="en-GB"/>
          </a:p>
        </p:txBody>
      </p:sp>
    </p:spTree>
    <p:extLst>
      <p:ext uri="{BB962C8B-B14F-4D97-AF65-F5344CB8AC3E}">
        <p14:creationId xmlns:p14="http://schemas.microsoft.com/office/powerpoint/2010/main" val="3574861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E5DDAB-0F71-4193-8C35-66E9AA580EFC}" type="slidenum">
              <a:rPr lang="en-GB" smtClean="0"/>
              <a:t>11</a:t>
            </a:fld>
            <a:endParaRPr lang="en-GB"/>
          </a:p>
        </p:txBody>
      </p:sp>
    </p:spTree>
    <p:extLst>
      <p:ext uri="{BB962C8B-B14F-4D97-AF65-F5344CB8AC3E}">
        <p14:creationId xmlns:p14="http://schemas.microsoft.com/office/powerpoint/2010/main" val="190022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E5DDAB-0F71-4193-8C35-66E9AA580EFC}" type="slidenum">
              <a:rPr lang="en-GB" smtClean="0"/>
              <a:t>26</a:t>
            </a:fld>
            <a:endParaRPr lang="en-GB"/>
          </a:p>
        </p:txBody>
      </p:sp>
    </p:spTree>
    <p:extLst>
      <p:ext uri="{BB962C8B-B14F-4D97-AF65-F5344CB8AC3E}">
        <p14:creationId xmlns:p14="http://schemas.microsoft.com/office/powerpoint/2010/main" val="220116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E5DDAB-0F71-4193-8C35-66E9AA580EFC}" type="slidenum">
              <a:rPr lang="en-GB" smtClean="0"/>
              <a:t>28</a:t>
            </a:fld>
            <a:endParaRPr lang="en-GB"/>
          </a:p>
        </p:txBody>
      </p:sp>
    </p:spTree>
    <p:extLst>
      <p:ext uri="{BB962C8B-B14F-4D97-AF65-F5344CB8AC3E}">
        <p14:creationId xmlns:p14="http://schemas.microsoft.com/office/powerpoint/2010/main" val="3576714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A42E79-267A-4EDE-B21E-D41625F2E24B}"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170CCB-BB56-4CD0-A16D-580A5420079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22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42E79-267A-4EDE-B21E-D41625F2E24B}"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233463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42E79-267A-4EDE-B21E-D41625F2E24B}"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424110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42E79-267A-4EDE-B21E-D41625F2E24B}"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223582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42E79-267A-4EDE-B21E-D41625F2E24B}" type="datetimeFigureOut">
              <a:rPr lang="en-GB" smtClean="0"/>
              <a:t>15/09/2025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170CCB-BB56-4CD0-A16D-580A5420079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60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A42E79-267A-4EDE-B21E-D41625F2E24B}" type="datetimeFigureOut">
              <a:rPr lang="en-GB" smtClean="0"/>
              <a:t>15/09/2025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134306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A42E79-267A-4EDE-B21E-D41625F2E24B}" type="datetimeFigureOut">
              <a:rPr lang="en-GB" smtClean="0"/>
              <a:t>15/09/2025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3591062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A42E79-267A-4EDE-B21E-D41625F2E24B}" type="datetimeFigureOut">
              <a:rPr lang="en-GB" smtClean="0"/>
              <a:t>15/09/2025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361835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FA42E79-267A-4EDE-B21E-D41625F2E24B}" type="datetimeFigureOut">
              <a:rPr lang="en-GB" smtClean="0"/>
              <a:t>15/09/2025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233887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FA42E79-267A-4EDE-B21E-D41625F2E24B}" type="datetimeFigureOut">
              <a:rPr lang="en-GB" smtClean="0"/>
              <a:t>15/09/2025</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F170CCB-BB56-4CD0-A16D-580A54200792}" type="slidenum">
              <a:rPr lang="en-GB" smtClean="0"/>
              <a:t>‹#›</a:t>
            </a:fld>
            <a:endParaRPr lang="en-GB"/>
          </a:p>
        </p:txBody>
      </p:sp>
    </p:spTree>
    <p:extLst>
      <p:ext uri="{BB962C8B-B14F-4D97-AF65-F5344CB8AC3E}">
        <p14:creationId xmlns:p14="http://schemas.microsoft.com/office/powerpoint/2010/main" val="22788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42E79-267A-4EDE-B21E-D41625F2E24B}" type="datetimeFigureOut">
              <a:rPr lang="en-GB" smtClean="0"/>
              <a:t>15/09/2025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170CCB-BB56-4CD0-A16D-580A54200792}" type="slidenum">
              <a:rPr lang="en-GB" smtClean="0"/>
              <a:t>‹#›</a:t>
            </a:fld>
            <a:endParaRPr lang="en-GB"/>
          </a:p>
        </p:txBody>
      </p:sp>
    </p:spTree>
    <p:extLst>
      <p:ext uri="{BB962C8B-B14F-4D97-AF65-F5344CB8AC3E}">
        <p14:creationId xmlns:p14="http://schemas.microsoft.com/office/powerpoint/2010/main" val="2005897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3EF"/>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FA42E79-267A-4EDE-B21E-D41625F2E24B}" type="datetimeFigureOut">
              <a:rPr lang="en-GB" smtClean="0"/>
              <a:t>15/09/2025</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8F170CCB-BB56-4CD0-A16D-580A54200792}" type="slidenum">
              <a:rPr lang="en-GB" smtClean="0"/>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92353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7.jpeg"/><Relationship Id="rId5" Type="http://schemas.openxmlformats.org/officeDocument/2006/relationships/hyperlink" Target="mailto:deputy@scholargreen.cheshire.sch.uk-cyarwood@scholargreen.chehsire.sch.uk" TargetMode="External"/><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76672"/>
            <a:ext cx="3744416" cy="3352800"/>
          </a:xfrm>
        </p:spPr>
        <p:txBody>
          <a:bodyPr>
            <a:normAutofit/>
          </a:bodyPr>
          <a:lstStyle/>
          <a:p>
            <a:pPr algn="ctr"/>
            <a:r>
              <a:rPr lang="en-GB" sz="6300" dirty="0">
                <a:solidFill>
                  <a:schemeClr val="tx1"/>
                </a:solidFill>
                <a:latin typeface="Bible Stories" panose="00000500000000000000" pitchFamily="50" charset="0"/>
              </a:rPr>
              <a:t>Welcome to Reception! </a:t>
            </a:r>
          </a:p>
        </p:txBody>
      </p:sp>
      <p:sp>
        <p:nvSpPr>
          <p:cNvPr id="3" name="Subtitle 2"/>
          <p:cNvSpPr>
            <a:spLocks noGrp="1"/>
          </p:cNvSpPr>
          <p:nvPr>
            <p:ph type="subTitle" idx="1"/>
          </p:nvPr>
        </p:nvSpPr>
        <p:spPr>
          <a:xfrm>
            <a:off x="500634" y="4206876"/>
            <a:ext cx="3106169" cy="1645920"/>
          </a:xfrm>
        </p:spPr>
        <p:txBody>
          <a:bodyPr>
            <a:normAutofit fontScale="92500" lnSpcReduction="20000"/>
          </a:bodyPr>
          <a:lstStyle/>
          <a:p>
            <a:pPr>
              <a:lnSpc>
                <a:spcPct val="120000"/>
              </a:lnSpc>
            </a:pPr>
            <a:endParaRPr lang="en-GB" sz="2400" dirty="0">
              <a:solidFill>
                <a:schemeClr val="bg1"/>
              </a:solidFill>
              <a:latin typeface="XCCW Joined 1a" panose="03050602040000000000" pitchFamily="66" charset="0"/>
            </a:endParaRPr>
          </a:p>
          <a:p>
            <a:pPr algn="ctr">
              <a:lnSpc>
                <a:spcPct val="120000"/>
              </a:lnSpc>
            </a:pPr>
            <a:r>
              <a:rPr lang="en-GB" sz="2400" dirty="0">
                <a:solidFill>
                  <a:schemeClr val="tx1"/>
                </a:solidFill>
                <a:latin typeface="XCCW Joined 1a" panose="03050602040000000000" pitchFamily="66" charset="0"/>
              </a:rPr>
              <a:t>Reception Curriculum Meeting. </a:t>
            </a:r>
          </a:p>
          <a:p>
            <a:pPr algn="ctr">
              <a:lnSpc>
                <a:spcPct val="120000"/>
              </a:lnSpc>
            </a:pPr>
            <a:endParaRPr lang="en-GB" sz="2400" dirty="0">
              <a:solidFill>
                <a:schemeClr val="bg1"/>
              </a:solidFill>
              <a:latin typeface="XCCW Joined 1a" panose="03050602040000000000" pitchFamily="66" charset="0"/>
            </a:endParaRPr>
          </a:p>
        </p:txBody>
      </p:sp>
      <p:pic>
        <p:nvPicPr>
          <p:cNvPr id="4" name="Picture 3"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39369"/>
            <a:ext cx="4089402" cy="3965062"/>
          </a:xfrm>
          <a:prstGeom prst="rect">
            <a:avLst/>
          </a:prstGeom>
        </p:spPr>
      </p:pic>
      <p:pic>
        <p:nvPicPr>
          <p:cNvPr id="7" name="Video 6">
            <a:hlinkClick r:id="" action="ppaction://media"/>
            <a:extLst>
              <a:ext uri="{FF2B5EF4-FFF2-40B4-BE49-F238E27FC236}">
                <a16:creationId xmlns:a16="http://schemas.microsoft.com/office/drawing/2014/main" id="{96B80D62-64C5-37A9-7A07-81899117EA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04248" y="5541889"/>
            <a:ext cx="2339751" cy="1316111"/>
          </a:xfrm>
          <a:prstGeom prst="rect">
            <a:avLst/>
          </a:prstGeom>
        </p:spPr>
      </p:pic>
    </p:spTree>
    <p:extLst>
      <p:ext uri="{BB962C8B-B14F-4D97-AF65-F5344CB8AC3E}">
        <p14:creationId xmlns:p14="http://schemas.microsoft.com/office/powerpoint/2010/main" val="3106884771"/>
      </p:ext>
    </p:extLst>
  </p:cSld>
  <p:clrMapOvr>
    <a:masterClrMapping/>
  </p:clrMapOvr>
  <mc:AlternateContent xmlns:mc="http://schemas.openxmlformats.org/markup-compatibility/2006" xmlns:p14="http://schemas.microsoft.com/office/powerpoint/2010/main">
    <mc:Choice Requires="p14">
      <p:transition spd="slow" p14:dur="2000" advTm="25175"/>
    </mc:Choice>
    <mc:Fallback xmlns="">
      <p:transition spd="slow" advTm="2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44747"/>
            <a:ext cx="8079581" cy="1658198"/>
          </a:xfrm>
        </p:spPr>
        <p:txBody>
          <a:bodyPr>
            <a:normAutofit/>
          </a:bodyPr>
          <a:lstStyle/>
          <a:p>
            <a:r>
              <a:rPr lang="en-GB" dirty="0">
                <a:latin typeface="XCCW Joined 1a" panose="03050602040000000000" pitchFamily="66" charset="0"/>
              </a:rPr>
              <a:t>Reading- Read. Write. Inc. Scheme</a:t>
            </a:r>
          </a:p>
        </p:txBody>
      </p:sp>
      <p:sp>
        <p:nvSpPr>
          <p:cNvPr id="3" name="Content Placeholder 2"/>
          <p:cNvSpPr>
            <a:spLocks noGrp="1"/>
          </p:cNvSpPr>
          <p:nvPr>
            <p:ph idx="1"/>
          </p:nvPr>
        </p:nvSpPr>
        <p:spPr>
          <a:xfrm>
            <a:off x="107504" y="2010916"/>
            <a:ext cx="6585074" cy="3766185"/>
          </a:xfrm>
        </p:spPr>
        <p:txBody>
          <a:bodyPr/>
          <a:lstStyle/>
          <a:p>
            <a:r>
              <a:rPr lang="en-GB" sz="2000" dirty="0">
                <a:latin typeface="XCCW Joined 1a" panose="03050602040000000000" pitchFamily="66" charset="0"/>
              </a:rPr>
              <a:t>Set 1 sounds</a:t>
            </a:r>
          </a:p>
          <a:p>
            <a:r>
              <a:rPr lang="en-GB" sz="2000" dirty="0">
                <a:latin typeface="XCCW Joined 1a" panose="03050602040000000000" pitchFamily="66" charset="0"/>
              </a:rPr>
              <a:t>Ditties- will come home on cards</a:t>
            </a:r>
          </a:p>
          <a:p>
            <a:r>
              <a:rPr lang="en-GB" sz="2000" dirty="0">
                <a:latin typeface="XCCW Joined 1a" panose="03050602040000000000" pitchFamily="66" charset="0"/>
              </a:rPr>
              <a:t>Red Group </a:t>
            </a:r>
          </a:p>
          <a:p>
            <a:r>
              <a:rPr lang="en-GB" sz="2000" dirty="0">
                <a:latin typeface="XCCW Joined 1a" panose="03050602040000000000" pitchFamily="66" charset="0"/>
              </a:rPr>
              <a:t>Green</a:t>
            </a:r>
          </a:p>
          <a:p>
            <a:r>
              <a:rPr lang="en-GB" sz="2000" dirty="0">
                <a:latin typeface="XCCW Joined 1a" panose="03050602040000000000" pitchFamily="66" charset="0"/>
              </a:rPr>
              <a:t>Purple</a:t>
            </a:r>
          </a:p>
          <a:p>
            <a:r>
              <a:rPr lang="en-GB" sz="2000" dirty="0">
                <a:latin typeface="XCCW Joined 1a" panose="03050602040000000000" pitchFamily="66" charset="0"/>
              </a:rPr>
              <a:t>Pink</a:t>
            </a:r>
          </a:p>
          <a:p>
            <a:r>
              <a:rPr lang="en-GB" sz="2000" dirty="0">
                <a:latin typeface="XCCW Joined 1a" panose="03050602040000000000" pitchFamily="66" charset="0"/>
              </a:rPr>
              <a:t>Orange</a:t>
            </a:r>
          </a:p>
          <a:p>
            <a:r>
              <a:rPr lang="en-GB" sz="2000" dirty="0">
                <a:latin typeface="XCCW Joined 1a" panose="03050602040000000000" pitchFamily="66" charset="0"/>
              </a:rPr>
              <a:t>Yellow</a:t>
            </a:r>
          </a:p>
          <a:p>
            <a:endParaRPr lang="en-GB" dirty="0">
              <a:latin typeface="NTFPreCursivef" panose="03000400000000000000" pitchFamily="66" charset="0"/>
            </a:endParaRPr>
          </a:p>
        </p:txBody>
      </p:sp>
      <p:sp>
        <p:nvSpPr>
          <p:cNvPr id="5" name="TextBox 4"/>
          <p:cNvSpPr txBox="1"/>
          <p:nvPr/>
        </p:nvSpPr>
        <p:spPr>
          <a:xfrm>
            <a:off x="2339752" y="4437112"/>
            <a:ext cx="2376264" cy="83099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GB" sz="1600" dirty="0">
                <a:latin typeface="NTFPreCursivef" panose="03000400000000000000" pitchFamily="66" charset="0"/>
              </a:rPr>
              <a:t>This is where we would expect the children to be by the end of Reception</a:t>
            </a:r>
          </a:p>
        </p:txBody>
      </p:sp>
      <p:sp>
        <p:nvSpPr>
          <p:cNvPr id="6" name="Right Brace 5"/>
          <p:cNvSpPr/>
          <p:nvPr/>
        </p:nvSpPr>
        <p:spPr>
          <a:xfrm>
            <a:off x="1691680" y="4437112"/>
            <a:ext cx="432048" cy="72008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3E613F24-0D8B-469A-ABA3-5787CA06B708}"/>
              </a:ext>
            </a:extLst>
          </p:cNvPr>
          <p:cNvPicPr>
            <a:picLocks noChangeAspect="1"/>
          </p:cNvPicPr>
          <p:nvPr/>
        </p:nvPicPr>
        <p:blipFill>
          <a:blip r:embed="rId4"/>
          <a:stretch>
            <a:fillRect/>
          </a:stretch>
        </p:blipFill>
        <p:spPr>
          <a:xfrm>
            <a:off x="5635436" y="1268760"/>
            <a:ext cx="2808312" cy="2319416"/>
          </a:xfrm>
          <a:prstGeom prst="rect">
            <a:avLst/>
          </a:prstGeom>
        </p:spPr>
      </p:pic>
      <p:sp>
        <p:nvSpPr>
          <p:cNvPr id="8" name="TextBox 7">
            <a:extLst>
              <a:ext uri="{FF2B5EF4-FFF2-40B4-BE49-F238E27FC236}">
                <a16:creationId xmlns:a16="http://schemas.microsoft.com/office/drawing/2014/main" id="{C8292466-F6F5-6E08-0073-1DAE40143062}"/>
              </a:ext>
            </a:extLst>
          </p:cNvPr>
          <p:cNvSpPr txBox="1"/>
          <p:nvPr/>
        </p:nvSpPr>
        <p:spPr>
          <a:xfrm>
            <a:off x="5148064" y="4869160"/>
            <a:ext cx="3640460" cy="1938992"/>
          </a:xfrm>
          <a:prstGeom prst="rect">
            <a:avLst/>
          </a:prstGeom>
          <a:noFill/>
        </p:spPr>
        <p:txBody>
          <a:bodyPr wrap="square" rtlCol="0">
            <a:spAutoFit/>
          </a:bodyPr>
          <a:lstStyle/>
          <a:p>
            <a:r>
              <a:rPr lang="en-GB" sz="2000" b="1" dirty="0">
                <a:latin typeface="XCCW Joined 1a" panose="03050602040000000000" pitchFamily="66" charset="0"/>
              </a:rPr>
              <a:t>To get onto Orange, children will need to know all of the  Set 2 sounds and be able to blend them in words. </a:t>
            </a:r>
          </a:p>
        </p:txBody>
      </p:sp>
      <p:pic>
        <p:nvPicPr>
          <p:cNvPr id="10" name="Audio 9">
            <a:hlinkClick r:id="" action="ppaction://media"/>
            <a:extLst>
              <a:ext uri="{FF2B5EF4-FFF2-40B4-BE49-F238E27FC236}">
                <a16:creationId xmlns:a16="http://schemas.microsoft.com/office/drawing/2014/main" id="{D65C3508-BB3F-859D-677F-55E3D8915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69089152"/>
      </p:ext>
    </p:extLst>
  </p:cSld>
  <p:clrMapOvr>
    <a:masterClrMapping/>
  </p:clrMapOvr>
  <mc:AlternateContent xmlns:mc="http://schemas.openxmlformats.org/markup-compatibility/2006" xmlns:p14="http://schemas.microsoft.com/office/powerpoint/2010/main">
    <mc:Choice Requires="p14">
      <p:transition spd="slow" p14:dur="2000" advTm="22473"/>
    </mc:Choice>
    <mc:Fallback xmlns="">
      <p:transition spd="slow" advTm="2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659" y="5229200"/>
            <a:ext cx="1071119"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7908" y="208236"/>
            <a:ext cx="8079581" cy="1658198"/>
          </a:xfrm>
        </p:spPr>
        <p:txBody>
          <a:bodyPr>
            <a:normAutofit/>
          </a:bodyPr>
          <a:lstStyle/>
          <a:p>
            <a:r>
              <a:rPr lang="en-GB" sz="5400" dirty="0">
                <a:latin typeface="XCCW Joined 1a" panose="03050602040000000000" pitchFamily="66" charset="0"/>
              </a:rPr>
              <a:t>Red/ Green words</a:t>
            </a:r>
          </a:p>
        </p:txBody>
      </p:sp>
      <p:sp>
        <p:nvSpPr>
          <p:cNvPr id="3" name="Content Placeholder 2"/>
          <p:cNvSpPr>
            <a:spLocks noGrp="1"/>
          </p:cNvSpPr>
          <p:nvPr>
            <p:ph idx="1"/>
          </p:nvPr>
        </p:nvSpPr>
        <p:spPr>
          <a:xfrm>
            <a:off x="64924" y="1574982"/>
            <a:ext cx="8348184" cy="4243919"/>
          </a:xfrm>
        </p:spPr>
        <p:txBody>
          <a:bodyPr>
            <a:noAutofit/>
          </a:bodyPr>
          <a:lstStyle/>
          <a:p>
            <a:r>
              <a:rPr lang="en-GB" sz="2000" dirty="0">
                <a:solidFill>
                  <a:schemeClr val="tx1"/>
                </a:solidFill>
                <a:latin typeface="XCCW Joined 1a" panose="03050602040000000000" pitchFamily="66" charset="0"/>
              </a:rPr>
              <a:t>Read, Write, Inc. phonics programme. </a:t>
            </a:r>
          </a:p>
          <a:p>
            <a:r>
              <a:rPr lang="en-GB" sz="2000" b="1" dirty="0">
                <a:solidFill>
                  <a:srgbClr val="00B050"/>
                </a:solidFill>
                <a:latin typeface="XCCW Joined 1a" panose="03050602040000000000" pitchFamily="66" charset="0"/>
              </a:rPr>
              <a:t>Green words- </a:t>
            </a:r>
            <a:r>
              <a:rPr lang="en-GB" sz="2000" dirty="0">
                <a:latin typeface="XCCW Joined 1a" panose="03050602040000000000" pitchFamily="66" charset="0"/>
              </a:rPr>
              <a:t>words you can ‘sound out’ e.g. c-a-t is cat.</a:t>
            </a:r>
          </a:p>
          <a:p>
            <a:r>
              <a:rPr lang="en-GB" sz="2000" dirty="0">
                <a:latin typeface="XCCW Joined 1a" panose="03050602040000000000" pitchFamily="66" charset="0"/>
              </a:rPr>
              <a:t>Green words are featured in the </a:t>
            </a:r>
            <a:r>
              <a:rPr lang="en-GB" sz="2000" dirty="0" err="1">
                <a:latin typeface="XCCW Joined 1a" panose="03050602040000000000" pitchFamily="66" charset="0"/>
              </a:rPr>
              <a:t>dittys</a:t>
            </a:r>
            <a:r>
              <a:rPr lang="en-GB" sz="2000" dirty="0">
                <a:latin typeface="XCCW Joined 1a" panose="03050602040000000000" pitchFamily="66" charset="0"/>
              </a:rPr>
              <a:t> or books that your child will bring home. We may send extra home if they need some more support.  </a:t>
            </a:r>
          </a:p>
          <a:p>
            <a:r>
              <a:rPr lang="en-GB" sz="2000" b="1" dirty="0">
                <a:solidFill>
                  <a:srgbClr val="FF0000"/>
                </a:solidFill>
                <a:latin typeface="XCCW Joined 1a" panose="03050602040000000000" pitchFamily="66" charset="0"/>
              </a:rPr>
              <a:t>Red words </a:t>
            </a:r>
            <a:r>
              <a:rPr lang="en-GB" sz="2000" dirty="0">
                <a:solidFill>
                  <a:srgbClr val="FF0000"/>
                </a:solidFill>
                <a:latin typeface="XCCW Joined 1a" panose="03050602040000000000" pitchFamily="66" charset="0"/>
              </a:rPr>
              <a:t>(tricky words)- </a:t>
            </a:r>
            <a:r>
              <a:rPr lang="en-GB" sz="2000" dirty="0">
                <a:latin typeface="XCCW Joined 1a" panose="03050602040000000000" pitchFamily="66" charset="0"/>
              </a:rPr>
              <a:t>flash cards will be sent home in a pack for you to practise daily with your child. We send them out in sets. We aim to check these weekly or fortnightly, once your child knows the ones that have been sent home, a new set will be sent. </a:t>
            </a:r>
          </a:p>
          <a:p>
            <a:r>
              <a:rPr lang="en-GB" sz="2000" b="1" dirty="0">
                <a:solidFill>
                  <a:schemeClr val="accent2"/>
                </a:solidFill>
                <a:latin typeface="XCCW Joined 1a" panose="03050602040000000000" pitchFamily="66" charset="0"/>
              </a:rPr>
              <a:t>Red words </a:t>
            </a:r>
            <a:r>
              <a:rPr lang="en-GB" sz="2000" dirty="0">
                <a:latin typeface="XCCW Joined 1a" panose="03050602040000000000" pitchFamily="66" charset="0"/>
              </a:rPr>
              <a:t>are words which can’t always be sounded out to read or spell, for example: I, the, you, said etc. The motto that we use for these words in school is that ‘we just have to know them’. </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7794" y="0"/>
            <a:ext cx="1379984" cy="71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B171E47E-78E9-9FF4-4DE7-50A1A99851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8193745"/>
      </p:ext>
    </p:extLst>
  </p:cSld>
  <p:clrMapOvr>
    <a:masterClrMapping/>
  </p:clrMapOvr>
  <mc:AlternateContent xmlns:mc="http://schemas.openxmlformats.org/markup-compatibility/2006" xmlns:p14="http://schemas.microsoft.com/office/powerpoint/2010/main">
    <mc:Choice Requires="p14">
      <p:transition spd="slow" p14:dur="2000" advTm="110925"/>
    </mc:Choice>
    <mc:Fallback xmlns="">
      <p:transition spd="slow" advTm="11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FD467C-6F83-5A7F-5B39-0DA16A983876}"/>
              </a:ext>
            </a:extLst>
          </p:cNvPr>
          <p:cNvSpPr txBox="1"/>
          <p:nvPr/>
        </p:nvSpPr>
        <p:spPr>
          <a:xfrm>
            <a:off x="1547664" y="692696"/>
            <a:ext cx="6840760" cy="3293209"/>
          </a:xfrm>
          <a:prstGeom prst="rect">
            <a:avLst/>
          </a:prstGeom>
          <a:noFill/>
        </p:spPr>
        <p:txBody>
          <a:bodyPr wrap="square" rtlCol="0">
            <a:spAutoFit/>
          </a:bodyPr>
          <a:lstStyle/>
          <a:p>
            <a:r>
              <a:rPr lang="en-GB" sz="3600" dirty="0">
                <a:solidFill>
                  <a:srgbClr val="92D050"/>
                </a:solidFill>
                <a:latin typeface="XCCW Joined 1a" panose="03050602040000000000" pitchFamily="66" charset="0"/>
              </a:rPr>
              <a:t>Oxford Owl Reading Buddy </a:t>
            </a:r>
          </a:p>
          <a:p>
            <a:endParaRPr lang="en-US" sz="3600" dirty="0">
              <a:solidFill>
                <a:srgbClr val="92D050"/>
              </a:solidFill>
              <a:latin typeface="XCCW Joined 1a" panose="03050602040000000000" pitchFamily="66" charset="0"/>
            </a:endParaRPr>
          </a:p>
          <a:p>
            <a:pPr marL="571500" indent="-571500">
              <a:buFont typeface="Arial" panose="020B0604020202020204" pitchFamily="34" charset="0"/>
              <a:buChar char="•"/>
            </a:pPr>
            <a:r>
              <a:rPr lang="en-US" sz="2000" dirty="0">
                <a:latin typeface="XCCW Joined 1a" panose="03050602040000000000" pitchFamily="66" charset="0"/>
              </a:rPr>
              <a:t>L</a:t>
            </a:r>
            <a:r>
              <a:rPr lang="en-GB" sz="2000" dirty="0" err="1">
                <a:latin typeface="XCCW Joined 1a" panose="03050602040000000000" pitchFamily="66" charset="0"/>
              </a:rPr>
              <a:t>ogins</a:t>
            </a:r>
            <a:r>
              <a:rPr lang="en-GB" sz="2000" dirty="0">
                <a:latin typeface="XCCW Joined 1a" panose="03050602040000000000" pitchFamily="66" charset="0"/>
              </a:rPr>
              <a:t> in reading diary. </a:t>
            </a:r>
          </a:p>
          <a:p>
            <a:pPr marL="571500" indent="-571500">
              <a:buFont typeface="Arial" panose="020B0604020202020204" pitchFamily="34" charset="0"/>
              <a:buChar char="•"/>
            </a:pPr>
            <a:r>
              <a:rPr lang="en-US" sz="2000" dirty="0">
                <a:latin typeface="XCCW Joined 1a" panose="03050602040000000000" pitchFamily="66" charset="0"/>
              </a:rPr>
              <a:t>A</a:t>
            </a:r>
            <a:r>
              <a:rPr lang="en-GB" sz="2000" dirty="0">
                <a:latin typeface="XCCW Joined 1a" panose="03050602040000000000" pitchFamily="66" charset="0"/>
              </a:rPr>
              <a:t> chance for a different way of reading. </a:t>
            </a:r>
          </a:p>
          <a:p>
            <a:pPr marL="571500" indent="-571500">
              <a:buFont typeface="Arial" panose="020B0604020202020204" pitchFamily="34" charset="0"/>
              <a:buChar char="•"/>
            </a:pPr>
            <a:r>
              <a:rPr lang="en-US" sz="2000" dirty="0">
                <a:latin typeface="XCCW Joined 1a" panose="03050602040000000000" pitchFamily="66" charset="0"/>
              </a:rPr>
              <a:t>C</a:t>
            </a:r>
            <a:r>
              <a:rPr lang="en-GB" sz="2000" dirty="0" err="1">
                <a:latin typeface="XCCW Joined 1a" panose="03050602040000000000" pitchFamily="66" charset="0"/>
              </a:rPr>
              <a:t>hildren</a:t>
            </a:r>
            <a:r>
              <a:rPr lang="en-GB" sz="2000" dirty="0">
                <a:latin typeface="XCCW Joined 1a" panose="03050602040000000000" pitchFamily="66" charset="0"/>
              </a:rPr>
              <a:t> can quiz on what they have read to support their comprehension.  </a:t>
            </a:r>
          </a:p>
        </p:txBody>
      </p:sp>
      <p:pic>
        <p:nvPicPr>
          <p:cNvPr id="5" name="Audio 4">
            <a:hlinkClick r:id="" action="ppaction://media"/>
            <a:extLst>
              <a:ext uri="{FF2B5EF4-FFF2-40B4-BE49-F238E27FC236}">
                <a16:creationId xmlns:a16="http://schemas.microsoft.com/office/drawing/2014/main" id="{0A131997-743F-7463-66AF-C38148487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3791362"/>
      </p:ext>
    </p:extLst>
  </p:cSld>
  <p:clrMapOvr>
    <a:masterClrMapping/>
  </p:clrMapOvr>
  <mc:AlternateContent xmlns:mc="http://schemas.openxmlformats.org/markup-compatibility/2006" xmlns:p14="http://schemas.microsoft.com/office/powerpoint/2010/main">
    <mc:Choice Requires="p14">
      <p:transition spd="slow" p14:dur="2000" advTm="63753"/>
    </mc:Choice>
    <mc:Fallback xmlns="">
      <p:transition spd="slow" advTm="6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7" y="35861"/>
            <a:ext cx="4709973" cy="1880971"/>
          </a:xfrm>
        </p:spPr>
        <p:txBody>
          <a:bodyPr>
            <a:normAutofit/>
          </a:bodyPr>
          <a:lstStyle/>
          <a:p>
            <a:r>
              <a:rPr lang="en-GB" sz="5400" dirty="0">
                <a:latin typeface="Bible Stories" panose="00000500000000000000" pitchFamily="50" charset="0"/>
              </a:rPr>
              <a:t>Writing</a:t>
            </a:r>
          </a:p>
        </p:txBody>
      </p:sp>
      <p:sp>
        <p:nvSpPr>
          <p:cNvPr id="3" name="Content Placeholder 2"/>
          <p:cNvSpPr>
            <a:spLocks noGrp="1"/>
          </p:cNvSpPr>
          <p:nvPr>
            <p:ph idx="1"/>
          </p:nvPr>
        </p:nvSpPr>
        <p:spPr>
          <a:xfrm>
            <a:off x="507206" y="2438186"/>
            <a:ext cx="8097242" cy="3943142"/>
          </a:xfrm>
        </p:spPr>
        <p:txBody>
          <a:bodyPr>
            <a:normAutofit/>
          </a:bodyPr>
          <a:lstStyle/>
          <a:p>
            <a:pPr>
              <a:lnSpc>
                <a:spcPct val="100000"/>
              </a:lnSpc>
            </a:pPr>
            <a:r>
              <a:rPr lang="en-GB" sz="2000" dirty="0">
                <a:latin typeface="XCCW Joined 1a" panose="03050602040000000000" pitchFamily="66" charset="0"/>
              </a:rPr>
              <a:t>By the end of the Reception year children should:</a:t>
            </a:r>
          </a:p>
          <a:p>
            <a:pPr lvl="2">
              <a:lnSpc>
                <a:spcPct val="100000"/>
              </a:lnSpc>
            </a:pPr>
            <a:r>
              <a:rPr lang="en-GB" sz="1800" dirty="0">
                <a:latin typeface="XCCW Joined 1a" panose="03050602040000000000" pitchFamily="66" charset="0"/>
              </a:rPr>
              <a:t>Write recognisable letters, most of which are correctly formed;</a:t>
            </a:r>
          </a:p>
          <a:p>
            <a:pPr lvl="2">
              <a:lnSpc>
                <a:spcPct val="100000"/>
              </a:lnSpc>
            </a:pPr>
            <a:r>
              <a:rPr lang="en-GB" sz="1800" dirty="0">
                <a:latin typeface="XCCW Joined 1a" panose="03050602040000000000" pitchFamily="66" charset="0"/>
              </a:rPr>
              <a:t>Spell words by identifying sounds in them and representing the sounds with a letter;</a:t>
            </a:r>
          </a:p>
          <a:p>
            <a:pPr lvl="2">
              <a:lnSpc>
                <a:spcPct val="100000"/>
              </a:lnSpc>
            </a:pPr>
            <a:r>
              <a:rPr lang="en-GB" sz="1800" dirty="0">
                <a:latin typeface="XCCW Joined 1a" panose="03050602040000000000" pitchFamily="66" charset="0"/>
              </a:rPr>
              <a:t>Write simple phrases and sentences that can be read by others. </a:t>
            </a:r>
          </a:p>
          <a:p>
            <a:pPr lvl="2">
              <a:lnSpc>
                <a:spcPct val="100000"/>
              </a:lnSpc>
            </a:pPr>
            <a:endParaRPr lang="en-GB" sz="1800" dirty="0">
              <a:latin typeface="XCCW Joined 1a" panose="03050602040000000000" pitchFamily="66" charset="0"/>
            </a:endParaRPr>
          </a:p>
          <a:p>
            <a:pPr marL="0" lvl="2" indent="0">
              <a:lnSpc>
                <a:spcPct val="100000"/>
              </a:lnSpc>
              <a:buNone/>
            </a:pPr>
            <a:r>
              <a:rPr lang="en-GB" i="0" dirty="0">
                <a:latin typeface="XCCW Joined 1a" panose="03050602040000000000" pitchFamily="66" charset="0"/>
              </a:rPr>
              <a:t>For children to be able to do this, practising </a:t>
            </a:r>
            <a:r>
              <a:rPr lang="en-GB" i="0" dirty="0">
                <a:solidFill>
                  <a:srgbClr val="FF0000"/>
                </a:solidFill>
                <a:latin typeface="XCCW Joined 1a" panose="03050602040000000000" pitchFamily="66" charset="0"/>
              </a:rPr>
              <a:t>red</a:t>
            </a:r>
            <a:r>
              <a:rPr lang="en-GB" i="0" dirty="0">
                <a:latin typeface="XCCW Joined 1a" panose="03050602040000000000" pitchFamily="66" charset="0"/>
              </a:rPr>
              <a:t> words at home alongside what they do in school is essential.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19078"/>
            <a:ext cx="3134204" cy="221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1084BE3F-CEE5-D84F-3751-5CD482225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30557943"/>
      </p:ext>
    </p:extLst>
  </p:cSld>
  <p:clrMapOvr>
    <a:masterClrMapping/>
  </p:clrMapOvr>
  <mc:AlternateContent xmlns:mc="http://schemas.openxmlformats.org/markup-compatibility/2006" xmlns:p14="http://schemas.microsoft.com/office/powerpoint/2010/main">
    <mc:Choice Requires="p14">
      <p:transition spd="slow" p14:dur="2000" advTm="96808"/>
    </mc:Choice>
    <mc:Fallback xmlns="">
      <p:transition spd="slow" advTm="9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FE7BC-EE06-0073-8366-26D69A911E36}"/>
              </a:ext>
            </a:extLst>
          </p:cNvPr>
          <p:cNvSpPr txBox="1"/>
          <p:nvPr/>
        </p:nvSpPr>
        <p:spPr>
          <a:xfrm>
            <a:off x="1979712" y="232187"/>
            <a:ext cx="5400600" cy="830997"/>
          </a:xfrm>
          <a:prstGeom prst="rect">
            <a:avLst/>
          </a:prstGeom>
          <a:noFill/>
        </p:spPr>
        <p:txBody>
          <a:bodyPr wrap="square" rtlCol="0">
            <a:spAutoFit/>
          </a:bodyPr>
          <a:lstStyle/>
          <a:p>
            <a:r>
              <a:rPr lang="en-GB" sz="4800" dirty="0">
                <a:solidFill>
                  <a:srgbClr val="92D050"/>
                </a:solidFill>
                <a:latin typeface="XCCW Joined 1a" panose="03050602040000000000" pitchFamily="66" charset="0"/>
              </a:rPr>
              <a:t>Handwriting</a:t>
            </a:r>
            <a:r>
              <a:rPr lang="en-GB" dirty="0"/>
              <a:t> </a:t>
            </a:r>
          </a:p>
        </p:txBody>
      </p:sp>
      <p:sp>
        <p:nvSpPr>
          <p:cNvPr id="3" name="TextBox 2">
            <a:extLst>
              <a:ext uri="{FF2B5EF4-FFF2-40B4-BE49-F238E27FC236}">
                <a16:creationId xmlns:a16="http://schemas.microsoft.com/office/drawing/2014/main" id="{4ED4DEEF-6F72-706D-4DF7-356916B5224F}"/>
              </a:ext>
            </a:extLst>
          </p:cNvPr>
          <p:cNvSpPr txBox="1"/>
          <p:nvPr/>
        </p:nvSpPr>
        <p:spPr>
          <a:xfrm>
            <a:off x="0" y="1268760"/>
            <a:ext cx="8078777" cy="5324535"/>
          </a:xfrm>
          <a:prstGeom prst="rect">
            <a:avLst/>
          </a:prstGeom>
          <a:noFill/>
        </p:spPr>
        <p:txBody>
          <a:bodyPr wrap="square" rtlCol="0">
            <a:spAutoFit/>
          </a:bodyPr>
          <a:lstStyle/>
          <a:p>
            <a:r>
              <a:rPr lang="en-GB" sz="2000" dirty="0">
                <a:latin typeface="XCCW Joined 1a" panose="03050602040000000000" pitchFamily="66" charset="0"/>
              </a:rPr>
              <a:t>In </a:t>
            </a:r>
            <a:r>
              <a:rPr lang="en-GB" sz="2000">
                <a:latin typeface="XCCW Joined 1a" panose="03050602040000000000" pitchFamily="66" charset="0"/>
              </a:rPr>
              <a:t>the Autumn </a:t>
            </a:r>
            <a:r>
              <a:rPr lang="en-GB" sz="2000" dirty="0">
                <a:latin typeface="XCCW Joined 1a" panose="03050602040000000000" pitchFamily="66" charset="0"/>
              </a:rPr>
              <a:t>term, we focus on lots of pre-handwriting skills. </a:t>
            </a:r>
          </a:p>
          <a:p>
            <a:r>
              <a:rPr lang="en-GB" sz="2000" dirty="0">
                <a:latin typeface="XCCW Joined 1a" panose="03050602040000000000" pitchFamily="66" charset="0"/>
              </a:rPr>
              <a:t>We engage the children in activities such as fine motor challenges and gross motor challenges. </a:t>
            </a:r>
          </a:p>
          <a:p>
            <a:endParaRPr lang="en-GB" sz="2000" dirty="0">
              <a:latin typeface="XCCW Joined 1a" panose="03050602040000000000" pitchFamily="66" charset="0"/>
            </a:endParaRPr>
          </a:p>
          <a:p>
            <a:r>
              <a:rPr lang="en-GB" sz="2000" dirty="0">
                <a:latin typeface="XCCW Joined 1a" panose="03050602040000000000" pitchFamily="66" charset="0"/>
              </a:rPr>
              <a:t>When we think the children are ready, we begin to teach each letter of the alphabet. We focus on a letter a week so children can practise throughout the week. </a:t>
            </a:r>
          </a:p>
          <a:p>
            <a:endParaRPr lang="en-GB" sz="2000" dirty="0">
              <a:latin typeface="XCCW Joined 1a" panose="03050602040000000000" pitchFamily="66" charset="0"/>
            </a:endParaRPr>
          </a:p>
          <a:p>
            <a:r>
              <a:rPr lang="en-GB" sz="2000" dirty="0">
                <a:latin typeface="XCCW Joined 1a" panose="03050602040000000000" pitchFamily="66" charset="0"/>
              </a:rPr>
              <a:t>In our policy, we use a precursive style of writing in Reception. This is to support children in their future learning where they will be expected to join their letters as they get older. </a:t>
            </a:r>
          </a:p>
          <a:p>
            <a:endParaRPr lang="en-GB" sz="2000" dirty="0">
              <a:latin typeface="XCCW Joined 1a" panose="03050602040000000000" pitchFamily="66" charset="0"/>
            </a:endParaRPr>
          </a:p>
          <a:p>
            <a:r>
              <a:rPr lang="en-GB" sz="2000" dirty="0" err="1">
                <a:latin typeface="XCCW Joined 1a" panose="03050602040000000000" pitchFamily="66" charset="0"/>
              </a:rPr>
              <a:t>RWI</a:t>
            </a:r>
            <a:r>
              <a:rPr lang="en-GB" sz="2000" dirty="0">
                <a:latin typeface="XCCW Joined 1a" panose="03050602040000000000" pitchFamily="66" charset="0"/>
              </a:rPr>
              <a:t> is not cursive- therefore we say- ‘This is how read it, this is how we write it.’</a:t>
            </a:r>
          </a:p>
        </p:txBody>
      </p:sp>
      <p:pic>
        <p:nvPicPr>
          <p:cNvPr id="2050" name="Picture 2" descr="Parent guide to Read Write Inc. Phonics - Oxford Owl">
            <a:extLst>
              <a:ext uri="{FF2B5EF4-FFF2-40B4-BE49-F238E27FC236}">
                <a16:creationId xmlns:a16="http://schemas.microsoft.com/office/drawing/2014/main" id="{1616A840-7C8C-7752-D459-6A4EEB36D0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80" t="-2085" r="26291" b="2085"/>
          <a:stretch/>
        </p:blipFill>
        <p:spPr bwMode="auto">
          <a:xfrm>
            <a:off x="7524328" y="5013176"/>
            <a:ext cx="1403648" cy="195297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AD265D8-996D-FF1D-8897-7EB7D865D6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0547316"/>
      </p:ext>
    </p:extLst>
  </p:cSld>
  <p:clrMapOvr>
    <a:masterClrMapping/>
  </p:clrMapOvr>
  <mc:AlternateContent xmlns:mc="http://schemas.openxmlformats.org/markup-compatibility/2006" xmlns:p14="http://schemas.microsoft.com/office/powerpoint/2010/main">
    <mc:Choice Requires="p14">
      <p:transition spd="slow" p14:dur="2000" advTm="85281"/>
    </mc:Choice>
    <mc:Fallback xmlns="">
      <p:transition spd="slow" advTm="8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499532"/>
            <a:ext cx="8079581" cy="1921355"/>
          </a:xfrm>
        </p:spPr>
        <p:txBody>
          <a:bodyPr>
            <a:normAutofit fontScale="90000"/>
          </a:bodyPr>
          <a:lstStyle/>
          <a:p>
            <a:pPr>
              <a:lnSpc>
                <a:spcPct val="100000"/>
              </a:lnSpc>
            </a:pPr>
            <a:r>
              <a:rPr lang="en-GB" sz="5400" dirty="0">
                <a:latin typeface="XCCW Joined 1a" panose="03050602040000000000" pitchFamily="66" charset="0"/>
              </a:rPr>
              <a:t>Examples of writing by the end of the EYFS (Reception)</a:t>
            </a:r>
          </a:p>
        </p:txBody>
      </p:sp>
      <p:pic>
        <p:nvPicPr>
          <p:cNvPr id="1026" name="Picture 2" descr="Image preview">
            <a:extLst>
              <a:ext uri="{FF2B5EF4-FFF2-40B4-BE49-F238E27FC236}">
                <a16:creationId xmlns:a16="http://schemas.microsoft.com/office/drawing/2014/main" id="{093956A6-1803-4261-B8C3-264C55B09B5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823"/>
          <a:stretch/>
        </p:blipFill>
        <p:spPr bwMode="auto">
          <a:xfrm>
            <a:off x="0" y="2636912"/>
            <a:ext cx="4050652" cy="4006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46FA2BC5-794C-4D68-9A61-70C0B9A466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750"/>
          <a:stretch/>
        </p:blipFill>
        <p:spPr bwMode="auto">
          <a:xfrm>
            <a:off x="4143641" y="2615535"/>
            <a:ext cx="3967697" cy="403380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35C3B26-2F1F-E0D5-1328-18FB2AEEBE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00247862"/>
      </p:ext>
    </p:extLst>
  </p:cSld>
  <p:clrMapOvr>
    <a:masterClrMapping/>
  </p:clrMapOvr>
  <mc:AlternateContent xmlns:mc="http://schemas.openxmlformats.org/markup-compatibility/2006" xmlns:p14="http://schemas.microsoft.com/office/powerpoint/2010/main">
    <mc:Choice Requires="p14">
      <p:transition spd="slow" p14:dur="2000" advTm="25854"/>
    </mc:Choice>
    <mc:Fallback xmlns="">
      <p:transition spd="slow" advTm="2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161150"/>
            <a:ext cx="8079581" cy="1658198"/>
          </a:xfrm>
        </p:spPr>
        <p:txBody>
          <a:bodyPr>
            <a:normAutofit/>
          </a:bodyPr>
          <a:lstStyle/>
          <a:p>
            <a:r>
              <a:rPr lang="en-GB" sz="5400" dirty="0">
                <a:latin typeface="XCCW Joined 1a" panose="03050602040000000000" pitchFamily="66" charset="0"/>
              </a:rPr>
              <a:t>Maths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5751258"/>
            <a:ext cx="1263997" cy="94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DFF9E56-9084-F186-6B55-E84809EEA7F5}"/>
              </a:ext>
            </a:extLst>
          </p:cNvPr>
          <p:cNvSpPr txBox="1"/>
          <p:nvPr/>
        </p:nvSpPr>
        <p:spPr>
          <a:xfrm>
            <a:off x="295052" y="773183"/>
            <a:ext cx="8748464" cy="5416868"/>
          </a:xfrm>
          <a:prstGeom prst="rect">
            <a:avLst/>
          </a:prstGeom>
          <a:noFill/>
        </p:spPr>
        <p:txBody>
          <a:bodyPr wrap="square" rtlCol="0">
            <a:spAutoFit/>
          </a:bodyPr>
          <a:lstStyle/>
          <a:p>
            <a:endParaRPr lang="en-GB" dirty="0">
              <a:latin typeface="XCCW Joined 1a" panose="03050602040000000000" pitchFamily="66" charset="0"/>
            </a:endParaRPr>
          </a:p>
          <a:p>
            <a:r>
              <a:rPr lang="en-GB" dirty="0">
                <a:latin typeface="XCCW Joined 1a" panose="03050602040000000000" pitchFamily="66" charset="0"/>
              </a:rPr>
              <a:t>Our curriculum is designed to dig deep within numbers to 10 and practising core skills such as counting, using concrete materials, problem solving with numbers to 10 when they are ready. </a:t>
            </a:r>
          </a:p>
          <a:p>
            <a:endParaRPr lang="en-GB" dirty="0">
              <a:latin typeface="XCCW Joined 1a" panose="03050602040000000000" pitchFamily="66" charset="0"/>
            </a:endParaRPr>
          </a:p>
          <a:p>
            <a:r>
              <a:rPr lang="en-GB" dirty="0">
                <a:latin typeface="XCCW Joined 1a" panose="03050602040000000000" pitchFamily="66" charset="0"/>
              </a:rPr>
              <a:t>Instead of going wider and moving onto bigger numbers, our key focus is to ensure that children understand the number bonds, adding, subtracting really well. Which will enable to hopefully apply these skills to the Year 1 Curriculum. </a:t>
            </a:r>
          </a:p>
          <a:p>
            <a:endParaRPr lang="en-GB" dirty="0">
              <a:latin typeface="XCCW Joined 1a" panose="03050602040000000000" pitchFamily="66" charset="0"/>
            </a:endParaRPr>
          </a:p>
          <a:p>
            <a:r>
              <a:rPr lang="en-GB" dirty="0">
                <a:latin typeface="XCCW Joined 1a" panose="03050602040000000000" pitchFamily="66" charset="0"/>
              </a:rPr>
              <a:t>We incorporate maths into the outside area, role play area, so that they are experiencing it in a range of different situations.</a:t>
            </a:r>
            <a:endParaRPr lang="en-GB" sz="2000" dirty="0">
              <a:latin typeface="XCCW Joined 1a" panose="03050602040000000000" pitchFamily="66" charset="0"/>
            </a:endParaRPr>
          </a:p>
          <a:p>
            <a:r>
              <a:rPr lang="en-GB" sz="1400" dirty="0">
                <a:latin typeface="XCCW Joined 1a" panose="03050602040000000000" pitchFamily="66" charset="0"/>
              </a:rPr>
              <a:t>A lot of our maths in the first few months is very practical, this gets recorded in our photo evidence book. WOW moments may be recorded on Tapestry but we aim to make sure our practitioners are with the children and communicating at all times to </a:t>
            </a:r>
            <a:r>
              <a:rPr lang="en-GB" sz="1600" dirty="0">
                <a:latin typeface="XCCW Joined 1a" panose="03050602040000000000" pitchFamily="66" charset="0"/>
              </a:rPr>
              <a:t>ensure the best learning is taking place.</a:t>
            </a:r>
          </a:p>
          <a:p>
            <a:endParaRPr lang="en-GB" dirty="0"/>
          </a:p>
        </p:txBody>
      </p:sp>
      <p:pic>
        <p:nvPicPr>
          <p:cNvPr id="5" name="Audio 4">
            <a:hlinkClick r:id="" action="ppaction://media"/>
            <a:extLst>
              <a:ext uri="{FF2B5EF4-FFF2-40B4-BE49-F238E27FC236}">
                <a16:creationId xmlns:a16="http://schemas.microsoft.com/office/drawing/2014/main" id="{5BDBF2E6-9E4C-CB7F-1392-758E308FBE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10277892"/>
      </p:ext>
    </p:extLst>
  </p:cSld>
  <p:clrMapOvr>
    <a:masterClrMapping/>
  </p:clrMapOvr>
  <mc:AlternateContent xmlns:mc="http://schemas.openxmlformats.org/markup-compatibility/2006" xmlns:p14="http://schemas.microsoft.com/office/powerpoint/2010/main">
    <mc:Choice Requires="p14">
      <p:transition spd="slow" p14:dur="2000" advTm="136810"/>
    </mc:Choice>
    <mc:Fallback xmlns="">
      <p:transition spd="slow" advTm="13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9AF911-FA5C-4827-8C9E-D848A7ACB749}"/>
              </a:ext>
            </a:extLst>
          </p:cNvPr>
          <p:cNvSpPr>
            <a:spLocks noGrp="1"/>
          </p:cNvSpPr>
          <p:nvPr>
            <p:ph type="subTitle" idx="1"/>
          </p:nvPr>
        </p:nvSpPr>
        <p:spPr>
          <a:xfrm>
            <a:off x="295835" y="1159809"/>
            <a:ext cx="8552330" cy="978273"/>
          </a:xfrm>
          <a:ln>
            <a:solidFill>
              <a:schemeClr val="tx1"/>
            </a:solidFill>
          </a:ln>
        </p:spPr>
        <p:txBody>
          <a:bodyPr>
            <a:normAutofit fontScale="85000" lnSpcReduction="20000"/>
          </a:bodyPr>
          <a:lstStyle/>
          <a:p>
            <a:pPr algn="l"/>
            <a:r>
              <a:rPr lang="en-GB" sz="3000" dirty="0">
                <a:latin typeface="Calibri" panose="020F0502020204030204" pitchFamily="34" charset="0"/>
                <a:ea typeface="MS Mincho" panose="02020609040205080304" pitchFamily="49" charset="-128"/>
                <a:cs typeface="Times New Roman" panose="02020603050405020304" pitchFamily="18" charset="0"/>
              </a:rPr>
              <a:t>At Scholar Green all classes teach maths based on the concrete, visual and abstract approach. </a:t>
            </a:r>
          </a:p>
        </p:txBody>
      </p:sp>
      <p:pic>
        <p:nvPicPr>
          <p:cNvPr id="1026" name="Picture 2">
            <a:extLst>
              <a:ext uri="{FF2B5EF4-FFF2-40B4-BE49-F238E27FC236}">
                <a16:creationId xmlns:a16="http://schemas.microsoft.com/office/drawing/2014/main" id="{ED0497C7-5F19-404A-93F2-CF1D9E8ED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971"/>
          <a:stretch/>
        </p:blipFill>
        <p:spPr bwMode="auto">
          <a:xfrm>
            <a:off x="3792070" y="2753286"/>
            <a:ext cx="5056095" cy="25414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FEBC50-0F56-4B2C-A8AC-849D6149498B}"/>
              </a:ext>
            </a:extLst>
          </p:cNvPr>
          <p:cNvSpPr txBox="1"/>
          <p:nvPr/>
        </p:nvSpPr>
        <p:spPr>
          <a:xfrm>
            <a:off x="258856" y="2440641"/>
            <a:ext cx="3338233" cy="3693319"/>
          </a:xfrm>
          <a:prstGeom prst="rect">
            <a:avLst/>
          </a:prstGeom>
          <a:noFill/>
        </p:spPr>
        <p:txBody>
          <a:bodyPr wrap="square">
            <a:spAutoFit/>
          </a:bodyPr>
          <a:lstStyle/>
          <a:p>
            <a:pPr algn="l"/>
            <a:r>
              <a:rPr lang="en-GB" dirty="0">
                <a:latin typeface="Calibri" panose="020F0502020204030204" pitchFamily="34" charset="0"/>
                <a:ea typeface="MS Mincho" panose="02020609040205080304" pitchFamily="49" charset="-128"/>
                <a:cs typeface="Times New Roman" panose="02020603050405020304" pitchFamily="18" charset="0"/>
              </a:rPr>
              <a:t>1. Pupils are first introduced to an idea or skill by acting it out with real objects (a hands-on approach). </a:t>
            </a:r>
          </a:p>
          <a:p>
            <a:pPr algn="l"/>
            <a:r>
              <a:rPr lang="en-GB" dirty="0">
                <a:latin typeface="Calibri" panose="020F0502020204030204" pitchFamily="34" charset="0"/>
                <a:ea typeface="MS Mincho" panose="02020609040205080304" pitchFamily="49" charset="-128"/>
                <a:cs typeface="Times New Roman" panose="02020603050405020304" pitchFamily="18" charset="0"/>
              </a:rPr>
              <a:t>2. Pupils then are moved onto the visual stage, where pupils are encouraged to relate the concrete understanding to pictorial representations. </a:t>
            </a:r>
          </a:p>
          <a:p>
            <a:pPr algn="l"/>
            <a:r>
              <a:rPr lang="en-GB" dirty="0">
                <a:latin typeface="Calibri" panose="020F0502020204030204" pitchFamily="34" charset="0"/>
                <a:ea typeface="MS Mincho" panose="02020609040205080304" pitchFamily="49" charset="-128"/>
                <a:cs typeface="Times New Roman" panose="02020603050405020304" pitchFamily="18" charset="0"/>
              </a:rPr>
              <a:t>3. The final abstract stage is a chance for pupils to represent problems by mathematical notion. </a:t>
            </a:r>
            <a:endParaRPr lang="en-GB" sz="2400" dirty="0"/>
          </a:p>
        </p:txBody>
      </p:sp>
      <p:sp>
        <p:nvSpPr>
          <p:cNvPr id="10" name="Rectangle 9">
            <a:extLst>
              <a:ext uri="{FF2B5EF4-FFF2-40B4-BE49-F238E27FC236}">
                <a16:creationId xmlns:a16="http://schemas.microsoft.com/office/drawing/2014/main" id="{908159E5-B92F-4952-93BE-CEB9244E2879}"/>
              </a:ext>
            </a:extLst>
          </p:cNvPr>
          <p:cNvSpPr/>
          <p:nvPr/>
        </p:nvSpPr>
        <p:spPr>
          <a:xfrm>
            <a:off x="8118662" y="5163671"/>
            <a:ext cx="474008" cy="131109"/>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CD12D8CC-C3D7-89AA-8211-26DFF05F8DED}"/>
              </a:ext>
            </a:extLst>
          </p:cNvPr>
          <p:cNvSpPr txBox="1"/>
          <p:nvPr/>
        </p:nvSpPr>
        <p:spPr>
          <a:xfrm>
            <a:off x="3733842" y="5386879"/>
            <a:ext cx="5056095" cy="415498"/>
          </a:xfrm>
          <a:prstGeom prst="rect">
            <a:avLst/>
          </a:prstGeom>
          <a:noFill/>
        </p:spPr>
        <p:txBody>
          <a:bodyPr wrap="square" rtlCol="0">
            <a:spAutoFit/>
          </a:bodyPr>
          <a:lstStyle/>
          <a:p>
            <a:r>
              <a:rPr lang="en-GB" sz="2100" dirty="0"/>
              <a:t>The three stages feature in each year group.</a:t>
            </a:r>
          </a:p>
        </p:txBody>
      </p:sp>
      <p:pic>
        <p:nvPicPr>
          <p:cNvPr id="7" name="Audio 6">
            <a:hlinkClick r:id="" action="ppaction://media"/>
            <a:extLst>
              <a:ext uri="{FF2B5EF4-FFF2-40B4-BE49-F238E27FC236}">
                <a16:creationId xmlns:a16="http://schemas.microsoft.com/office/drawing/2014/main" id="{F5438AED-6E26-0D24-8CDE-4F08BE96B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446923"/>
      </p:ext>
    </p:extLst>
  </p:cSld>
  <p:clrMapOvr>
    <a:masterClrMapping/>
  </p:clrMapOvr>
  <mc:AlternateContent xmlns:mc="http://schemas.openxmlformats.org/markup-compatibility/2006" xmlns:p14="http://schemas.microsoft.com/office/powerpoint/2010/main">
    <mc:Choice Requires="p14">
      <p:transition spd="slow" p14:dur="2000" advTm="74535"/>
    </mc:Choice>
    <mc:Fallback xmlns="">
      <p:transition spd="slow" advTm="7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75BBC-141E-437D-A932-7DADA67C34F2}"/>
              </a:ext>
            </a:extLst>
          </p:cNvPr>
          <p:cNvSpPr txBox="1"/>
          <p:nvPr/>
        </p:nvSpPr>
        <p:spPr>
          <a:xfrm>
            <a:off x="177053" y="880588"/>
            <a:ext cx="8592671" cy="830997"/>
          </a:xfrm>
          <a:prstGeom prst="rect">
            <a:avLst/>
          </a:prstGeom>
          <a:noFill/>
        </p:spPr>
        <p:txBody>
          <a:bodyPr wrap="square" rtlCol="0">
            <a:spAutoFit/>
          </a:bodyPr>
          <a:lstStyle/>
          <a:p>
            <a:r>
              <a:rPr lang="en-US" sz="2400" u="sng" dirty="0">
                <a:latin typeface="Twinkl Precursive" panose="02000000000000000000" pitchFamily="2" charset="0"/>
              </a:rPr>
              <a:t>Key maths skills and vocabulary in Reception</a:t>
            </a:r>
            <a:endParaRPr lang="en-GB" sz="2400" u="sng" dirty="0">
              <a:latin typeface="Twinkl Precursive" panose="02000000000000000000" pitchFamily="2" charset="0"/>
            </a:endParaRPr>
          </a:p>
        </p:txBody>
      </p:sp>
      <p:graphicFrame>
        <p:nvGraphicFramePr>
          <p:cNvPr id="3" name="Table 3">
            <a:extLst>
              <a:ext uri="{FF2B5EF4-FFF2-40B4-BE49-F238E27FC236}">
                <a16:creationId xmlns:a16="http://schemas.microsoft.com/office/drawing/2014/main" id="{4E57EC14-1B4E-4628-8858-5711C6EAE9C0}"/>
              </a:ext>
            </a:extLst>
          </p:cNvPr>
          <p:cNvGraphicFramePr>
            <a:graphicFrameLocks noGrp="1"/>
          </p:cNvGraphicFramePr>
          <p:nvPr/>
        </p:nvGraphicFramePr>
        <p:xfrm>
          <a:off x="374276" y="1711585"/>
          <a:ext cx="8399930" cy="3961952"/>
        </p:xfrm>
        <a:graphic>
          <a:graphicData uri="http://schemas.openxmlformats.org/drawingml/2006/table">
            <a:tbl>
              <a:tblPr firstRow="1" bandRow="1">
                <a:tableStyleId>{5C22544A-7EE6-4342-B048-85BDC9FD1C3A}</a:tableStyleId>
              </a:tblPr>
              <a:tblGrid>
                <a:gridCol w="4199965">
                  <a:extLst>
                    <a:ext uri="{9D8B030D-6E8A-4147-A177-3AD203B41FA5}">
                      <a16:colId xmlns:a16="http://schemas.microsoft.com/office/drawing/2014/main" val="3165038434"/>
                    </a:ext>
                  </a:extLst>
                </a:gridCol>
                <a:gridCol w="4199965">
                  <a:extLst>
                    <a:ext uri="{9D8B030D-6E8A-4147-A177-3AD203B41FA5}">
                      <a16:colId xmlns:a16="http://schemas.microsoft.com/office/drawing/2014/main" val="408615362"/>
                    </a:ext>
                  </a:extLst>
                </a:gridCol>
              </a:tblGrid>
              <a:tr h="1973132">
                <a:tc>
                  <a:txBody>
                    <a:bodyPr/>
                    <a:lstStyle/>
                    <a:p>
                      <a:r>
                        <a:rPr lang="en-US" sz="1400" u="sng" dirty="0">
                          <a:solidFill>
                            <a:schemeClr val="tx1"/>
                          </a:solidFill>
                        </a:rPr>
                        <a:t>Addition</a:t>
                      </a:r>
                    </a:p>
                    <a:p>
                      <a:r>
                        <a:rPr lang="en-GB" sz="1400" b="1" kern="1200" dirty="0">
                          <a:solidFill>
                            <a:schemeClr val="accent1">
                              <a:lumMod val="50000"/>
                            </a:schemeClr>
                          </a:solidFill>
                          <a:effectLst/>
                          <a:latin typeface="+mn-lt"/>
                          <a:ea typeface="+mn-ea"/>
                          <a:cs typeface="+mn-cs"/>
                        </a:rPr>
                        <a:t>Count accurately up to 20, add two single digit numbers up to 10, counting on to find the answer and find one more than a certain number:</a:t>
                      </a:r>
                    </a:p>
                    <a:p>
                      <a:endParaRPr lang="en-GB" sz="1400" b="1"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chemeClr val="accent1">
                              <a:lumMod val="50000"/>
                            </a:schemeClr>
                          </a:solidFill>
                          <a:effectLst/>
                          <a:latin typeface="+mn-lt"/>
                          <a:ea typeface="+mn-ea"/>
                          <a:cs typeface="+mn-cs"/>
                        </a:rPr>
                        <a:t>add, more, make, sum, total, altogether, more, sum, one more, ten more</a:t>
                      </a:r>
                    </a:p>
                    <a:p>
                      <a:endParaRPr lang="en-GB" sz="1400" b="1" kern="1200" dirty="0">
                        <a:solidFill>
                          <a:schemeClr val="accent1">
                            <a:lumMod val="50000"/>
                          </a:schemeClr>
                        </a:solidFill>
                        <a:effectLst/>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1" u="sng" dirty="0">
                          <a:solidFill>
                            <a:schemeClr val="tx1"/>
                          </a:solidFill>
                        </a:rPr>
                        <a:t>Subtraction</a:t>
                      </a:r>
                    </a:p>
                    <a:p>
                      <a:r>
                        <a:rPr lang="en-GB" sz="1400" b="1" kern="1200" dirty="0">
                          <a:solidFill>
                            <a:srgbClr val="C00000"/>
                          </a:solidFill>
                          <a:effectLst/>
                          <a:latin typeface="+mn-lt"/>
                          <a:ea typeface="+mn-ea"/>
                          <a:cs typeface="+mn-cs"/>
                        </a:rPr>
                        <a:t>Using quantities and objects, subtract two single-digit numbers and count back to find the answer and find one less than a certain number:</a:t>
                      </a:r>
                    </a:p>
                    <a:p>
                      <a:endParaRPr lang="en-GB" sz="1400" b="1" kern="1200" dirty="0">
                        <a:solidFill>
                          <a:srgbClr val="C00000"/>
                        </a:solidFill>
                        <a:effectLst/>
                        <a:latin typeface="+mn-lt"/>
                        <a:ea typeface="+mn-ea"/>
                        <a:cs typeface="+mn-cs"/>
                      </a:endParaRPr>
                    </a:p>
                    <a:p>
                      <a:r>
                        <a:rPr lang="en-GB" sz="1400" b="0" i="1" kern="1200" dirty="0">
                          <a:solidFill>
                            <a:srgbClr val="C00000"/>
                          </a:solidFill>
                          <a:effectLst/>
                          <a:latin typeface="+mn-lt"/>
                          <a:ea typeface="+mn-ea"/>
                          <a:cs typeface="+mn-cs"/>
                        </a:rPr>
                        <a:t>take (away), leave, how many are left/left over?  how many have gone?  one less, two less… ten less… how many fewer is… than…? difference between, is the same as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8058508"/>
                  </a:ext>
                </a:extLst>
              </a:tr>
              <a:tr h="1973132">
                <a:tc>
                  <a:txBody>
                    <a:bodyPr/>
                    <a:lstStyle/>
                    <a:p>
                      <a:r>
                        <a:rPr lang="en-US" sz="1400" b="1" u="sng" dirty="0">
                          <a:solidFill>
                            <a:schemeClr val="tx1"/>
                          </a:solidFill>
                        </a:rPr>
                        <a:t>Multiplication</a:t>
                      </a:r>
                    </a:p>
                    <a:p>
                      <a:r>
                        <a:rPr lang="en-GB" sz="1400" b="1" kern="1200" dirty="0">
                          <a:solidFill>
                            <a:schemeClr val="accent2">
                              <a:lumMod val="75000"/>
                            </a:schemeClr>
                          </a:solidFill>
                          <a:effectLst/>
                          <a:latin typeface="+mn-lt"/>
                          <a:ea typeface="+mn-ea"/>
                          <a:cs typeface="+mn-cs"/>
                        </a:rPr>
                        <a:t>Solve problems, including doubling:</a:t>
                      </a:r>
                    </a:p>
                    <a:p>
                      <a:endParaRPr lang="en-GB" sz="1400" kern="1200" dirty="0">
                        <a:solidFill>
                          <a:schemeClr val="accent2">
                            <a:lumMod val="75000"/>
                          </a:schemeClr>
                        </a:solidFill>
                        <a:effectLst/>
                        <a:latin typeface="+mn-lt"/>
                        <a:ea typeface="+mn-ea"/>
                        <a:cs typeface="+mn-cs"/>
                      </a:endParaRPr>
                    </a:p>
                    <a:p>
                      <a:r>
                        <a:rPr lang="en-GB" sz="1400" i="1" kern="1200" dirty="0">
                          <a:solidFill>
                            <a:schemeClr val="accent2">
                              <a:lumMod val="75000"/>
                            </a:schemeClr>
                          </a:solidFill>
                          <a:effectLst/>
                          <a:latin typeface="+mn-lt"/>
                          <a:ea typeface="+mn-ea"/>
                          <a:cs typeface="+mn-cs"/>
                        </a:rPr>
                        <a:t>‘lots of’, ‘doubling’</a:t>
                      </a:r>
                    </a:p>
                    <a:p>
                      <a:endParaRPr lang="en-GB" sz="1400" b="1" u="sng"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400" b="1" u="sng" dirty="0">
                          <a:solidFill>
                            <a:schemeClr val="tx1"/>
                          </a:solidFill>
                        </a:rPr>
                        <a:t>Division</a:t>
                      </a:r>
                    </a:p>
                    <a:p>
                      <a:r>
                        <a:rPr lang="en-GB" sz="1400" b="1" kern="1200" dirty="0">
                          <a:solidFill>
                            <a:srgbClr val="00B050"/>
                          </a:solidFill>
                          <a:effectLst/>
                          <a:latin typeface="+mn-lt"/>
                          <a:ea typeface="+mn-ea"/>
                          <a:cs typeface="+mn-cs"/>
                        </a:rPr>
                        <a:t>Solve problems, including halving and sharing:</a:t>
                      </a:r>
                    </a:p>
                    <a:p>
                      <a:endParaRPr lang="en-GB" sz="1400" kern="1200" dirty="0">
                        <a:solidFill>
                          <a:srgbClr val="00B050"/>
                        </a:solidFill>
                        <a:effectLst/>
                        <a:latin typeface="+mn-lt"/>
                        <a:ea typeface="+mn-ea"/>
                        <a:cs typeface="+mn-cs"/>
                      </a:endParaRPr>
                    </a:p>
                    <a:p>
                      <a:r>
                        <a:rPr lang="en-GB" sz="1400" i="1" kern="1200" dirty="0">
                          <a:solidFill>
                            <a:srgbClr val="00B050"/>
                          </a:solidFill>
                          <a:effectLst/>
                          <a:latin typeface="+mn-lt"/>
                          <a:ea typeface="+mn-ea"/>
                          <a:cs typeface="+mn-cs"/>
                        </a:rPr>
                        <a:t>share, share equally, sharing, groups of, how many groups? halving</a:t>
                      </a:r>
                    </a:p>
                    <a:p>
                      <a:endParaRPr lang="en-GB" sz="1400" b="1" u="sng"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780112"/>
                  </a:ext>
                </a:extLst>
              </a:tr>
            </a:tbl>
          </a:graphicData>
        </a:graphic>
      </p:graphicFrame>
      <p:pic>
        <p:nvPicPr>
          <p:cNvPr id="8" name="Audio 7">
            <a:hlinkClick r:id="" action="ppaction://media"/>
            <a:extLst>
              <a:ext uri="{FF2B5EF4-FFF2-40B4-BE49-F238E27FC236}">
                <a16:creationId xmlns:a16="http://schemas.microsoft.com/office/drawing/2014/main" id="{6DEF573D-B947-DFCF-8033-77449425DB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31250" t="-108203" r="-231250" b="-108203"/>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90254015"/>
      </p:ext>
    </p:extLst>
  </p:cSld>
  <p:clrMapOvr>
    <a:masterClrMapping/>
  </p:clrMapOvr>
  <mc:AlternateContent xmlns:mc="http://schemas.openxmlformats.org/markup-compatibility/2006">
    <mc:Choice xmlns:p14="http://schemas.microsoft.com/office/powerpoint/2010/main" Requires="p14">
      <p:transition spd="slow" p14:dur="2000" advTm="65297"/>
    </mc:Choice>
    <mc:Fallback>
      <p:transition spd="slow" advTm="6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0BD9-6133-46FE-974D-61A65C111338}"/>
              </a:ext>
            </a:extLst>
          </p:cNvPr>
          <p:cNvSpPr>
            <a:spLocks noGrp="1"/>
          </p:cNvSpPr>
          <p:nvPr>
            <p:ph type="title"/>
          </p:nvPr>
        </p:nvSpPr>
        <p:spPr/>
        <p:txBody>
          <a:bodyPr/>
          <a:lstStyle/>
          <a:p>
            <a:pPr algn="ctr"/>
            <a:r>
              <a:rPr lang="en-US" dirty="0" err="1">
                <a:solidFill>
                  <a:schemeClr val="tx1"/>
                </a:solidFill>
                <a:latin typeface="XCCW Joined 1a" panose="03050602040000000000" pitchFamily="66" charset="0"/>
              </a:rPr>
              <a:t>Numbots</a:t>
            </a:r>
            <a:endParaRPr lang="en-GB" dirty="0">
              <a:solidFill>
                <a:schemeClr val="tx1"/>
              </a:solidFill>
              <a:latin typeface="XCCW Joined 1a" panose="03050602040000000000" pitchFamily="66" charset="0"/>
            </a:endParaRPr>
          </a:p>
        </p:txBody>
      </p:sp>
      <p:sp>
        <p:nvSpPr>
          <p:cNvPr id="3" name="Content Placeholder 2">
            <a:extLst>
              <a:ext uri="{FF2B5EF4-FFF2-40B4-BE49-F238E27FC236}">
                <a16:creationId xmlns:a16="http://schemas.microsoft.com/office/drawing/2014/main" id="{F50CB532-963D-4824-9246-2302124A7659}"/>
              </a:ext>
            </a:extLst>
          </p:cNvPr>
          <p:cNvSpPr>
            <a:spLocks noGrp="1"/>
          </p:cNvSpPr>
          <p:nvPr>
            <p:ph idx="1"/>
          </p:nvPr>
        </p:nvSpPr>
        <p:spPr/>
        <p:txBody>
          <a:bodyPr>
            <a:normAutofit fontScale="85000" lnSpcReduction="10000"/>
          </a:bodyPr>
          <a:lstStyle/>
          <a:p>
            <a:pPr marL="571500" indent="-571500">
              <a:lnSpc>
                <a:spcPct val="110000"/>
              </a:lnSpc>
              <a:buFont typeface="Arial" panose="020B0604020202020204" pitchFamily="34" charset="0"/>
              <a:buChar char="•"/>
            </a:pPr>
            <a:r>
              <a:rPr lang="en-US" sz="4000" dirty="0">
                <a:solidFill>
                  <a:srgbClr val="92D050"/>
                </a:solidFill>
                <a:latin typeface="XCCW Joined 1a" panose="03050602040000000000" pitchFamily="66" charset="0"/>
              </a:rPr>
              <a:t>L</a:t>
            </a:r>
            <a:r>
              <a:rPr lang="en-GB" sz="4000" dirty="0" err="1">
                <a:solidFill>
                  <a:srgbClr val="92D050"/>
                </a:solidFill>
                <a:latin typeface="XCCW Joined 1a" panose="03050602040000000000" pitchFamily="66" charset="0"/>
              </a:rPr>
              <a:t>ogins</a:t>
            </a:r>
            <a:r>
              <a:rPr lang="en-GB" sz="4000" dirty="0">
                <a:solidFill>
                  <a:srgbClr val="92D050"/>
                </a:solidFill>
                <a:latin typeface="XCCW Joined 1a" panose="03050602040000000000" pitchFamily="66" charset="0"/>
              </a:rPr>
              <a:t> in reading diary. </a:t>
            </a:r>
          </a:p>
          <a:p>
            <a:pPr marL="571500" indent="-571500">
              <a:lnSpc>
                <a:spcPct val="110000"/>
              </a:lnSpc>
              <a:buFont typeface="Arial" panose="020B0604020202020204" pitchFamily="34" charset="0"/>
              <a:buChar char="•"/>
            </a:pPr>
            <a:r>
              <a:rPr lang="en-US" sz="4000" dirty="0">
                <a:solidFill>
                  <a:srgbClr val="92D050"/>
                </a:solidFill>
                <a:latin typeface="XCCW Joined 1a" panose="03050602040000000000" pitchFamily="66" charset="0"/>
              </a:rPr>
              <a:t>A</a:t>
            </a:r>
            <a:r>
              <a:rPr lang="en-GB" sz="4000" dirty="0">
                <a:solidFill>
                  <a:srgbClr val="92D050"/>
                </a:solidFill>
                <a:latin typeface="XCCW Joined 1a" panose="03050602040000000000" pitchFamily="66" charset="0"/>
              </a:rPr>
              <a:t> chance for a different way of exploring numbers and maths problems.</a:t>
            </a:r>
          </a:p>
          <a:p>
            <a:pPr marL="571500" indent="-571500">
              <a:lnSpc>
                <a:spcPct val="110000"/>
              </a:lnSpc>
              <a:buFont typeface="Arial" panose="020B0604020202020204" pitchFamily="34" charset="0"/>
              <a:buChar char="•"/>
            </a:pPr>
            <a:r>
              <a:rPr lang="en-US" sz="4000" dirty="0">
                <a:solidFill>
                  <a:srgbClr val="92D050"/>
                </a:solidFill>
                <a:latin typeface="XCCW Joined 1a" panose="03050602040000000000" pitchFamily="66" charset="0"/>
              </a:rPr>
              <a:t>This is part of reception h</a:t>
            </a:r>
            <a:r>
              <a:rPr lang="en-GB" sz="4000" dirty="0" err="1">
                <a:solidFill>
                  <a:srgbClr val="92D050"/>
                </a:solidFill>
                <a:latin typeface="XCCW Joined 1a" panose="03050602040000000000" pitchFamily="66" charset="0"/>
              </a:rPr>
              <a:t>omework</a:t>
            </a:r>
            <a:r>
              <a:rPr lang="en-GB" sz="4000" dirty="0">
                <a:solidFill>
                  <a:srgbClr val="92D050"/>
                </a:solidFill>
                <a:latin typeface="XCCW Joined 1a" panose="03050602040000000000" pitchFamily="66" charset="0"/>
              </a:rPr>
              <a:t>.</a:t>
            </a:r>
          </a:p>
          <a:p>
            <a:pPr marL="0" indent="0">
              <a:buNone/>
            </a:pPr>
            <a:endParaRPr lang="en-GB" dirty="0"/>
          </a:p>
        </p:txBody>
      </p:sp>
      <p:pic>
        <p:nvPicPr>
          <p:cNvPr id="6" name="Audio 5">
            <a:hlinkClick r:id="" action="ppaction://media"/>
            <a:extLst>
              <a:ext uri="{FF2B5EF4-FFF2-40B4-BE49-F238E27FC236}">
                <a16:creationId xmlns:a16="http://schemas.microsoft.com/office/drawing/2014/main" id="{65C7A5BE-DD16-F567-2A67-4F7E0C89F9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71025112"/>
      </p:ext>
    </p:extLst>
  </p:cSld>
  <p:clrMapOvr>
    <a:masterClrMapping/>
  </p:clrMapOvr>
  <mc:AlternateContent xmlns:mc="http://schemas.openxmlformats.org/markup-compatibility/2006" xmlns:p14="http://schemas.microsoft.com/office/powerpoint/2010/main">
    <mc:Choice Requires="p14">
      <p:transition spd="slow" p14:dur="2000" advTm="57820"/>
    </mc:Choice>
    <mc:Fallback xmlns="">
      <p:transition spd="slow" advTm="5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1" y="250710"/>
            <a:ext cx="5336382" cy="1658198"/>
          </a:xfrm>
        </p:spPr>
        <p:txBody>
          <a:bodyPr>
            <a:noAutofit/>
          </a:bodyPr>
          <a:lstStyle/>
          <a:p>
            <a:pPr>
              <a:lnSpc>
                <a:spcPct val="100000"/>
              </a:lnSpc>
            </a:pPr>
            <a:r>
              <a:rPr lang="en-GB" sz="4000" dirty="0">
                <a:latin typeface="XCCW Joined 1a" panose="03050602040000000000" pitchFamily="66" charset="0"/>
              </a:rPr>
              <a:t>Welcome to Reception Class </a:t>
            </a:r>
          </a:p>
        </p:txBody>
      </p:sp>
      <p:sp>
        <p:nvSpPr>
          <p:cNvPr id="3" name="Content Placeholder 2"/>
          <p:cNvSpPr>
            <a:spLocks noGrp="1"/>
          </p:cNvSpPr>
          <p:nvPr>
            <p:ph idx="1"/>
          </p:nvPr>
        </p:nvSpPr>
        <p:spPr>
          <a:xfrm>
            <a:off x="107504" y="1984205"/>
            <a:ext cx="6854765" cy="4502479"/>
          </a:xfrm>
        </p:spPr>
        <p:txBody>
          <a:bodyPr>
            <a:normAutofit fontScale="70000" lnSpcReduction="20000"/>
          </a:bodyPr>
          <a:lstStyle/>
          <a:p>
            <a:pPr marL="0" indent="0">
              <a:lnSpc>
                <a:spcPct val="120000"/>
              </a:lnSpc>
              <a:buNone/>
            </a:pPr>
            <a:r>
              <a:rPr lang="en-GB" dirty="0">
                <a:latin typeface="XCCW Joined 1a" panose="03050602040000000000" pitchFamily="66" charset="0"/>
              </a:rPr>
              <a:t>The main points in Reception are:</a:t>
            </a:r>
          </a:p>
          <a:p>
            <a:pPr>
              <a:lnSpc>
                <a:spcPct val="120000"/>
              </a:lnSpc>
              <a:buFont typeface="Arial" panose="020B0604020202020204" pitchFamily="34" charset="0"/>
              <a:buChar char="•"/>
            </a:pPr>
            <a:r>
              <a:rPr lang="en-GB" dirty="0">
                <a:latin typeface="XCCW Joined 1a" panose="03050602040000000000" pitchFamily="66" charset="0"/>
              </a:rPr>
              <a:t>EYFS curriculum planned by us incorporating themes and children’s interests </a:t>
            </a:r>
          </a:p>
          <a:p>
            <a:pPr>
              <a:lnSpc>
                <a:spcPct val="120000"/>
              </a:lnSpc>
              <a:buFont typeface="Arial" panose="020B0604020202020204" pitchFamily="34" charset="0"/>
              <a:buChar char="•"/>
            </a:pPr>
            <a:r>
              <a:rPr lang="en-GB" dirty="0">
                <a:latin typeface="XCCW Joined 1a" panose="03050602040000000000" pitchFamily="66" charset="0"/>
              </a:rPr>
              <a:t>The amount of adult-led activities will gradually increase from September, it is slowly made more formal . </a:t>
            </a:r>
          </a:p>
          <a:p>
            <a:pPr>
              <a:lnSpc>
                <a:spcPct val="120000"/>
              </a:lnSpc>
              <a:buFont typeface="Arial" panose="020B0604020202020204" pitchFamily="34" charset="0"/>
              <a:buChar char="•"/>
            </a:pPr>
            <a:r>
              <a:rPr lang="en-GB" dirty="0">
                <a:latin typeface="XCCW Joined 1a" panose="03050602040000000000" pitchFamily="66" charset="0"/>
              </a:rPr>
              <a:t>After baselining the children they will receive a daily phonic session following the Read Write Inc scheme. </a:t>
            </a:r>
          </a:p>
          <a:p>
            <a:pPr>
              <a:lnSpc>
                <a:spcPct val="120000"/>
              </a:lnSpc>
              <a:buFont typeface="Arial" panose="020B0604020202020204" pitchFamily="34" charset="0"/>
              <a:buChar char="•"/>
            </a:pPr>
            <a:r>
              <a:rPr lang="en-GB" dirty="0">
                <a:latin typeface="XCCW Joined 1a" panose="03050602040000000000" pitchFamily="66" charset="0"/>
              </a:rPr>
              <a:t>Daily counting sessions </a:t>
            </a:r>
          </a:p>
          <a:p>
            <a:pPr>
              <a:lnSpc>
                <a:spcPct val="120000"/>
              </a:lnSpc>
              <a:buFont typeface="Arial" panose="020B0604020202020204" pitchFamily="34" charset="0"/>
              <a:buChar char="•"/>
            </a:pPr>
            <a:r>
              <a:rPr lang="en-GB" dirty="0">
                <a:latin typeface="XCCW Joined 1a" panose="03050602040000000000" pitchFamily="66" charset="0"/>
              </a:rPr>
              <a:t>We have a big focus on fine motor development and this is incorporated into our curriculum and classroom environment. </a:t>
            </a:r>
          </a:p>
          <a:p>
            <a:pPr>
              <a:lnSpc>
                <a:spcPct val="120000"/>
              </a:lnSpc>
              <a:buFont typeface="Arial" panose="020B0604020202020204" pitchFamily="34" charset="0"/>
              <a:buChar char="•"/>
            </a:pPr>
            <a:r>
              <a:rPr lang="en-GB" dirty="0">
                <a:latin typeface="XCCW Joined 1a" panose="03050602040000000000" pitchFamily="66" charset="0"/>
              </a:rPr>
              <a:t>Reading is also a big focus and we like to teach the children to read but also to read for pleasure.  </a:t>
            </a:r>
          </a:p>
        </p:txBody>
      </p:sp>
      <p:pic>
        <p:nvPicPr>
          <p:cNvPr id="6" name="Picture 5">
            <a:extLst>
              <a:ext uri="{FF2B5EF4-FFF2-40B4-BE49-F238E27FC236}">
                <a16:creationId xmlns:a16="http://schemas.microsoft.com/office/drawing/2014/main" id="{7C67FEEC-1400-4F35-8F2F-95282BCB2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3413" y="206334"/>
            <a:ext cx="2660915" cy="1995686"/>
          </a:xfrm>
          <a:prstGeom prst="rect">
            <a:avLst/>
          </a:prstGeom>
        </p:spPr>
      </p:pic>
      <p:pic>
        <p:nvPicPr>
          <p:cNvPr id="9" name="Picture 8">
            <a:extLst>
              <a:ext uri="{FF2B5EF4-FFF2-40B4-BE49-F238E27FC236}">
                <a16:creationId xmlns:a16="http://schemas.microsoft.com/office/drawing/2014/main" id="{CCE8801C-3F91-48E9-8024-EBD4E13DC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962716" y="356669"/>
            <a:ext cx="2492896" cy="1869672"/>
          </a:xfrm>
          <a:prstGeom prst="rect">
            <a:avLst/>
          </a:prstGeom>
        </p:spPr>
      </p:pic>
      <p:pic>
        <p:nvPicPr>
          <p:cNvPr id="11" name="Picture 10">
            <a:extLst>
              <a:ext uri="{FF2B5EF4-FFF2-40B4-BE49-F238E27FC236}">
                <a16:creationId xmlns:a16="http://schemas.microsoft.com/office/drawing/2014/main" id="{E5EB54D5-1BFD-4434-BB5C-36CE3C70AC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8" y="1902797"/>
            <a:ext cx="1480712" cy="1110534"/>
          </a:xfrm>
          <a:prstGeom prst="rect">
            <a:avLst/>
          </a:prstGeom>
        </p:spPr>
      </p:pic>
      <p:pic>
        <p:nvPicPr>
          <p:cNvPr id="31" name="Audio 30">
            <a:hlinkClick r:id="" action="ppaction://media"/>
            <a:extLst>
              <a:ext uri="{FF2B5EF4-FFF2-40B4-BE49-F238E27FC236}">
                <a16:creationId xmlns:a16="http://schemas.microsoft.com/office/drawing/2014/main" id="{74E6930B-368D-EA78-BAC6-CC460884921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31250" t="-108203" r="-231250" b="-108203"/>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3081546498"/>
      </p:ext>
    </p:extLst>
  </p:cSld>
  <p:clrMapOvr>
    <a:masterClrMapping/>
  </p:clrMapOvr>
  <mc:AlternateContent xmlns:mc="http://schemas.openxmlformats.org/markup-compatibility/2006" xmlns:p14="http://schemas.microsoft.com/office/powerpoint/2010/main">
    <mc:Choice Requires="p14">
      <p:transition spd="slow" p14:dur="2000" advTm="178629"/>
    </mc:Choice>
    <mc:Fallback xmlns="">
      <p:transition spd="slow" advTm="17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506AA7-270E-A0F6-0B85-0ADEC3584BC6}"/>
              </a:ext>
            </a:extLst>
          </p:cNvPr>
          <p:cNvSpPr txBox="1"/>
          <p:nvPr/>
        </p:nvSpPr>
        <p:spPr>
          <a:xfrm>
            <a:off x="179512" y="260648"/>
            <a:ext cx="7704856" cy="1384995"/>
          </a:xfrm>
          <a:prstGeom prst="rect">
            <a:avLst/>
          </a:prstGeom>
          <a:noFill/>
        </p:spPr>
        <p:txBody>
          <a:bodyPr wrap="square" rtlCol="0">
            <a:spAutoFit/>
          </a:bodyPr>
          <a:lstStyle/>
          <a:p>
            <a:pPr algn="ctr"/>
            <a:r>
              <a:rPr lang="en-GB" sz="2800" dirty="0">
                <a:solidFill>
                  <a:srgbClr val="92D050"/>
                </a:solidFill>
                <a:latin typeface="XCCW Joined 1a" panose="03050602040000000000" pitchFamily="66" charset="0"/>
              </a:rPr>
              <a:t>Communication and Language, Physical Development, Personal Social and Emotional Skills</a:t>
            </a:r>
          </a:p>
        </p:txBody>
      </p:sp>
      <p:sp>
        <p:nvSpPr>
          <p:cNvPr id="6" name="TextBox 5">
            <a:extLst>
              <a:ext uri="{FF2B5EF4-FFF2-40B4-BE49-F238E27FC236}">
                <a16:creationId xmlns:a16="http://schemas.microsoft.com/office/drawing/2014/main" id="{FF6975F7-8099-63E4-D9A9-2BB3FF2E061E}"/>
              </a:ext>
            </a:extLst>
          </p:cNvPr>
          <p:cNvSpPr txBox="1"/>
          <p:nvPr/>
        </p:nvSpPr>
        <p:spPr>
          <a:xfrm>
            <a:off x="163230" y="1769314"/>
            <a:ext cx="8964488" cy="5078313"/>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XCCW Joined 1a" panose="03050602040000000000" pitchFamily="66" charset="0"/>
              </a:rPr>
              <a:t>Children will participate in sessions of P.E with Mrs Kirk which focus on gross motor skills. Your child will take part in dance, gymnastics and team sports. </a:t>
            </a:r>
          </a:p>
          <a:p>
            <a:pPr marL="285750" indent="-285750">
              <a:buFont typeface="Wingdings" panose="05000000000000000000" pitchFamily="2" charset="2"/>
              <a:buChar char="Ø"/>
            </a:pPr>
            <a:r>
              <a:rPr lang="en-GB" dirty="0">
                <a:latin typeface="XCCW Joined 1a" panose="03050602040000000000" pitchFamily="66" charset="0"/>
              </a:rPr>
              <a:t>It is important to note, that even though they do have P.E sessions, in our outdoor area we have lots of physical development apparatus where they can consolidate their skills. </a:t>
            </a:r>
          </a:p>
          <a:p>
            <a:pPr marL="285750" indent="-285750">
              <a:buFont typeface="Wingdings" panose="05000000000000000000" pitchFamily="2" charset="2"/>
              <a:buChar char="Ø"/>
            </a:pPr>
            <a:r>
              <a:rPr lang="en-GB" dirty="0">
                <a:latin typeface="XCCW Joined 1a" panose="03050602040000000000" pitchFamily="66" charset="0"/>
              </a:rPr>
              <a:t>Communication and language under pins our curriculum, this is happening every day and staff will be aware of next steps for children and these will be targeted through conversations, modelling to children and being engaged with them. </a:t>
            </a:r>
          </a:p>
          <a:p>
            <a:pPr marL="285750" indent="-285750">
              <a:buFont typeface="Wingdings" panose="05000000000000000000" pitchFamily="2" charset="2"/>
              <a:buChar char="Ø"/>
            </a:pPr>
            <a:r>
              <a:rPr lang="en-GB" dirty="0">
                <a:latin typeface="XCCW Joined 1a" panose="03050602040000000000" pitchFamily="66" charset="0"/>
              </a:rPr>
              <a:t>Talking is key!</a:t>
            </a:r>
          </a:p>
          <a:p>
            <a:pPr marL="285750" indent="-285750">
              <a:buFont typeface="Wingdings" panose="05000000000000000000" pitchFamily="2" charset="2"/>
              <a:buChar char="Ø"/>
            </a:pPr>
            <a:r>
              <a:rPr lang="en-GB" dirty="0">
                <a:latin typeface="XCCW Joined 1a" panose="03050602040000000000" pitchFamily="66" charset="0"/>
              </a:rPr>
              <a:t>Personal, social and emotional skills. We do have  a PSED carpet session we aim to do this every week, but again the skills that children will need to practice will happen every day. Practitioners will be modelling to children, sharing, showing resilience by being with the children in their play. </a:t>
            </a:r>
          </a:p>
        </p:txBody>
      </p:sp>
      <p:pic>
        <p:nvPicPr>
          <p:cNvPr id="5" name="Audio 4">
            <a:hlinkClick r:id="" action="ppaction://media"/>
            <a:extLst>
              <a:ext uri="{FF2B5EF4-FFF2-40B4-BE49-F238E27FC236}">
                <a16:creationId xmlns:a16="http://schemas.microsoft.com/office/drawing/2014/main" id="{C2D2323D-B2D7-37C5-9BDD-41116E1F0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1928441"/>
      </p:ext>
    </p:extLst>
  </p:cSld>
  <p:clrMapOvr>
    <a:masterClrMapping/>
  </p:clrMapOvr>
  <mc:AlternateContent xmlns:mc="http://schemas.openxmlformats.org/markup-compatibility/2006" xmlns:p14="http://schemas.microsoft.com/office/powerpoint/2010/main">
    <mc:Choice Requires="p14">
      <p:transition spd="slow" p14:dur="2000" advTm="128446"/>
    </mc:Choice>
    <mc:Fallback xmlns="">
      <p:transition spd="slow" advTm="1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0FCD1F-1E24-4C8E-6881-C96F561A379A}"/>
              </a:ext>
            </a:extLst>
          </p:cNvPr>
          <p:cNvSpPr txBox="1"/>
          <p:nvPr/>
        </p:nvSpPr>
        <p:spPr>
          <a:xfrm>
            <a:off x="179512" y="332656"/>
            <a:ext cx="8064896" cy="1754326"/>
          </a:xfrm>
          <a:prstGeom prst="rect">
            <a:avLst/>
          </a:prstGeom>
          <a:noFill/>
        </p:spPr>
        <p:txBody>
          <a:bodyPr wrap="square" rtlCol="0">
            <a:spAutoFit/>
          </a:bodyPr>
          <a:lstStyle/>
          <a:p>
            <a:pPr algn="ctr"/>
            <a:r>
              <a:rPr lang="en-GB" sz="3600" dirty="0">
                <a:solidFill>
                  <a:srgbClr val="92D050"/>
                </a:solidFill>
                <a:latin typeface="XCCW Joined 1a" panose="03050602040000000000" pitchFamily="66" charset="0"/>
              </a:rPr>
              <a:t>Expressive Arts and Design and Understanding the World </a:t>
            </a:r>
          </a:p>
        </p:txBody>
      </p:sp>
      <p:sp>
        <p:nvSpPr>
          <p:cNvPr id="3" name="TextBox 2">
            <a:extLst>
              <a:ext uri="{FF2B5EF4-FFF2-40B4-BE49-F238E27FC236}">
                <a16:creationId xmlns:a16="http://schemas.microsoft.com/office/drawing/2014/main" id="{DEB29110-011B-9682-A381-89A86D16B115}"/>
              </a:ext>
            </a:extLst>
          </p:cNvPr>
          <p:cNvSpPr txBox="1"/>
          <p:nvPr/>
        </p:nvSpPr>
        <p:spPr>
          <a:xfrm>
            <a:off x="179512" y="2132856"/>
            <a:ext cx="8064896" cy="4401205"/>
          </a:xfrm>
          <a:prstGeom prst="rect">
            <a:avLst/>
          </a:prstGeom>
          <a:noFill/>
        </p:spPr>
        <p:txBody>
          <a:bodyPr wrap="square" rtlCol="0">
            <a:spAutoFit/>
          </a:bodyPr>
          <a:lstStyle/>
          <a:p>
            <a:pPr marL="285750" indent="-285750">
              <a:buFont typeface="Wingdings" panose="05000000000000000000" pitchFamily="2" charset="2"/>
              <a:buChar char="Ø"/>
            </a:pPr>
            <a:r>
              <a:rPr lang="en-GB" sz="2000" dirty="0">
                <a:latin typeface="XCCW Joined 1a" panose="03050602040000000000" pitchFamily="66" charset="0"/>
              </a:rPr>
              <a:t>We focus on a different artist every term. </a:t>
            </a:r>
          </a:p>
          <a:p>
            <a:pPr marL="285750" indent="-285750">
              <a:buFont typeface="Wingdings" panose="05000000000000000000" pitchFamily="2" charset="2"/>
              <a:buChar char="Ø"/>
            </a:pPr>
            <a:r>
              <a:rPr lang="en-GB" sz="2000" dirty="0">
                <a:latin typeface="XCCW Joined 1a" panose="03050602040000000000" pitchFamily="66" charset="0"/>
              </a:rPr>
              <a:t>We practise a range of art skills and then pop these into the provision for children to use their own imagination and practice skills. </a:t>
            </a:r>
          </a:p>
          <a:p>
            <a:pPr marL="285750" indent="-285750">
              <a:buFont typeface="Wingdings" panose="05000000000000000000" pitchFamily="2" charset="2"/>
              <a:buChar char="Ø"/>
            </a:pPr>
            <a:r>
              <a:rPr lang="en-GB" sz="2000" dirty="0">
                <a:latin typeface="XCCW Joined 1a" panose="03050602040000000000" pitchFamily="66" charset="0"/>
              </a:rPr>
              <a:t>We have different topics for Understanding the World, that link with our literacy sessions and Traditional Tales that we learn. </a:t>
            </a:r>
          </a:p>
          <a:p>
            <a:pPr marL="285750" indent="-285750">
              <a:buFont typeface="Wingdings" panose="05000000000000000000" pitchFamily="2" charset="2"/>
              <a:buChar char="Ø"/>
            </a:pPr>
            <a:r>
              <a:rPr lang="en-GB" sz="2000" dirty="0">
                <a:latin typeface="XCCW Joined 1a" panose="03050602040000000000" pitchFamily="66" charset="0"/>
              </a:rPr>
              <a:t>We use the outdoor area, forest school and local area to support our learning. </a:t>
            </a:r>
          </a:p>
          <a:p>
            <a:pPr marL="285750" indent="-285750">
              <a:buFont typeface="Wingdings" panose="05000000000000000000" pitchFamily="2" charset="2"/>
              <a:buChar char="Ø"/>
            </a:pPr>
            <a:r>
              <a:rPr lang="en-GB" sz="2000" dirty="0">
                <a:latin typeface="XCCW Joined 1a" panose="03050602040000000000" pitchFamily="66" charset="0"/>
              </a:rPr>
              <a:t>We try to link child interest to the topics to get the most out of the learning for the children. </a:t>
            </a:r>
          </a:p>
          <a:p>
            <a:pPr marL="285750" indent="-285750">
              <a:buFont typeface="Wingdings" panose="05000000000000000000" pitchFamily="2" charset="2"/>
              <a:buChar char="Ø"/>
            </a:pPr>
            <a:r>
              <a:rPr lang="en-GB" sz="2000" dirty="0">
                <a:latin typeface="XCCW Joined 1a" panose="03050602040000000000" pitchFamily="66" charset="0"/>
              </a:rPr>
              <a:t>The classroom environment reflects both topic and child interest throughout the year and will change accordingly. </a:t>
            </a:r>
          </a:p>
        </p:txBody>
      </p:sp>
      <p:pic>
        <p:nvPicPr>
          <p:cNvPr id="6" name="Audio 5">
            <a:hlinkClick r:id="" action="ppaction://media"/>
            <a:extLst>
              <a:ext uri="{FF2B5EF4-FFF2-40B4-BE49-F238E27FC236}">
                <a16:creationId xmlns:a16="http://schemas.microsoft.com/office/drawing/2014/main" id="{E6D22A0D-0D63-3D3C-0681-B139BF98FC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31191221"/>
      </p:ext>
    </p:extLst>
  </p:cSld>
  <p:clrMapOvr>
    <a:masterClrMapping/>
  </p:clrMapOvr>
  <mc:AlternateContent xmlns:mc="http://schemas.openxmlformats.org/markup-compatibility/2006" xmlns:p14="http://schemas.microsoft.com/office/powerpoint/2010/main">
    <mc:Choice Requires="p14">
      <p:transition spd="slow" p14:dur="2000" advTm="84107"/>
    </mc:Choice>
    <mc:Fallback xmlns="">
      <p:transition spd="slow" advTm="8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15378-A87F-48FE-95BF-4C0169713278}"/>
              </a:ext>
            </a:extLst>
          </p:cNvPr>
          <p:cNvSpPr txBox="1"/>
          <p:nvPr/>
        </p:nvSpPr>
        <p:spPr>
          <a:xfrm>
            <a:off x="2286000" y="404664"/>
            <a:ext cx="4572000" cy="646331"/>
          </a:xfrm>
          <a:prstGeom prst="rect">
            <a:avLst/>
          </a:prstGeom>
          <a:noFill/>
        </p:spPr>
        <p:txBody>
          <a:bodyPr wrap="square">
            <a:spAutoFit/>
          </a:bodyPr>
          <a:lstStyle/>
          <a:p>
            <a:pPr algn="ctr"/>
            <a:r>
              <a:rPr lang="en-GB" sz="3600" dirty="0">
                <a:solidFill>
                  <a:srgbClr val="92D050"/>
                </a:solidFill>
                <a:latin typeface="XCCW Joined 1a" panose="03050602040000000000" pitchFamily="66" charset="0"/>
              </a:rPr>
              <a:t>Homework</a:t>
            </a:r>
          </a:p>
        </p:txBody>
      </p:sp>
      <p:sp>
        <p:nvSpPr>
          <p:cNvPr id="6" name="TextBox 5">
            <a:extLst>
              <a:ext uri="{FF2B5EF4-FFF2-40B4-BE49-F238E27FC236}">
                <a16:creationId xmlns:a16="http://schemas.microsoft.com/office/drawing/2014/main" id="{E7A37F10-4F7E-491F-92A3-6CEBDA2DCB0D}"/>
              </a:ext>
            </a:extLst>
          </p:cNvPr>
          <p:cNvSpPr txBox="1"/>
          <p:nvPr/>
        </p:nvSpPr>
        <p:spPr>
          <a:xfrm>
            <a:off x="1979712" y="1700808"/>
            <a:ext cx="6264696" cy="4031873"/>
          </a:xfrm>
          <a:prstGeom prst="rect">
            <a:avLst/>
          </a:prstGeom>
          <a:noFill/>
        </p:spPr>
        <p:txBody>
          <a:bodyPr wrap="square" rtlCol="0">
            <a:spAutoFit/>
          </a:bodyPr>
          <a:lstStyle/>
          <a:p>
            <a:pPr marL="285750" indent="-285750">
              <a:buFont typeface="Wingdings" panose="05000000000000000000" pitchFamily="2" charset="2"/>
              <a:buChar char="Ø"/>
            </a:pPr>
            <a:r>
              <a:rPr lang="en-GB" sz="3200" dirty="0" err="1">
                <a:latin typeface="XCCW Joined 1a" panose="03050602040000000000" pitchFamily="66" charset="0"/>
              </a:rPr>
              <a:t>Numbots</a:t>
            </a:r>
            <a:endParaRPr lang="en-GB" sz="3200" dirty="0">
              <a:latin typeface="XCCW Joined 1a" panose="03050602040000000000" pitchFamily="66" charset="0"/>
            </a:endParaRPr>
          </a:p>
          <a:p>
            <a:pPr marL="285750" indent="-285750">
              <a:buFont typeface="Wingdings" panose="05000000000000000000" pitchFamily="2" charset="2"/>
              <a:buChar char="Ø"/>
            </a:pPr>
            <a:r>
              <a:rPr lang="en-GB" sz="3200" dirty="0">
                <a:latin typeface="XCCW Joined 1a" panose="03050602040000000000" pitchFamily="66" charset="0"/>
              </a:rPr>
              <a:t>Oxford Owl</a:t>
            </a:r>
          </a:p>
          <a:p>
            <a:pPr marL="285750" indent="-285750">
              <a:buFont typeface="Wingdings" panose="05000000000000000000" pitchFamily="2" charset="2"/>
              <a:buChar char="Ø"/>
            </a:pPr>
            <a:r>
              <a:rPr lang="en-GB" sz="3200" dirty="0">
                <a:latin typeface="XCCW Joined 1a" panose="03050602040000000000" pitchFamily="66" charset="0"/>
              </a:rPr>
              <a:t>Reading</a:t>
            </a:r>
          </a:p>
          <a:p>
            <a:pPr marL="285750" indent="-285750">
              <a:buFont typeface="Wingdings" panose="05000000000000000000" pitchFamily="2" charset="2"/>
              <a:buChar char="Ø"/>
            </a:pPr>
            <a:r>
              <a:rPr lang="en-GB" sz="3200" dirty="0">
                <a:latin typeface="XCCW Joined 1a" panose="03050602040000000000" pitchFamily="66" charset="0"/>
              </a:rPr>
              <a:t>Red and green words</a:t>
            </a:r>
          </a:p>
          <a:p>
            <a:pPr marL="285750" indent="-285750">
              <a:buFont typeface="Wingdings" panose="05000000000000000000" pitchFamily="2" charset="2"/>
              <a:buChar char="Ø"/>
            </a:pPr>
            <a:endParaRPr lang="en-GB" sz="3200" dirty="0">
              <a:latin typeface="XCCW Joined 1a" panose="03050602040000000000" pitchFamily="66" charset="0"/>
            </a:endParaRPr>
          </a:p>
          <a:p>
            <a:pPr marL="285750" indent="-285750">
              <a:buFont typeface="Wingdings" panose="05000000000000000000" pitchFamily="2" charset="2"/>
              <a:buChar char="Ø"/>
            </a:pPr>
            <a:r>
              <a:rPr lang="en-GB" sz="3200" dirty="0">
                <a:latin typeface="XCCW Joined 1a" panose="03050602040000000000" pitchFamily="66" charset="0"/>
              </a:rPr>
              <a:t>The key piece of homework is talking! Talking is key.</a:t>
            </a:r>
          </a:p>
        </p:txBody>
      </p:sp>
      <p:pic>
        <p:nvPicPr>
          <p:cNvPr id="5" name="Audio 4">
            <a:hlinkClick r:id="" action="ppaction://media"/>
            <a:extLst>
              <a:ext uri="{FF2B5EF4-FFF2-40B4-BE49-F238E27FC236}">
                <a16:creationId xmlns:a16="http://schemas.microsoft.com/office/drawing/2014/main" id="{D7061D32-CB57-B3E2-501D-FE3C510657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79380987"/>
      </p:ext>
    </p:extLst>
  </p:cSld>
  <p:clrMapOvr>
    <a:masterClrMapping/>
  </p:clrMapOvr>
  <mc:AlternateContent xmlns:mc="http://schemas.openxmlformats.org/markup-compatibility/2006" xmlns:p14="http://schemas.microsoft.com/office/powerpoint/2010/main">
    <mc:Choice Requires="p14">
      <p:transition spd="slow" p14:dur="2000" advTm="107811"/>
    </mc:Choice>
    <mc:Fallback xmlns="">
      <p:transition spd="slow" advTm="10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8C02-B6E4-4E2E-A58A-8F6B32CD51E6}"/>
              </a:ext>
            </a:extLst>
          </p:cNvPr>
          <p:cNvSpPr>
            <a:spLocks noGrp="1"/>
          </p:cNvSpPr>
          <p:nvPr>
            <p:ph type="title"/>
          </p:nvPr>
        </p:nvSpPr>
        <p:spPr>
          <a:xfrm>
            <a:off x="784467" y="117909"/>
            <a:ext cx="8079581" cy="1658198"/>
          </a:xfrm>
        </p:spPr>
        <p:txBody>
          <a:bodyPr/>
          <a:lstStyle/>
          <a:p>
            <a:r>
              <a:rPr lang="en-US" dirty="0">
                <a:latin typeface="XCCW Joined 1a" panose="03050602040000000000" pitchFamily="66" charset="0"/>
              </a:rPr>
              <a:t>Tapestry</a:t>
            </a:r>
            <a:endParaRPr lang="en-GB" dirty="0">
              <a:latin typeface="XCCW Joined 1a" panose="03050602040000000000" pitchFamily="66" charset="0"/>
            </a:endParaRPr>
          </a:p>
        </p:txBody>
      </p:sp>
      <p:pic>
        <p:nvPicPr>
          <p:cNvPr id="4" name="Content Placeholder 3">
            <a:extLst>
              <a:ext uri="{FF2B5EF4-FFF2-40B4-BE49-F238E27FC236}">
                <a16:creationId xmlns:a16="http://schemas.microsoft.com/office/drawing/2014/main" id="{4A2748BF-BB7E-47D4-8428-60E18274C4AC}"/>
              </a:ext>
            </a:extLst>
          </p:cNvPr>
          <p:cNvPicPr>
            <a:picLocks noGrp="1" noChangeAspect="1"/>
          </p:cNvPicPr>
          <p:nvPr>
            <p:ph sz="half" idx="1"/>
          </p:nvPr>
        </p:nvPicPr>
        <p:blipFill>
          <a:blip r:embed="rId4"/>
          <a:stretch>
            <a:fillRect/>
          </a:stretch>
        </p:blipFill>
        <p:spPr>
          <a:xfrm>
            <a:off x="4355976" y="476257"/>
            <a:ext cx="3805238" cy="659917"/>
          </a:xfrm>
          <a:prstGeom prst="rect">
            <a:avLst/>
          </a:prstGeom>
        </p:spPr>
      </p:pic>
      <p:sp>
        <p:nvSpPr>
          <p:cNvPr id="5" name="Content Placeholder 4">
            <a:extLst>
              <a:ext uri="{FF2B5EF4-FFF2-40B4-BE49-F238E27FC236}">
                <a16:creationId xmlns:a16="http://schemas.microsoft.com/office/drawing/2014/main" id="{2B683DA4-511B-4511-BFC5-82863390F3A8}"/>
              </a:ext>
            </a:extLst>
          </p:cNvPr>
          <p:cNvSpPr>
            <a:spLocks noGrp="1"/>
          </p:cNvSpPr>
          <p:nvPr>
            <p:ph sz="half" idx="2"/>
          </p:nvPr>
        </p:nvSpPr>
        <p:spPr>
          <a:xfrm>
            <a:off x="0" y="1772816"/>
            <a:ext cx="8323947" cy="4896544"/>
          </a:xfrm>
        </p:spPr>
        <p:txBody>
          <a:bodyPr>
            <a:normAutofit fontScale="85000" lnSpcReduction="20000"/>
          </a:bodyPr>
          <a:lstStyle/>
          <a:p>
            <a:pPr>
              <a:lnSpc>
                <a:spcPct val="120000"/>
              </a:lnSpc>
            </a:pPr>
            <a:r>
              <a:rPr lang="en-US" sz="1800" dirty="0">
                <a:latin typeface="XCCW Joined 1a" panose="03050602040000000000" pitchFamily="66" charset="0"/>
              </a:rPr>
              <a:t>We use a secure online learning journey to collect information about your child.</a:t>
            </a:r>
          </a:p>
          <a:p>
            <a:pPr>
              <a:lnSpc>
                <a:spcPct val="120000"/>
              </a:lnSpc>
            </a:pPr>
            <a:r>
              <a:rPr lang="en-US" sz="1800" dirty="0">
                <a:latin typeface="XCCW Joined 1a" panose="03050602040000000000" pitchFamily="66" charset="0"/>
              </a:rPr>
              <a:t>We use this as a form of communication such as memos, activities to complete at home and any other useful information</a:t>
            </a:r>
          </a:p>
          <a:p>
            <a:pPr>
              <a:lnSpc>
                <a:spcPct val="120000"/>
              </a:lnSpc>
            </a:pPr>
            <a:r>
              <a:rPr lang="en-GB" sz="1800" dirty="0">
                <a:latin typeface="XCCW Joined 1a" panose="03050602040000000000" pitchFamily="66" charset="0"/>
              </a:rPr>
              <a:t>You will be able to see photos and captions about your child’s learning and will also be able to comment too. </a:t>
            </a:r>
          </a:p>
          <a:p>
            <a:pPr>
              <a:lnSpc>
                <a:spcPct val="120000"/>
              </a:lnSpc>
            </a:pPr>
            <a:r>
              <a:rPr lang="en-GB" sz="1800" dirty="0">
                <a:latin typeface="XCCW Joined 1a" panose="03050602040000000000" pitchFamily="66" charset="0"/>
              </a:rPr>
              <a:t>It is a great way of celebrating children’s learning. </a:t>
            </a:r>
          </a:p>
          <a:p>
            <a:pPr>
              <a:lnSpc>
                <a:spcPct val="120000"/>
              </a:lnSpc>
            </a:pPr>
            <a:r>
              <a:rPr lang="en-GB" sz="1800" dirty="0">
                <a:latin typeface="XCCW Joined 1a" panose="03050602040000000000" pitchFamily="66" charset="0"/>
              </a:rPr>
              <a:t>If your child is in Nursery, we will continue to use the same account.</a:t>
            </a:r>
          </a:p>
          <a:p>
            <a:pPr>
              <a:lnSpc>
                <a:spcPct val="120000"/>
              </a:lnSpc>
            </a:pPr>
            <a:r>
              <a:rPr lang="en-GB" sz="1800" dirty="0">
                <a:latin typeface="XCCW Joined 1a" panose="03050602040000000000" pitchFamily="66" charset="0"/>
              </a:rPr>
              <a:t>You will be sent a password if you don't already have one. </a:t>
            </a:r>
          </a:p>
          <a:p>
            <a:pPr>
              <a:lnSpc>
                <a:spcPct val="120000"/>
              </a:lnSpc>
            </a:pPr>
            <a:endParaRPr lang="en-GB" sz="1800" dirty="0">
              <a:latin typeface="XCCW Joined 1a" panose="03050602040000000000" pitchFamily="66" charset="0"/>
            </a:endParaRPr>
          </a:p>
          <a:p>
            <a:pPr>
              <a:lnSpc>
                <a:spcPct val="120000"/>
              </a:lnSpc>
            </a:pPr>
            <a:r>
              <a:rPr lang="en-GB" sz="1800" dirty="0">
                <a:latin typeface="XCCW Joined 1a" panose="03050602040000000000" pitchFamily="66" charset="0"/>
              </a:rPr>
              <a:t>Recording of information is no longer statutory in the EYFS frame work, there is a big emphasis on the practitioners being with the children but we do aim to put on WOW moments and key learning for you to see at home.</a:t>
            </a:r>
          </a:p>
        </p:txBody>
      </p:sp>
      <p:pic>
        <p:nvPicPr>
          <p:cNvPr id="7" name="Audio 6">
            <a:hlinkClick r:id="" action="ppaction://media"/>
            <a:extLst>
              <a:ext uri="{FF2B5EF4-FFF2-40B4-BE49-F238E27FC236}">
                <a16:creationId xmlns:a16="http://schemas.microsoft.com/office/drawing/2014/main" id="{9B9EA3B9-8C93-5C45-C85C-DFBB1CF12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66865548"/>
      </p:ext>
    </p:extLst>
  </p:cSld>
  <p:clrMapOvr>
    <a:masterClrMapping/>
  </p:clrMapOvr>
  <mc:AlternateContent xmlns:mc="http://schemas.openxmlformats.org/markup-compatibility/2006" xmlns:p14="http://schemas.microsoft.com/office/powerpoint/2010/main">
    <mc:Choice Requires="p14">
      <p:transition spd="slow" p14:dur="2000" advTm="95948"/>
    </mc:Choice>
    <mc:Fallback xmlns="">
      <p:transition spd="slow" advTm="9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BA31A8-0536-7D11-A501-B8C8677A0D6D}"/>
              </a:ext>
            </a:extLst>
          </p:cNvPr>
          <p:cNvSpPr txBox="1"/>
          <p:nvPr/>
        </p:nvSpPr>
        <p:spPr>
          <a:xfrm>
            <a:off x="395536" y="332656"/>
            <a:ext cx="6840760" cy="923330"/>
          </a:xfrm>
          <a:prstGeom prst="rect">
            <a:avLst/>
          </a:prstGeom>
          <a:noFill/>
        </p:spPr>
        <p:txBody>
          <a:bodyPr wrap="square" rtlCol="0">
            <a:spAutoFit/>
          </a:bodyPr>
          <a:lstStyle/>
          <a:p>
            <a:r>
              <a:rPr lang="en-GB" sz="5400" dirty="0">
                <a:solidFill>
                  <a:srgbClr val="92D050"/>
                </a:solidFill>
                <a:latin typeface="XCCW Joined 1a" panose="03050602040000000000" pitchFamily="66" charset="0"/>
              </a:rPr>
              <a:t>Reception Trips </a:t>
            </a:r>
          </a:p>
        </p:txBody>
      </p:sp>
      <p:sp>
        <p:nvSpPr>
          <p:cNvPr id="3" name="TextBox 2">
            <a:extLst>
              <a:ext uri="{FF2B5EF4-FFF2-40B4-BE49-F238E27FC236}">
                <a16:creationId xmlns:a16="http://schemas.microsoft.com/office/drawing/2014/main" id="{30C10917-2930-079F-AD88-5212BA1189A3}"/>
              </a:ext>
            </a:extLst>
          </p:cNvPr>
          <p:cNvSpPr txBox="1"/>
          <p:nvPr/>
        </p:nvSpPr>
        <p:spPr>
          <a:xfrm>
            <a:off x="402974" y="1628800"/>
            <a:ext cx="8496944" cy="4524315"/>
          </a:xfrm>
          <a:prstGeom prst="rect">
            <a:avLst/>
          </a:prstGeom>
          <a:noFill/>
        </p:spPr>
        <p:txBody>
          <a:bodyPr wrap="square" rtlCol="0">
            <a:spAutoFit/>
          </a:bodyPr>
          <a:lstStyle/>
          <a:p>
            <a:r>
              <a:rPr lang="en-GB" sz="2400" dirty="0">
                <a:latin typeface="XCCW Joined 1a" panose="03050602040000000000" pitchFamily="66" charset="0"/>
              </a:rPr>
              <a:t>The dates for the Reception trips are yet to be confirmed but as it stands we are hoping to go to Congleton Library in the Autumn term. </a:t>
            </a:r>
          </a:p>
          <a:p>
            <a:endParaRPr lang="en-GB" sz="2400" dirty="0">
              <a:latin typeface="XCCW Joined 1a" panose="03050602040000000000" pitchFamily="66" charset="0"/>
            </a:endParaRPr>
          </a:p>
          <a:p>
            <a:r>
              <a:rPr lang="en-GB" sz="2400" dirty="0">
                <a:latin typeface="XCCW Joined 1a" panose="03050602040000000000" pitchFamily="66" charset="0"/>
              </a:rPr>
              <a:t>We have a workshop planned for January. </a:t>
            </a:r>
          </a:p>
          <a:p>
            <a:endParaRPr lang="en-GB" sz="2400" dirty="0">
              <a:latin typeface="XCCW Joined 1a" panose="03050602040000000000" pitchFamily="66" charset="0"/>
            </a:endParaRPr>
          </a:p>
          <a:p>
            <a:r>
              <a:rPr lang="en-GB" sz="2400" dirty="0">
                <a:latin typeface="XCCW Joined 1a" panose="03050602040000000000" pitchFamily="66" charset="0"/>
              </a:rPr>
              <a:t>We also have a trip to Trentham Gardens planned for June 2026. </a:t>
            </a:r>
          </a:p>
          <a:p>
            <a:endParaRPr lang="en-GB" sz="2400" dirty="0">
              <a:latin typeface="XCCW Joined 1a" panose="03050602040000000000" pitchFamily="66" charset="0"/>
            </a:endParaRPr>
          </a:p>
          <a:p>
            <a:r>
              <a:rPr lang="en-GB" sz="2400" dirty="0">
                <a:latin typeface="XCCW Joined 1a" panose="03050602040000000000" pitchFamily="66" charset="0"/>
              </a:rPr>
              <a:t>You will be updated in due course about each trip. </a:t>
            </a:r>
          </a:p>
        </p:txBody>
      </p:sp>
      <p:pic>
        <p:nvPicPr>
          <p:cNvPr id="6" name="Audio 5">
            <a:hlinkClick r:id="" action="ppaction://media"/>
            <a:extLst>
              <a:ext uri="{FF2B5EF4-FFF2-40B4-BE49-F238E27FC236}">
                <a16:creationId xmlns:a16="http://schemas.microsoft.com/office/drawing/2014/main" id="{55AC7CFB-199A-1EB1-FBB0-415EC48C0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94873360"/>
      </p:ext>
    </p:extLst>
  </p:cSld>
  <p:clrMapOvr>
    <a:masterClrMapping/>
  </p:clrMapOvr>
  <mc:AlternateContent xmlns:mc="http://schemas.openxmlformats.org/markup-compatibility/2006" xmlns:p14="http://schemas.microsoft.com/office/powerpoint/2010/main">
    <mc:Choice Requires="p14">
      <p:transition spd="slow" p14:dur="2000" advTm="33903"/>
    </mc:Choice>
    <mc:Fallback xmlns="">
      <p:transition spd="slow" advTm="3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14892-90F0-1A61-89AC-DE21B4238169}"/>
              </a:ext>
            </a:extLst>
          </p:cNvPr>
          <p:cNvSpPr txBox="1"/>
          <p:nvPr/>
        </p:nvSpPr>
        <p:spPr>
          <a:xfrm>
            <a:off x="395536" y="620688"/>
            <a:ext cx="7632848" cy="769441"/>
          </a:xfrm>
          <a:prstGeom prst="rect">
            <a:avLst/>
          </a:prstGeom>
          <a:noFill/>
        </p:spPr>
        <p:txBody>
          <a:bodyPr wrap="square" rtlCol="0">
            <a:spAutoFit/>
          </a:bodyPr>
          <a:lstStyle/>
          <a:p>
            <a:r>
              <a:rPr lang="en-GB" sz="4400" dirty="0">
                <a:solidFill>
                  <a:srgbClr val="92D050"/>
                </a:solidFill>
                <a:latin typeface="XCCW Joined 1a" panose="03050602040000000000" pitchFamily="66" charset="0"/>
              </a:rPr>
              <a:t>Dates for the Diary </a:t>
            </a:r>
          </a:p>
        </p:txBody>
      </p:sp>
      <p:sp>
        <p:nvSpPr>
          <p:cNvPr id="3" name="TextBox 2">
            <a:extLst>
              <a:ext uri="{FF2B5EF4-FFF2-40B4-BE49-F238E27FC236}">
                <a16:creationId xmlns:a16="http://schemas.microsoft.com/office/drawing/2014/main" id="{D3AA0B33-F642-EC36-8183-31E25669F776}"/>
              </a:ext>
            </a:extLst>
          </p:cNvPr>
          <p:cNvSpPr txBox="1"/>
          <p:nvPr/>
        </p:nvSpPr>
        <p:spPr>
          <a:xfrm>
            <a:off x="323528" y="1700808"/>
            <a:ext cx="8568952" cy="4401205"/>
          </a:xfrm>
          <a:prstGeom prst="rect">
            <a:avLst/>
          </a:prstGeom>
          <a:noFill/>
        </p:spPr>
        <p:txBody>
          <a:bodyPr wrap="square" rtlCol="0">
            <a:spAutoFit/>
          </a:bodyPr>
          <a:lstStyle/>
          <a:p>
            <a:r>
              <a:rPr lang="en-US" sz="2800" dirty="0">
                <a:latin typeface="XCCW Joined 1a" panose="03050602040000000000" pitchFamily="66" charset="0"/>
              </a:rPr>
              <a:t>10.10.25 – Book &amp; Brioche. A chance to look at what we have done so far and have a look around the classroom. </a:t>
            </a:r>
            <a:endParaRPr lang="en-GB" sz="2800" dirty="0">
              <a:latin typeface="XCCW Joined 1a" panose="03050602040000000000" pitchFamily="66" charset="0"/>
            </a:endParaRPr>
          </a:p>
          <a:p>
            <a:endParaRPr lang="en-GB" sz="2800" dirty="0">
              <a:latin typeface="XCCW Joined 1a" panose="03050602040000000000" pitchFamily="66" charset="0"/>
            </a:endParaRPr>
          </a:p>
          <a:p>
            <a:r>
              <a:rPr lang="en-GB" sz="2800" dirty="0">
                <a:latin typeface="XCCW Joined 1a" panose="03050602040000000000" pitchFamily="66" charset="0"/>
              </a:rPr>
              <a:t>26.11.25 - Parent’s Meetings Day </a:t>
            </a:r>
          </a:p>
          <a:p>
            <a:endParaRPr lang="en-GB" sz="2800" dirty="0">
              <a:latin typeface="XCCW Joined 1a" panose="03050602040000000000" pitchFamily="66" charset="0"/>
            </a:endParaRPr>
          </a:p>
          <a:p>
            <a:r>
              <a:rPr lang="en-GB" sz="2800" dirty="0">
                <a:latin typeface="XCCW Joined 1a" panose="03050602040000000000" pitchFamily="66" charset="0"/>
              </a:rPr>
              <a:t>Trip dates are yet to be confirmed, but these happen in Autumn term, Spring term and Summer term.</a:t>
            </a:r>
          </a:p>
        </p:txBody>
      </p:sp>
      <p:pic>
        <p:nvPicPr>
          <p:cNvPr id="6" name="Audio 5">
            <a:hlinkClick r:id="" action="ppaction://media"/>
            <a:extLst>
              <a:ext uri="{FF2B5EF4-FFF2-40B4-BE49-F238E27FC236}">
                <a16:creationId xmlns:a16="http://schemas.microsoft.com/office/drawing/2014/main" id="{CEA11368-9224-7FB7-E8A9-B4988B4DD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95004115"/>
      </p:ext>
    </p:extLst>
  </p:cSld>
  <p:clrMapOvr>
    <a:masterClrMapping/>
  </p:clrMapOvr>
  <mc:AlternateContent xmlns:mc="http://schemas.openxmlformats.org/markup-compatibility/2006" xmlns:p14="http://schemas.microsoft.com/office/powerpoint/2010/main">
    <mc:Choice Requires="p14">
      <p:transition spd="slow" p14:dur="2000" advTm="44863"/>
    </mc:Choice>
    <mc:Fallback xmlns="">
      <p:transition spd="slow" advTm="4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XCCW Joined 1a" panose="03050602040000000000" pitchFamily="66" charset="0"/>
              </a:rPr>
              <a:t>PTA</a:t>
            </a:r>
          </a:p>
        </p:txBody>
      </p:sp>
      <p:sp>
        <p:nvSpPr>
          <p:cNvPr id="5" name="Content Placeholder 4"/>
          <p:cNvSpPr>
            <a:spLocks noGrp="1"/>
          </p:cNvSpPr>
          <p:nvPr>
            <p:ph idx="1"/>
          </p:nvPr>
        </p:nvSpPr>
        <p:spPr>
          <a:xfrm>
            <a:off x="507206" y="2420888"/>
            <a:ext cx="8065294" cy="3766185"/>
          </a:xfrm>
        </p:spPr>
        <p:txBody>
          <a:bodyPr>
            <a:normAutofit/>
          </a:bodyPr>
          <a:lstStyle/>
          <a:p>
            <a:r>
              <a:rPr lang="en-GB" dirty="0">
                <a:latin typeface="XCCW Joined 1a" panose="03050602040000000000" pitchFamily="66" charset="0"/>
              </a:rPr>
              <a:t>The Parent Teacher association provides fun and enjoyable events for the whole school and their families to enjoy. The money they raise helps to fund many of the invaluable extras we like to offer our children. </a:t>
            </a:r>
          </a:p>
          <a:p>
            <a:pPr marL="68580" indent="0" algn="ctr">
              <a:buNone/>
            </a:pPr>
            <a:endParaRPr lang="en-GB" dirty="0">
              <a:solidFill>
                <a:schemeClr val="accent2"/>
              </a:solidFill>
              <a:latin typeface="XCCW Joined 1a" panose="03050602040000000000" pitchFamily="66" charset="0"/>
            </a:endParaRPr>
          </a:p>
          <a:p>
            <a:pPr marL="68580" indent="0" algn="ctr">
              <a:buNone/>
            </a:pPr>
            <a:r>
              <a:rPr lang="en-GB" dirty="0">
                <a:solidFill>
                  <a:schemeClr val="accent2"/>
                </a:solidFill>
                <a:latin typeface="XCCW Joined 1a" panose="03050602040000000000" pitchFamily="66" charset="0"/>
              </a:rPr>
              <a:t>Please ask if you would like any more information about joining the PTA. We warmly welcome new members and fresh ideas. </a:t>
            </a:r>
          </a:p>
          <a:p>
            <a:endParaRPr lang="en-GB" dirty="0">
              <a:latin typeface="NTFPreCursivef" panose="03000400000000000000" pitchFamily="66"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80" y="116632"/>
            <a:ext cx="1811288" cy="1756215"/>
          </a:xfrm>
          <a:prstGeom prst="rect">
            <a:avLst/>
          </a:prstGeom>
        </p:spPr>
      </p:pic>
      <p:pic>
        <p:nvPicPr>
          <p:cNvPr id="7" name="Audio 6">
            <a:hlinkClick r:id="" action="ppaction://media"/>
            <a:extLst>
              <a:ext uri="{FF2B5EF4-FFF2-40B4-BE49-F238E27FC236}">
                <a16:creationId xmlns:a16="http://schemas.microsoft.com/office/drawing/2014/main" id="{1AF9C49E-28C8-0AD5-BDF9-4840A3803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91778015"/>
      </p:ext>
    </p:extLst>
  </p:cSld>
  <p:clrMapOvr>
    <a:masterClrMapping/>
  </p:clrMapOvr>
  <mc:AlternateContent xmlns:mc="http://schemas.openxmlformats.org/markup-compatibility/2006" xmlns:p14="http://schemas.microsoft.com/office/powerpoint/2010/main">
    <mc:Choice Requires="p14">
      <p:transition spd="slow" p14:dur="2000" advTm="51952"/>
    </mc:Choice>
    <mc:Fallback xmlns="">
      <p:transition spd="slow" advTm="5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CA7C8-FC68-69E5-E881-368A780938E1}"/>
              </a:ext>
            </a:extLst>
          </p:cNvPr>
          <p:cNvSpPr txBox="1"/>
          <p:nvPr/>
        </p:nvSpPr>
        <p:spPr>
          <a:xfrm>
            <a:off x="2195736" y="501065"/>
            <a:ext cx="6552728" cy="923330"/>
          </a:xfrm>
          <a:prstGeom prst="rect">
            <a:avLst/>
          </a:prstGeom>
          <a:noFill/>
        </p:spPr>
        <p:txBody>
          <a:bodyPr wrap="square" rtlCol="0">
            <a:spAutoFit/>
          </a:bodyPr>
          <a:lstStyle/>
          <a:p>
            <a:r>
              <a:rPr lang="en-GB" sz="5400" dirty="0">
                <a:solidFill>
                  <a:srgbClr val="92D050"/>
                </a:solidFill>
                <a:latin typeface="XCCW Joined 1a" panose="03050602040000000000" pitchFamily="66" charset="0"/>
              </a:rPr>
              <a:t>Volunteers</a:t>
            </a:r>
            <a:r>
              <a:rPr lang="en-GB" dirty="0"/>
              <a:t> </a:t>
            </a:r>
          </a:p>
        </p:txBody>
      </p:sp>
      <p:sp>
        <p:nvSpPr>
          <p:cNvPr id="3" name="TextBox 2">
            <a:extLst>
              <a:ext uri="{FF2B5EF4-FFF2-40B4-BE49-F238E27FC236}">
                <a16:creationId xmlns:a16="http://schemas.microsoft.com/office/drawing/2014/main" id="{88DCC3F9-9531-9E57-A8A4-CB71E73FB1ED}"/>
              </a:ext>
            </a:extLst>
          </p:cNvPr>
          <p:cNvSpPr txBox="1"/>
          <p:nvPr/>
        </p:nvSpPr>
        <p:spPr>
          <a:xfrm>
            <a:off x="323528" y="1700808"/>
            <a:ext cx="7128792" cy="3323987"/>
          </a:xfrm>
          <a:prstGeom prst="rect">
            <a:avLst/>
          </a:prstGeom>
          <a:noFill/>
        </p:spPr>
        <p:txBody>
          <a:bodyPr wrap="square" rtlCol="0">
            <a:spAutoFit/>
          </a:bodyPr>
          <a:lstStyle/>
          <a:p>
            <a:r>
              <a:rPr lang="en-GB" sz="2400" dirty="0">
                <a:latin typeface="XCCW Joined 1a" panose="03050602040000000000" pitchFamily="66" charset="0"/>
              </a:rPr>
              <a:t>We are on the hunt for volunteers for the following </a:t>
            </a:r>
          </a:p>
          <a:p>
            <a:pPr marL="285750" indent="-285750">
              <a:buFont typeface="Wingdings" panose="05000000000000000000" pitchFamily="2" charset="2"/>
              <a:buChar char="Ø"/>
            </a:pPr>
            <a:r>
              <a:rPr lang="en-GB" sz="2400" dirty="0">
                <a:latin typeface="XCCW Joined 1a" panose="03050602040000000000" pitchFamily="66" charset="0"/>
              </a:rPr>
              <a:t>Trips </a:t>
            </a:r>
          </a:p>
          <a:p>
            <a:pPr marL="285750" indent="-285750">
              <a:buFont typeface="Wingdings" panose="05000000000000000000" pitchFamily="2" charset="2"/>
              <a:buChar char="Ø"/>
            </a:pPr>
            <a:r>
              <a:rPr lang="en-GB" sz="2400" dirty="0">
                <a:latin typeface="XCCW Joined 1a" panose="03050602040000000000" pitchFamily="66" charset="0"/>
              </a:rPr>
              <a:t>Individual reading with children </a:t>
            </a:r>
          </a:p>
          <a:p>
            <a:pPr marL="285750" indent="-285750">
              <a:buFont typeface="Wingdings" panose="05000000000000000000" pitchFamily="2" charset="2"/>
              <a:buChar char="Ø"/>
            </a:pPr>
            <a:r>
              <a:rPr lang="en-GB" sz="2400" dirty="0">
                <a:latin typeface="XCCW Joined 1a" panose="03050602040000000000" pitchFamily="66" charset="0"/>
              </a:rPr>
              <a:t>Completing red word check with children </a:t>
            </a:r>
          </a:p>
          <a:p>
            <a:pPr marL="285750" indent="-285750">
              <a:buFont typeface="Wingdings" panose="05000000000000000000" pitchFamily="2" charset="2"/>
              <a:buChar char="Ø"/>
            </a:pPr>
            <a:r>
              <a:rPr lang="en-GB" sz="2400" dirty="0">
                <a:latin typeface="XCCW Joined 1a" panose="03050602040000000000" pitchFamily="66" charset="0"/>
              </a:rPr>
              <a:t>Many more activities</a:t>
            </a:r>
          </a:p>
          <a:p>
            <a:pPr marL="285750" indent="-285750">
              <a:buFont typeface="Wingdings" panose="05000000000000000000" pitchFamily="2" charset="2"/>
              <a:buChar char="Ø"/>
            </a:pPr>
            <a:r>
              <a:rPr lang="en-GB" sz="2400" dirty="0">
                <a:latin typeface="XCCW Joined 1a" panose="03050602040000000000" pitchFamily="66" charset="0"/>
              </a:rPr>
              <a:t>Fieldwork around the local area  </a:t>
            </a:r>
          </a:p>
          <a:p>
            <a:endParaRPr lang="en-GB" dirty="0"/>
          </a:p>
        </p:txBody>
      </p:sp>
      <p:sp>
        <p:nvSpPr>
          <p:cNvPr id="4" name="TextBox 3">
            <a:extLst>
              <a:ext uri="{FF2B5EF4-FFF2-40B4-BE49-F238E27FC236}">
                <a16:creationId xmlns:a16="http://schemas.microsoft.com/office/drawing/2014/main" id="{56D4F06D-C949-C1FE-9C33-A20D1A311ADE}"/>
              </a:ext>
            </a:extLst>
          </p:cNvPr>
          <p:cNvSpPr txBox="1"/>
          <p:nvPr/>
        </p:nvSpPr>
        <p:spPr>
          <a:xfrm>
            <a:off x="323528" y="5301208"/>
            <a:ext cx="8280920" cy="1477328"/>
          </a:xfrm>
          <a:prstGeom prst="rect">
            <a:avLst/>
          </a:prstGeom>
          <a:noFill/>
        </p:spPr>
        <p:txBody>
          <a:bodyPr wrap="square" rtlCol="0">
            <a:spAutoFit/>
          </a:bodyPr>
          <a:lstStyle/>
          <a:p>
            <a:r>
              <a:rPr lang="en-GB" i="1" dirty="0">
                <a:solidFill>
                  <a:schemeClr val="tx2">
                    <a:lumMod val="50000"/>
                    <a:lumOff val="50000"/>
                  </a:schemeClr>
                </a:solidFill>
                <a:latin typeface="XCCW Joined 1a" panose="03050602040000000000" pitchFamily="66" charset="0"/>
              </a:rPr>
              <a:t>Except for class trips out, we ask if you would like to be a volunteer to go in a different class than where your child is based. </a:t>
            </a:r>
          </a:p>
          <a:p>
            <a:endParaRPr lang="en-GB" dirty="0">
              <a:latin typeface="XCCW Joined 1a" panose="03050602040000000000" pitchFamily="66" charset="0"/>
            </a:endParaRPr>
          </a:p>
          <a:p>
            <a:r>
              <a:rPr lang="en-GB" dirty="0">
                <a:latin typeface="XCCW Joined 1a" panose="03050602040000000000" pitchFamily="66" charset="0"/>
              </a:rPr>
              <a:t>Please let me know if you would like to be a volunteer. </a:t>
            </a:r>
          </a:p>
        </p:txBody>
      </p:sp>
      <p:pic>
        <p:nvPicPr>
          <p:cNvPr id="7" name="Audio 6">
            <a:hlinkClick r:id="" action="ppaction://media"/>
            <a:extLst>
              <a:ext uri="{FF2B5EF4-FFF2-40B4-BE49-F238E27FC236}">
                <a16:creationId xmlns:a16="http://schemas.microsoft.com/office/drawing/2014/main" id="{62F4633D-D316-B7F8-ED5F-D08B8996EA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52865253"/>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062"/>
            <a:ext cx="8079581" cy="1658198"/>
          </a:xfrm>
        </p:spPr>
        <p:txBody>
          <a:bodyPr/>
          <a:lstStyle/>
          <a:p>
            <a:r>
              <a:rPr lang="en-GB" sz="5400" dirty="0">
                <a:latin typeface="XCCW Joined 1a" panose="03050602040000000000" pitchFamily="66" charset="0"/>
              </a:rPr>
              <a:t>Communication</a:t>
            </a:r>
            <a:endParaRPr lang="en-GB" dirty="0">
              <a:latin typeface="XCCW Joined 1a" panose="03050602040000000000" pitchFamily="66" charset="0"/>
            </a:endParaRPr>
          </a:p>
        </p:txBody>
      </p:sp>
      <p:sp>
        <p:nvSpPr>
          <p:cNvPr id="3" name="Content Placeholder 2"/>
          <p:cNvSpPr>
            <a:spLocks noGrp="1"/>
          </p:cNvSpPr>
          <p:nvPr>
            <p:ph idx="1"/>
          </p:nvPr>
        </p:nvSpPr>
        <p:spPr>
          <a:xfrm>
            <a:off x="822958" y="1841429"/>
            <a:ext cx="7543801" cy="4023360"/>
          </a:xfrm>
        </p:spPr>
        <p:txBody>
          <a:bodyPr>
            <a:normAutofit fontScale="92500" lnSpcReduction="20000"/>
          </a:bodyPr>
          <a:lstStyle/>
          <a:p>
            <a:pPr>
              <a:lnSpc>
                <a:spcPct val="110000"/>
              </a:lnSpc>
            </a:pPr>
            <a:r>
              <a:rPr lang="en-GB" dirty="0">
                <a:latin typeface="XCCW Joined 1a" panose="03050602040000000000" pitchFamily="66" charset="0"/>
              </a:rPr>
              <a:t>Email is the best form of communication. If you have any questions then please do not hesitate to contact us.</a:t>
            </a:r>
          </a:p>
          <a:p>
            <a:pPr marL="0" lvl="2" indent="0">
              <a:lnSpc>
                <a:spcPct val="110000"/>
              </a:lnSpc>
              <a:buNone/>
            </a:pPr>
            <a:r>
              <a:rPr lang="en-GB" sz="2400" dirty="0">
                <a:solidFill>
                  <a:schemeClr val="tx1"/>
                </a:solidFill>
                <a:latin typeface="XCCW Joined 1a" panose="03050602040000000000" pitchFamily="66" charset="0"/>
              </a:rPr>
              <a:t>Mrs Moran</a:t>
            </a:r>
            <a:endParaRPr lang="en-GB" sz="2400" dirty="0">
              <a:solidFill>
                <a:schemeClr val="tx1"/>
              </a:solidFill>
              <a:latin typeface="XCCW Joined 1a" panose="03050602040000000000" pitchFamily="66" charset="0"/>
              <a:hlinkClick r:id="rId5">
                <a:extLst>
                  <a:ext uri="{A12FA001-AC4F-418D-AE19-62706E023703}">
                    <ahyp:hlinkClr xmlns:ahyp="http://schemas.microsoft.com/office/drawing/2018/hyperlinkcolor" val="tx"/>
                  </a:ext>
                </a:extLst>
              </a:hlinkClick>
            </a:endParaRPr>
          </a:p>
          <a:p>
            <a:pPr lvl="2">
              <a:lnSpc>
                <a:spcPct val="110000"/>
              </a:lnSpc>
            </a:pPr>
            <a:r>
              <a:rPr lang="en-GB" sz="2400" dirty="0">
                <a:solidFill>
                  <a:srgbClr val="00B0F0"/>
                </a:solidFill>
                <a:latin typeface="XCCW Joined 1a" panose="03050602040000000000" pitchFamily="66" charset="0"/>
                <a:hlinkClick r:id="rId5">
                  <a:extLst>
                    <a:ext uri="{A12FA001-AC4F-418D-AE19-62706E023703}">
                      <ahyp:hlinkClr xmlns:ahyp="http://schemas.microsoft.com/office/drawing/2018/hyperlinkcolor" val="tx"/>
                    </a:ext>
                  </a:extLst>
                </a:hlinkClick>
              </a:rPr>
              <a:t>cmoran@scholargreen.chehsire.sch.uk</a:t>
            </a:r>
            <a:endParaRPr lang="en-GB" sz="2400" dirty="0">
              <a:latin typeface="XCCW Joined 1a" panose="03050602040000000000" pitchFamily="66" charset="0"/>
            </a:endParaRPr>
          </a:p>
          <a:p>
            <a:pPr>
              <a:lnSpc>
                <a:spcPct val="110000"/>
              </a:lnSpc>
            </a:pPr>
            <a:r>
              <a:rPr lang="en-GB" dirty="0">
                <a:latin typeface="XCCW Joined 1a" panose="03050602040000000000" pitchFamily="66" charset="0"/>
              </a:rPr>
              <a:t>Mrs Yarwood</a:t>
            </a:r>
          </a:p>
          <a:p>
            <a:pPr lvl="2">
              <a:lnSpc>
                <a:spcPct val="110000"/>
              </a:lnSpc>
            </a:pPr>
            <a:r>
              <a:rPr lang="en-GB" sz="2400" dirty="0">
                <a:solidFill>
                  <a:srgbClr val="00B0F0"/>
                </a:solidFill>
                <a:latin typeface="XCCW Joined 1a" panose="03050602040000000000" pitchFamily="66" charset="0"/>
                <a:hlinkClick r:id="rId5">
                  <a:extLst>
                    <a:ext uri="{A12FA001-AC4F-418D-AE19-62706E023703}">
                      <ahyp:hlinkClr xmlns:ahyp="http://schemas.microsoft.com/office/drawing/2018/hyperlinkcolor" val="tx"/>
                    </a:ext>
                  </a:extLst>
                </a:hlinkClick>
              </a:rPr>
              <a:t>deputy@scholargreen.cheshire.sch.uk</a:t>
            </a:r>
          </a:p>
          <a:p>
            <a:pPr marL="0" lvl="2" indent="0">
              <a:lnSpc>
                <a:spcPct val="110000"/>
              </a:lnSpc>
              <a:buNone/>
            </a:pPr>
            <a:r>
              <a:rPr lang="en-GB" sz="2400" dirty="0">
                <a:latin typeface="XCCW Joined 1a" panose="03050602040000000000" pitchFamily="66" charset="0"/>
              </a:rPr>
              <a:t>We use School Spider app for messages, bookings and payments</a:t>
            </a:r>
          </a:p>
          <a:p>
            <a:pPr marL="0" lvl="2" indent="0">
              <a:lnSpc>
                <a:spcPct val="110000"/>
              </a:lnSpc>
              <a:buNone/>
            </a:pPr>
            <a:r>
              <a:rPr lang="en-GB" sz="2400" dirty="0">
                <a:latin typeface="XCCW Joined 1a" panose="03050602040000000000" pitchFamily="66" charset="0"/>
              </a:rPr>
              <a:t>Facebook </a:t>
            </a:r>
          </a:p>
          <a:p>
            <a:pPr marL="0" lvl="2" indent="0">
              <a:lnSpc>
                <a:spcPct val="110000"/>
              </a:lnSpc>
              <a:buNone/>
            </a:pPr>
            <a:r>
              <a:rPr lang="en-GB" sz="2400" dirty="0">
                <a:latin typeface="XCCW Joined 1a" panose="03050602040000000000" pitchFamily="66" charset="0"/>
              </a:rPr>
              <a:t>Tapestry- memos and activities</a:t>
            </a:r>
          </a:p>
        </p:txBody>
      </p:sp>
      <p:pic>
        <p:nvPicPr>
          <p:cNvPr id="23555" name="Picture 3" descr="C:\Users\cyarwood\AppData\Local\Microsoft\Windows\Temporary Internet Files\Content.IE5\EF5INQ3U\email[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2418" y="127556"/>
            <a:ext cx="1428683" cy="1342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42BF3F-3A98-401A-AF67-97D23DF727D3}"/>
              </a:ext>
            </a:extLst>
          </p:cNvPr>
          <p:cNvPicPr>
            <a:picLocks noChangeAspect="1"/>
          </p:cNvPicPr>
          <p:nvPr/>
        </p:nvPicPr>
        <p:blipFill>
          <a:blip r:embed="rId7"/>
          <a:stretch>
            <a:fillRect/>
          </a:stretch>
        </p:blipFill>
        <p:spPr>
          <a:xfrm>
            <a:off x="3995936" y="5661248"/>
            <a:ext cx="3975125" cy="689380"/>
          </a:xfrm>
          <a:prstGeom prst="rect">
            <a:avLst/>
          </a:prstGeom>
        </p:spPr>
      </p:pic>
      <p:pic>
        <p:nvPicPr>
          <p:cNvPr id="7" name="Audio 6">
            <a:hlinkClick r:id="" action="ppaction://media"/>
            <a:extLst>
              <a:ext uri="{FF2B5EF4-FFF2-40B4-BE49-F238E27FC236}">
                <a16:creationId xmlns:a16="http://schemas.microsoft.com/office/drawing/2014/main" id="{7EF24965-DF3A-7B73-0395-E28EA24C0D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37488843"/>
      </p:ext>
    </p:extLst>
  </p:cSld>
  <p:clrMapOvr>
    <a:masterClrMapping/>
  </p:clrMapOvr>
  <mc:AlternateContent xmlns:mc="http://schemas.openxmlformats.org/markup-compatibility/2006" xmlns:p14="http://schemas.microsoft.com/office/powerpoint/2010/main">
    <mc:Choice Requires="p14">
      <p:transition spd="slow" p14:dur="2000" advTm="30859"/>
    </mc:Choice>
    <mc:Fallback xmlns="">
      <p:transition spd="slow" advTm="3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85" y="260648"/>
            <a:ext cx="8079581" cy="2173114"/>
          </a:xfrm>
        </p:spPr>
        <p:txBody>
          <a:bodyPr>
            <a:normAutofit fontScale="90000"/>
          </a:bodyPr>
          <a:lstStyle/>
          <a:p>
            <a:pPr>
              <a:lnSpc>
                <a:spcPct val="100000"/>
              </a:lnSpc>
            </a:pPr>
            <a:r>
              <a:rPr lang="en-GB" sz="5400" dirty="0">
                <a:latin typeface="XCCW Joined 1a" panose="03050602040000000000" pitchFamily="66" charset="0"/>
              </a:rPr>
              <a:t>Early Years Foundation Stage (EYFS)</a:t>
            </a:r>
          </a:p>
        </p:txBody>
      </p:sp>
      <p:sp>
        <p:nvSpPr>
          <p:cNvPr id="3" name="Content Placeholder 2"/>
          <p:cNvSpPr>
            <a:spLocks noGrp="1"/>
          </p:cNvSpPr>
          <p:nvPr>
            <p:ph idx="1"/>
          </p:nvPr>
        </p:nvSpPr>
        <p:spPr>
          <a:xfrm>
            <a:off x="504272" y="2445899"/>
            <a:ext cx="8065294" cy="3766185"/>
          </a:xfrm>
        </p:spPr>
        <p:txBody>
          <a:bodyPr>
            <a:normAutofit fontScale="70000" lnSpcReduction="20000"/>
          </a:bodyPr>
          <a:lstStyle/>
          <a:p>
            <a:pPr>
              <a:lnSpc>
                <a:spcPct val="120000"/>
              </a:lnSpc>
            </a:pPr>
            <a:r>
              <a:rPr lang="en-GB" dirty="0">
                <a:latin typeface="XCCW Joined 1a" panose="03050602040000000000" pitchFamily="66" charset="0"/>
              </a:rPr>
              <a:t>Lays the Foundations for children’s journey and sets them up as life long learners</a:t>
            </a:r>
          </a:p>
          <a:p>
            <a:pPr>
              <a:lnSpc>
                <a:spcPct val="120000"/>
              </a:lnSpc>
            </a:pPr>
            <a:r>
              <a:rPr lang="en-GB" u="sng" dirty="0">
                <a:latin typeface="XCCW Joined 1a" panose="03050602040000000000" pitchFamily="66" charset="0"/>
              </a:rPr>
              <a:t>The EYFS Curriculum consists of…</a:t>
            </a:r>
          </a:p>
          <a:p>
            <a:pPr>
              <a:lnSpc>
                <a:spcPct val="120000"/>
              </a:lnSpc>
              <a:buFont typeface="Arial" panose="020B0604020202020204" pitchFamily="34" charset="0"/>
              <a:buChar char="•"/>
            </a:pPr>
            <a:r>
              <a:rPr lang="en-GB" dirty="0">
                <a:latin typeface="XCCW Joined 1a" panose="03050602040000000000" pitchFamily="66" charset="0"/>
              </a:rPr>
              <a:t>Communication &amp; Language</a:t>
            </a:r>
          </a:p>
          <a:p>
            <a:pPr>
              <a:lnSpc>
                <a:spcPct val="120000"/>
              </a:lnSpc>
              <a:buFont typeface="Arial" panose="020B0604020202020204" pitchFamily="34" charset="0"/>
              <a:buChar char="•"/>
            </a:pPr>
            <a:r>
              <a:rPr lang="en-GB" dirty="0">
                <a:latin typeface="XCCW Joined 1a" panose="03050602040000000000" pitchFamily="66" charset="0"/>
              </a:rPr>
              <a:t>Personal, Social &amp; Emotional Development</a:t>
            </a:r>
          </a:p>
          <a:p>
            <a:pPr>
              <a:lnSpc>
                <a:spcPct val="120000"/>
              </a:lnSpc>
              <a:buFont typeface="Arial" panose="020B0604020202020204" pitchFamily="34" charset="0"/>
              <a:buChar char="•"/>
            </a:pPr>
            <a:r>
              <a:rPr lang="en-GB" dirty="0">
                <a:latin typeface="XCCW Joined 1a" panose="03050602040000000000" pitchFamily="66" charset="0"/>
              </a:rPr>
              <a:t>Physical Development </a:t>
            </a:r>
          </a:p>
          <a:p>
            <a:pPr>
              <a:lnSpc>
                <a:spcPct val="120000"/>
              </a:lnSpc>
              <a:buFont typeface="Arial" panose="020B0604020202020204" pitchFamily="34" charset="0"/>
              <a:buChar char="•"/>
            </a:pPr>
            <a:r>
              <a:rPr lang="en-GB" dirty="0">
                <a:latin typeface="XCCW Joined 1a" panose="03050602040000000000" pitchFamily="66" charset="0"/>
              </a:rPr>
              <a:t>Mathematics</a:t>
            </a:r>
          </a:p>
          <a:p>
            <a:pPr>
              <a:lnSpc>
                <a:spcPct val="120000"/>
              </a:lnSpc>
              <a:buFont typeface="Arial" panose="020B0604020202020204" pitchFamily="34" charset="0"/>
              <a:buChar char="•"/>
            </a:pPr>
            <a:r>
              <a:rPr lang="en-GB" dirty="0">
                <a:latin typeface="XCCW Joined 1a" panose="03050602040000000000" pitchFamily="66" charset="0"/>
              </a:rPr>
              <a:t>Literacy Inc. Phonics </a:t>
            </a:r>
          </a:p>
          <a:p>
            <a:pPr>
              <a:lnSpc>
                <a:spcPct val="120000"/>
              </a:lnSpc>
              <a:buFont typeface="Arial" panose="020B0604020202020204" pitchFamily="34" charset="0"/>
              <a:buChar char="•"/>
            </a:pPr>
            <a:r>
              <a:rPr lang="en-GB" dirty="0">
                <a:latin typeface="XCCW Joined 1a" panose="03050602040000000000" pitchFamily="66" charset="0"/>
              </a:rPr>
              <a:t>Understanding the World</a:t>
            </a:r>
          </a:p>
          <a:p>
            <a:pPr>
              <a:lnSpc>
                <a:spcPct val="120000"/>
              </a:lnSpc>
              <a:buFont typeface="Arial" panose="020B0604020202020204" pitchFamily="34" charset="0"/>
              <a:buChar char="•"/>
            </a:pPr>
            <a:r>
              <a:rPr lang="en-GB" dirty="0">
                <a:latin typeface="XCCW Joined 1a" panose="03050602040000000000" pitchFamily="66" charset="0"/>
              </a:rPr>
              <a:t>Expressive Arts &amp; Design</a:t>
            </a:r>
          </a:p>
          <a:p>
            <a:endParaRPr lang="en-GB" dirty="0">
              <a:latin typeface="NTFPreCursivef" panose="03000400000000000000" pitchFamily="66" charset="0"/>
            </a:endParaRPr>
          </a:p>
        </p:txBody>
      </p:sp>
      <p:pic>
        <p:nvPicPr>
          <p:cNvPr id="8194" name="Picture 2" descr="Image result for early years foundation st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468" y="5710897"/>
            <a:ext cx="2255012" cy="88645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967E598C-4947-4D2E-B56D-69D521E3D989}"/>
              </a:ext>
            </a:extLst>
          </p:cNvPr>
          <p:cNvSpPr/>
          <p:nvPr/>
        </p:nvSpPr>
        <p:spPr>
          <a:xfrm>
            <a:off x="5940152" y="2913328"/>
            <a:ext cx="3056682" cy="2173114"/>
          </a:xfrm>
          <a:prstGeom prst="wedgeRectCallout">
            <a:avLst>
              <a:gd name="adj1" fmla="val -77184"/>
              <a:gd name="adj2" fmla="val -52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XCCW Joined 1a" panose="03050602040000000000" pitchFamily="66" charset="0"/>
              </a:rPr>
              <a:t>Within all of these areas, we implement the Characteristic of Effective Learning which demonstrate what type of learner your child is and therefore, how they learn best</a:t>
            </a:r>
            <a:endParaRPr lang="en-GB" sz="1400" dirty="0">
              <a:latin typeface="XCCW Joined 1a" panose="03050602040000000000" pitchFamily="66" charset="0"/>
            </a:endParaRPr>
          </a:p>
        </p:txBody>
      </p:sp>
      <p:pic>
        <p:nvPicPr>
          <p:cNvPr id="8196" name="Audio 8195">
            <a:hlinkClick r:id="" action="ppaction://media"/>
            <a:extLst>
              <a:ext uri="{FF2B5EF4-FFF2-40B4-BE49-F238E27FC236}">
                <a16:creationId xmlns:a16="http://schemas.microsoft.com/office/drawing/2014/main" id="{83B13F37-777D-4192-C287-0131B359B1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413463384"/>
      </p:ext>
    </p:extLst>
  </p:cSld>
  <p:clrMapOvr>
    <a:masterClrMapping/>
  </p:clrMapOvr>
  <mc:AlternateContent xmlns:mc="http://schemas.openxmlformats.org/markup-compatibility/2006">
    <mc:Choice xmlns:p14="http://schemas.microsoft.com/office/powerpoint/2010/main" Requires="p14">
      <p:transition spd="slow" p14:dur="2000" advTm="77073"/>
    </mc:Choice>
    <mc:Fallback>
      <p:transition spd="slow" advTm="7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9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0001-BAB9-4B6C-94FC-A590201CB920}"/>
              </a:ext>
            </a:extLst>
          </p:cNvPr>
          <p:cNvSpPr>
            <a:spLocks noGrp="1"/>
          </p:cNvSpPr>
          <p:nvPr>
            <p:ph type="ctrTitle"/>
          </p:nvPr>
        </p:nvSpPr>
        <p:spPr>
          <a:xfrm>
            <a:off x="-58146" y="764704"/>
            <a:ext cx="3399292" cy="1146365"/>
          </a:xfrm>
        </p:spPr>
        <p:txBody>
          <a:bodyPr>
            <a:normAutofit fontScale="90000"/>
          </a:bodyPr>
          <a:lstStyle/>
          <a:p>
            <a:r>
              <a:rPr lang="en-US" sz="4400" dirty="0">
                <a:latin typeface="XCCW Joined 1a" panose="03050602040000000000" pitchFamily="66" charset="0"/>
              </a:rPr>
              <a:t>Curriculum</a:t>
            </a:r>
            <a:endParaRPr lang="en-GB" sz="4400" dirty="0">
              <a:latin typeface="XCCW Joined 1a" panose="03050602040000000000" pitchFamily="66" charset="0"/>
            </a:endParaRPr>
          </a:p>
        </p:txBody>
      </p:sp>
      <p:sp>
        <p:nvSpPr>
          <p:cNvPr id="3" name="Subtitle 2">
            <a:extLst>
              <a:ext uri="{FF2B5EF4-FFF2-40B4-BE49-F238E27FC236}">
                <a16:creationId xmlns:a16="http://schemas.microsoft.com/office/drawing/2014/main" id="{C452E4E1-A9D2-4787-9CD1-FC64F1086CF7}"/>
              </a:ext>
            </a:extLst>
          </p:cNvPr>
          <p:cNvSpPr>
            <a:spLocks noGrp="1"/>
          </p:cNvSpPr>
          <p:nvPr>
            <p:ph type="subTitle" idx="1"/>
          </p:nvPr>
        </p:nvSpPr>
        <p:spPr>
          <a:xfrm>
            <a:off x="500634" y="4206876"/>
            <a:ext cx="2552282" cy="1645920"/>
          </a:xfrm>
        </p:spPr>
        <p:txBody>
          <a:bodyPr>
            <a:normAutofit fontScale="92500" lnSpcReduction="10000"/>
          </a:bodyPr>
          <a:lstStyle/>
          <a:p>
            <a:r>
              <a:rPr lang="en-US" sz="1900" dirty="0">
                <a:latin typeface="XCCW Joined 1a" panose="03050602040000000000" pitchFamily="66" charset="0"/>
              </a:rPr>
              <a:t>What to expect in Reception class and how you can help at home.</a:t>
            </a:r>
            <a:endParaRPr lang="en-GB" sz="1900" dirty="0">
              <a:latin typeface="XCCW Joined 1a" panose="03050602040000000000" pitchFamily="66" charset="0"/>
            </a:endParaRPr>
          </a:p>
        </p:txBody>
      </p:sp>
      <p:pic>
        <p:nvPicPr>
          <p:cNvPr id="6" name="Picture 5">
            <a:extLst>
              <a:ext uri="{FF2B5EF4-FFF2-40B4-BE49-F238E27FC236}">
                <a16:creationId xmlns:a16="http://schemas.microsoft.com/office/drawing/2014/main" id="{C255D108-ED3B-4AF2-8C7E-CCF7BC66B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74278" y="488003"/>
            <a:ext cx="3356992" cy="2517744"/>
          </a:xfrm>
          <a:prstGeom prst="rect">
            <a:avLst/>
          </a:prstGeom>
        </p:spPr>
      </p:pic>
      <p:pic>
        <p:nvPicPr>
          <p:cNvPr id="5" name="Picture 4">
            <a:extLst>
              <a:ext uri="{FF2B5EF4-FFF2-40B4-BE49-F238E27FC236}">
                <a16:creationId xmlns:a16="http://schemas.microsoft.com/office/drawing/2014/main" id="{856CD47C-977C-46F4-BEBB-EA9697DBB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451682" y="1746875"/>
            <a:ext cx="2552281" cy="1914211"/>
          </a:xfrm>
          <a:prstGeom prst="rect">
            <a:avLst/>
          </a:prstGeom>
        </p:spPr>
      </p:pic>
      <p:pic>
        <p:nvPicPr>
          <p:cNvPr id="9" name="Picture 8">
            <a:extLst>
              <a:ext uri="{FF2B5EF4-FFF2-40B4-BE49-F238E27FC236}">
                <a16:creationId xmlns:a16="http://schemas.microsoft.com/office/drawing/2014/main" id="{57C7BBB6-A3A3-4F68-AC83-6BBCA733C9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4506" y="3363827"/>
            <a:ext cx="3393008" cy="2544756"/>
          </a:xfrm>
          <a:prstGeom prst="rect">
            <a:avLst/>
          </a:prstGeom>
        </p:spPr>
      </p:pic>
      <p:pic>
        <p:nvPicPr>
          <p:cNvPr id="8" name="Audio 7">
            <a:hlinkClick r:id="" action="ppaction://media"/>
            <a:extLst>
              <a:ext uri="{FF2B5EF4-FFF2-40B4-BE49-F238E27FC236}">
                <a16:creationId xmlns:a16="http://schemas.microsoft.com/office/drawing/2014/main" id="{A6DF43BD-2C82-76E7-3FD6-FDCB5061B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3310050"/>
      </p:ext>
    </p:extLst>
  </p:cSld>
  <p:clrMapOvr>
    <a:masterClrMapping/>
  </p:clrMapOvr>
  <mc:AlternateContent xmlns:mc="http://schemas.openxmlformats.org/markup-compatibility/2006" xmlns:p14="http://schemas.microsoft.com/office/powerpoint/2010/main">
    <mc:Choice Requires="p14">
      <p:transition spd="slow" p14:dur="2000" advTm="8078"/>
    </mc:Choice>
    <mc:Fallback xmlns="">
      <p:transition spd="slow" advTm="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664B72-4E1C-48DE-5FC0-C49109A3547A}"/>
              </a:ext>
            </a:extLst>
          </p:cNvPr>
          <p:cNvSpPr txBox="1"/>
          <p:nvPr/>
        </p:nvSpPr>
        <p:spPr>
          <a:xfrm>
            <a:off x="1331640" y="260648"/>
            <a:ext cx="8712968" cy="830997"/>
          </a:xfrm>
          <a:prstGeom prst="rect">
            <a:avLst/>
          </a:prstGeom>
          <a:noFill/>
        </p:spPr>
        <p:txBody>
          <a:bodyPr wrap="square" rtlCol="0">
            <a:spAutoFit/>
          </a:bodyPr>
          <a:lstStyle/>
          <a:p>
            <a:r>
              <a:rPr lang="en-GB" sz="4800" dirty="0">
                <a:solidFill>
                  <a:srgbClr val="92D050"/>
                </a:solidFill>
                <a:latin typeface="XCCW Joined 1a" panose="03050602040000000000" pitchFamily="66" charset="0"/>
              </a:rPr>
              <a:t>Reception Baseline </a:t>
            </a:r>
          </a:p>
        </p:txBody>
      </p:sp>
      <p:sp>
        <p:nvSpPr>
          <p:cNvPr id="3" name="TextBox 2">
            <a:extLst>
              <a:ext uri="{FF2B5EF4-FFF2-40B4-BE49-F238E27FC236}">
                <a16:creationId xmlns:a16="http://schemas.microsoft.com/office/drawing/2014/main" id="{DDEEF910-9580-565D-0E83-6DE0BB31148E}"/>
              </a:ext>
            </a:extLst>
          </p:cNvPr>
          <p:cNvSpPr txBox="1"/>
          <p:nvPr/>
        </p:nvSpPr>
        <p:spPr>
          <a:xfrm>
            <a:off x="179512" y="1196752"/>
            <a:ext cx="8964488" cy="6740307"/>
          </a:xfrm>
          <a:prstGeom prst="rect">
            <a:avLst/>
          </a:prstGeom>
          <a:noFill/>
        </p:spPr>
        <p:txBody>
          <a:bodyPr wrap="square" rtlCol="0">
            <a:spAutoFit/>
          </a:bodyPr>
          <a:lstStyle/>
          <a:p>
            <a:r>
              <a:rPr lang="en-GB" sz="2400" dirty="0">
                <a:latin typeface="XCCW Joined 1a" panose="03050602040000000000" pitchFamily="66" charset="0"/>
              </a:rPr>
              <a:t>In the first few weeks, your child will be settling into the provision and as staff begin to get to know your child we will be baselining them to know their starting points. </a:t>
            </a:r>
          </a:p>
          <a:p>
            <a:endParaRPr lang="en-GB" sz="2400" dirty="0">
              <a:latin typeface="XCCW Joined 1a" panose="03050602040000000000" pitchFamily="66" charset="0"/>
            </a:endParaRPr>
          </a:p>
          <a:p>
            <a:r>
              <a:rPr lang="en-GB" sz="2400" dirty="0">
                <a:latin typeface="XCCW Joined 1a" panose="03050602040000000000" pitchFamily="66" charset="0"/>
              </a:rPr>
              <a:t>The baseline completed is a statutory government baseline which tests maths and literacy skills and gives statements at later date. </a:t>
            </a:r>
          </a:p>
          <a:p>
            <a:endParaRPr lang="en-GB" sz="2400" dirty="0">
              <a:latin typeface="XCCW Joined 1a" panose="03050602040000000000" pitchFamily="66" charset="0"/>
            </a:endParaRPr>
          </a:p>
          <a:p>
            <a:r>
              <a:rPr lang="en-GB" sz="2400" dirty="0">
                <a:latin typeface="XCCW Joined 1a" panose="03050602040000000000" pitchFamily="66" charset="0"/>
              </a:rPr>
              <a:t>We also conduct our own baselining of other skills, in areas such as Understanding the World, Personal Social and Emotional Development, Fine motor Skills, Gross Motor Skills etc. </a:t>
            </a:r>
          </a:p>
          <a:p>
            <a:endParaRPr lang="en-GB" sz="2400" dirty="0">
              <a:latin typeface="XCCW Joined 1a" panose="03050602040000000000" pitchFamily="66" charset="0"/>
            </a:endParaRPr>
          </a:p>
          <a:p>
            <a:r>
              <a:rPr lang="en-GB" sz="2400" dirty="0">
                <a:latin typeface="XCCW Joined 1a" panose="03050602040000000000" pitchFamily="66" charset="0"/>
              </a:rPr>
              <a:t>These all come together to form the next steps for your child. </a:t>
            </a:r>
          </a:p>
        </p:txBody>
      </p:sp>
      <p:pic>
        <p:nvPicPr>
          <p:cNvPr id="6" name="Audio 5">
            <a:hlinkClick r:id="" action="ppaction://media"/>
            <a:extLst>
              <a:ext uri="{FF2B5EF4-FFF2-40B4-BE49-F238E27FC236}">
                <a16:creationId xmlns:a16="http://schemas.microsoft.com/office/drawing/2014/main" id="{197CDA41-9AD9-5D1D-1C7D-128D21126A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6184095"/>
      </p:ext>
    </p:extLst>
  </p:cSld>
  <p:clrMapOvr>
    <a:masterClrMapping/>
  </p:clrMapOvr>
  <mc:AlternateContent xmlns:mc="http://schemas.openxmlformats.org/markup-compatibility/2006" xmlns:p14="http://schemas.microsoft.com/office/powerpoint/2010/main">
    <mc:Choice Requires="p14">
      <p:transition spd="slow" p14:dur="2000" advTm="81519"/>
    </mc:Choice>
    <mc:Fallback xmlns="">
      <p:transition spd="slow" advTm="8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3886D-EBC3-BAE4-B91D-F3E10849A87C}"/>
              </a:ext>
            </a:extLst>
          </p:cNvPr>
          <p:cNvPicPr>
            <a:picLocks noChangeAspect="1"/>
          </p:cNvPicPr>
          <p:nvPr/>
        </p:nvPicPr>
        <p:blipFill>
          <a:blip r:embed="rId4"/>
          <a:stretch>
            <a:fillRect/>
          </a:stretch>
        </p:blipFill>
        <p:spPr>
          <a:xfrm>
            <a:off x="166749" y="30093"/>
            <a:ext cx="7213563" cy="4642328"/>
          </a:xfrm>
          <a:prstGeom prst="rect">
            <a:avLst/>
          </a:prstGeom>
        </p:spPr>
      </p:pic>
      <p:sp>
        <p:nvSpPr>
          <p:cNvPr id="5" name="TextBox 4">
            <a:extLst>
              <a:ext uri="{FF2B5EF4-FFF2-40B4-BE49-F238E27FC236}">
                <a16:creationId xmlns:a16="http://schemas.microsoft.com/office/drawing/2014/main" id="{B6F2E319-7110-E423-BEEB-D57C0F6F5AAB}"/>
              </a:ext>
            </a:extLst>
          </p:cNvPr>
          <p:cNvSpPr txBox="1"/>
          <p:nvPr/>
        </p:nvSpPr>
        <p:spPr>
          <a:xfrm>
            <a:off x="83374" y="4664781"/>
            <a:ext cx="8977251" cy="2246769"/>
          </a:xfrm>
          <a:prstGeom prst="rect">
            <a:avLst/>
          </a:prstGeom>
          <a:noFill/>
        </p:spPr>
        <p:txBody>
          <a:bodyPr wrap="square" rtlCol="0">
            <a:spAutoFit/>
          </a:bodyPr>
          <a:lstStyle/>
          <a:p>
            <a:r>
              <a:rPr lang="en-GB" sz="2000" dirty="0">
                <a:latin typeface="XCCW Joined 1a" panose="03050602040000000000" pitchFamily="66" charset="0"/>
              </a:rPr>
              <a:t>By the end of Reception, children will be assessed by the teacher against these goals. </a:t>
            </a:r>
          </a:p>
          <a:p>
            <a:r>
              <a:rPr lang="en-GB" sz="2000" dirty="0">
                <a:latin typeface="XCCW Joined 1a" panose="03050602040000000000" pitchFamily="66" charset="0"/>
              </a:rPr>
              <a:t>Our curriculum is designed to give children the best opportunity to reach these goals at the end of Reception. </a:t>
            </a:r>
          </a:p>
          <a:p>
            <a:r>
              <a:rPr lang="en-GB" sz="2000" dirty="0">
                <a:latin typeface="XCCW Joined 1a" panose="03050602040000000000" pitchFamily="66" charset="0"/>
              </a:rPr>
              <a:t>There was a hand out of this at the welcome meeting back in July, however if you would like another one please contact Mrs Moran.</a:t>
            </a:r>
          </a:p>
        </p:txBody>
      </p:sp>
      <p:pic>
        <p:nvPicPr>
          <p:cNvPr id="6" name="Audio 5">
            <a:hlinkClick r:id="" action="ppaction://media"/>
            <a:extLst>
              <a:ext uri="{FF2B5EF4-FFF2-40B4-BE49-F238E27FC236}">
                <a16:creationId xmlns:a16="http://schemas.microsoft.com/office/drawing/2014/main" id="{E1388E01-9D72-510A-1C2E-2AA60E026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33899264"/>
      </p:ext>
    </p:extLst>
  </p:cSld>
  <p:clrMapOvr>
    <a:masterClrMapping/>
  </p:clrMapOvr>
  <mc:AlternateContent xmlns:mc="http://schemas.openxmlformats.org/markup-compatibility/2006" xmlns:p14="http://schemas.microsoft.com/office/powerpoint/2010/main">
    <mc:Choice Requires="p14">
      <p:transition spd="slow" p14:dur="2000" advTm="131751"/>
    </mc:Choice>
    <mc:Fallback xmlns="">
      <p:transition spd="slow" advTm="13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1D611-F7BE-67F6-4299-6187DA48468D}"/>
              </a:ext>
            </a:extLst>
          </p:cNvPr>
          <p:cNvSpPr txBox="1"/>
          <p:nvPr/>
        </p:nvSpPr>
        <p:spPr>
          <a:xfrm>
            <a:off x="35496" y="357259"/>
            <a:ext cx="9073008" cy="646331"/>
          </a:xfrm>
          <a:prstGeom prst="rect">
            <a:avLst/>
          </a:prstGeom>
          <a:noFill/>
        </p:spPr>
        <p:txBody>
          <a:bodyPr wrap="square" rtlCol="0">
            <a:spAutoFit/>
          </a:bodyPr>
          <a:lstStyle/>
          <a:p>
            <a:r>
              <a:rPr lang="en-GB" sz="3600" dirty="0">
                <a:solidFill>
                  <a:srgbClr val="92D050"/>
                </a:solidFill>
                <a:latin typeface="XCCW Joined 1a" panose="03050602040000000000" pitchFamily="66" charset="0"/>
              </a:rPr>
              <a:t>The Good Level of Development </a:t>
            </a:r>
          </a:p>
        </p:txBody>
      </p:sp>
      <p:sp>
        <p:nvSpPr>
          <p:cNvPr id="3" name="TextBox 2">
            <a:extLst>
              <a:ext uri="{FF2B5EF4-FFF2-40B4-BE49-F238E27FC236}">
                <a16:creationId xmlns:a16="http://schemas.microsoft.com/office/drawing/2014/main" id="{6811EB11-D5BC-F9A3-75B6-E57AB1D409D3}"/>
              </a:ext>
            </a:extLst>
          </p:cNvPr>
          <p:cNvSpPr txBox="1"/>
          <p:nvPr/>
        </p:nvSpPr>
        <p:spPr>
          <a:xfrm>
            <a:off x="179512" y="1126485"/>
            <a:ext cx="8064896" cy="3477875"/>
          </a:xfrm>
          <a:prstGeom prst="rect">
            <a:avLst/>
          </a:prstGeom>
          <a:noFill/>
        </p:spPr>
        <p:txBody>
          <a:bodyPr wrap="square" rtlCol="0">
            <a:spAutoFit/>
          </a:bodyPr>
          <a:lstStyle/>
          <a:p>
            <a:r>
              <a:rPr lang="en-GB" sz="2000" dirty="0">
                <a:latin typeface="XCCW Joined 1a" panose="03050602040000000000" pitchFamily="66" charset="0"/>
              </a:rPr>
              <a:t>Once children are assessed against the early learning goals. They may have reached what we call the ‘GLD’ which is the Good Level of Development. To gain this, children must reach the early learning goals in the following areas:</a:t>
            </a:r>
          </a:p>
          <a:p>
            <a:endParaRPr lang="en-GB" sz="2000" dirty="0">
              <a:latin typeface="XCCW Joined 1a" panose="03050602040000000000" pitchFamily="66" charset="0"/>
            </a:endParaRPr>
          </a:p>
          <a:p>
            <a:r>
              <a:rPr lang="en-GB" sz="2000" dirty="0">
                <a:latin typeface="XCCW Joined 1a" panose="03050602040000000000" pitchFamily="66" charset="0"/>
              </a:rPr>
              <a:t>Communication and Language </a:t>
            </a:r>
          </a:p>
          <a:p>
            <a:r>
              <a:rPr lang="en-GB" sz="2000" dirty="0">
                <a:latin typeface="XCCW Joined 1a" panose="03050602040000000000" pitchFamily="66" charset="0"/>
              </a:rPr>
              <a:t>Physical Development </a:t>
            </a:r>
          </a:p>
          <a:p>
            <a:r>
              <a:rPr lang="en-GB" sz="2000" dirty="0">
                <a:latin typeface="XCCW Joined 1a" panose="03050602040000000000" pitchFamily="66" charset="0"/>
              </a:rPr>
              <a:t>Personal, Social and Emotional Development </a:t>
            </a:r>
          </a:p>
          <a:p>
            <a:r>
              <a:rPr lang="en-GB" sz="2000" dirty="0">
                <a:latin typeface="XCCW Joined 1a" panose="03050602040000000000" pitchFamily="66" charset="0"/>
              </a:rPr>
              <a:t>Maths (number and numerical pattern)</a:t>
            </a:r>
          </a:p>
          <a:p>
            <a:r>
              <a:rPr lang="en-GB" sz="2000" dirty="0">
                <a:latin typeface="XCCW Joined 1a" panose="03050602040000000000" pitchFamily="66" charset="0"/>
              </a:rPr>
              <a:t>Literacy (reading, writing and comprehension)</a:t>
            </a:r>
          </a:p>
        </p:txBody>
      </p:sp>
      <p:sp>
        <p:nvSpPr>
          <p:cNvPr id="4" name="TextBox 3">
            <a:extLst>
              <a:ext uri="{FF2B5EF4-FFF2-40B4-BE49-F238E27FC236}">
                <a16:creationId xmlns:a16="http://schemas.microsoft.com/office/drawing/2014/main" id="{B1A9C0D6-B597-3BCB-5288-538C84B46867}"/>
              </a:ext>
            </a:extLst>
          </p:cNvPr>
          <p:cNvSpPr txBox="1"/>
          <p:nvPr/>
        </p:nvSpPr>
        <p:spPr>
          <a:xfrm>
            <a:off x="107504" y="4725144"/>
            <a:ext cx="7632848" cy="2246769"/>
          </a:xfrm>
          <a:prstGeom prst="rect">
            <a:avLst/>
          </a:prstGeom>
          <a:noFill/>
        </p:spPr>
        <p:txBody>
          <a:bodyPr wrap="square" rtlCol="0">
            <a:spAutoFit/>
          </a:bodyPr>
          <a:lstStyle/>
          <a:p>
            <a:r>
              <a:rPr lang="en-GB" sz="2000" b="1" dirty="0">
                <a:latin typeface="XCCW Joined 1a" panose="03050602040000000000" pitchFamily="66" charset="0"/>
              </a:rPr>
              <a:t>What if my child does not reach the GLD?</a:t>
            </a:r>
          </a:p>
          <a:p>
            <a:endParaRPr lang="en-GB" sz="2000" dirty="0">
              <a:latin typeface="XCCW Joined 1a" panose="03050602040000000000" pitchFamily="66" charset="0"/>
            </a:endParaRPr>
          </a:p>
          <a:p>
            <a:r>
              <a:rPr lang="en-GB" sz="2000" dirty="0">
                <a:latin typeface="XCCW Joined 1a" panose="03050602040000000000" pitchFamily="66" charset="0"/>
              </a:rPr>
              <a:t>At the end of Reception if your child does not reach the GLD, individual targets will be transferred to their Year 1 teacher so they can begin to bridge the gaps and support your child in the areas needed. </a:t>
            </a:r>
          </a:p>
        </p:txBody>
      </p:sp>
      <p:pic>
        <p:nvPicPr>
          <p:cNvPr id="7" name="Audio 6">
            <a:hlinkClick r:id="" action="ppaction://media"/>
            <a:extLst>
              <a:ext uri="{FF2B5EF4-FFF2-40B4-BE49-F238E27FC236}">
                <a16:creationId xmlns:a16="http://schemas.microsoft.com/office/drawing/2014/main" id="{8B69CF83-7B96-6A90-84A1-514B1D5AB6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86712896"/>
      </p:ext>
    </p:extLst>
  </p:cSld>
  <p:clrMapOvr>
    <a:masterClrMapping/>
  </p:clrMapOvr>
  <mc:AlternateContent xmlns:mc="http://schemas.openxmlformats.org/markup-compatibility/2006" xmlns:p14="http://schemas.microsoft.com/office/powerpoint/2010/main">
    <mc:Choice Requires="p14">
      <p:transition spd="slow" p14:dur="2000" advTm="100216"/>
    </mc:Choice>
    <mc:Fallback xmlns="">
      <p:transition spd="slow" advTm="10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25032"/>
            <a:ext cx="8079581" cy="1658198"/>
          </a:xfrm>
        </p:spPr>
        <p:txBody>
          <a:bodyPr>
            <a:normAutofit/>
          </a:bodyPr>
          <a:lstStyle/>
          <a:p>
            <a:r>
              <a:rPr lang="en-GB" sz="5400" dirty="0">
                <a:latin typeface="XCCW Joined 1a" panose="03050602040000000000" pitchFamily="66" charset="0"/>
              </a:rPr>
              <a:t>Reading</a:t>
            </a:r>
          </a:p>
        </p:txBody>
      </p:sp>
      <p:sp>
        <p:nvSpPr>
          <p:cNvPr id="3" name="Content Placeholder 2"/>
          <p:cNvSpPr>
            <a:spLocks noGrp="1"/>
          </p:cNvSpPr>
          <p:nvPr>
            <p:ph idx="1"/>
          </p:nvPr>
        </p:nvSpPr>
        <p:spPr>
          <a:xfrm>
            <a:off x="492919" y="1556792"/>
            <a:ext cx="8270230" cy="5301207"/>
          </a:xfrm>
        </p:spPr>
        <p:txBody>
          <a:bodyPr>
            <a:normAutofit fontScale="25000" lnSpcReduction="20000"/>
          </a:bodyPr>
          <a:lstStyle/>
          <a:p>
            <a:pPr>
              <a:lnSpc>
                <a:spcPct val="120000"/>
              </a:lnSpc>
              <a:buFont typeface="Arial" panose="020B0604020202020204" pitchFamily="34" charset="0"/>
              <a:buChar char="•"/>
            </a:pPr>
            <a:r>
              <a:rPr lang="en-GB" sz="7200" dirty="0">
                <a:latin typeface="XCCW Joined 1a" panose="03050602040000000000" pitchFamily="66" charset="0"/>
              </a:rPr>
              <a:t>The children are expected to ‘read’ at least 4 times per week, to gain a reading treat at the end of the half-term. </a:t>
            </a:r>
          </a:p>
          <a:p>
            <a:pPr>
              <a:lnSpc>
                <a:spcPct val="120000"/>
              </a:lnSpc>
              <a:buFont typeface="Arial" panose="020B0604020202020204" pitchFamily="34" charset="0"/>
              <a:buChar char="•"/>
            </a:pPr>
            <a:r>
              <a:rPr lang="en-GB" sz="7200" dirty="0">
                <a:latin typeface="XCCW Joined 1a" panose="03050602040000000000" pitchFamily="66" charset="0"/>
              </a:rPr>
              <a:t>Initially, they may have pre-textbooks and then books with simple words in. Children will also have red and green words to practise each week. Practising these will contribute towards their reading treat.</a:t>
            </a:r>
          </a:p>
          <a:p>
            <a:pPr>
              <a:lnSpc>
                <a:spcPct val="120000"/>
              </a:lnSpc>
              <a:buFont typeface="Arial" panose="020B0604020202020204" pitchFamily="34" charset="0"/>
              <a:buChar char="•"/>
            </a:pPr>
            <a:r>
              <a:rPr lang="en-GB" sz="7200" dirty="0">
                <a:latin typeface="XCCW Joined 1a" panose="03050602040000000000" pitchFamily="66" charset="0"/>
              </a:rPr>
              <a:t>They will also have a library book for you to enjoy together.</a:t>
            </a:r>
          </a:p>
          <a:p>
            <a:pPr>
              <a:lnSpc>
                <a:spcPct val="120000"/>
              </a:lnSpc>
              <a:buFont typeface="Arial" panose="020B0604020202020204" pitchFamily="34" charset="0"/>
              <a:buChar char="•"/>
            </a:pPr>
            <a:r>
              <a:rPr lang="en-GB" sz="7200" dirty="0">
                <a:latin typeface="XCCW Joined 1a" panose="03050602040000000000" pitchFamily="66" charset="0"/>
              </a:rPr>
              <a:t>The reading scheme books are matched to their phonic knowledge</a:t>
            </a:r>
          </a:p>
          <a:p>
            <a:pPr>
              <a:lnSpc>
                <a:spcPct val="120000"/>
              </a:lnSpc>
              <a:buFont typeface="Arial" panose="020B0604020202020204" pitchFamily="34" charset="0"/>
              <a:buChar char="•"/>
            </a:pPr>
            <a:r>
              <a:rPr lang="en-GB" sz="7200" dirty="0">
                <a:latin typeface="XCCW Joined 1a" panose="03050602040000000000" pitchFamily="66" charset="0"/>
              </a:rPr>
              <a:t>Reading is vital and underpins the skills for writing. </a:t>
            </a:r>
          </a:p>
          <a:p>
            <a:pPr>
              <a:lnSpc>
                <a:spcPct val="120000"/>
              </a:lnSpc>
              <a:buFont typeface="Arial" panose="020B0604020202020204" pitchFamily="34" charset="0"/>
              <a:buChar char="•"/>
            </a:pPr>
            <a:r>
              <a:rPr lang="en-GB" sz="7200" dirty="0">
                <a:latin typeface="XCCW Joined 1a" panose="03050602040000000000" pitchFamily="66" charset="0"/>
              </a:rPr>
              <a:t>All reading will need to be recorded in their reading diary. This includes reading scheme books, red and green words, you reading to them for pleasure. </a:t>
            </a:r>
          </a:p>
          <a:p>
            <a:endParaRPr lang="en-GB" dirty="0">
              <a:latin typeface="NTFPreCursivef" panose="03000400000000000000" pitchFamily="66" charset="0"/>
            </a:endParaRP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4251" b="15186"/>
          <a:stretch/>
        </p:blipFill>
        <p:spPr bwMode="auto">
          <a:xfrm>
            <a:off x="7380312" y="116632"/>
            <a:ext cx="1680939" cy="118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69072DA1-EDC8-40D8-4042-F1A7DC1115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76562330"/>
      </p:ext>
    </p:extLst>
  </p:cSld>
  <p:clrMapOvr>
    <a:masterClrMapping/>
  </p:clrMapOvr>
  <mc:AlternateContent xmlns:mc="http://schemas.openxmlformats.org/markup-compatibility/2006" xmlns:p14="http://schemas.microsoft.com/office/powerpoint/2010/main">
    <mc:Choice Requires="p14">
      <p:transition spd="slow" p14:dur="2000" advTm="139877"/>
    </mc:Choice>
    <mc:Fallback xmlns="">
      <p:transition spd="slow" advTm="13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600CE-AEE0-A841-7200-6360A7045E32}"/>
              </a:ext>
            </a:extLst>
          </p:cNvPr>
          <p:cNvPicPr>
            <a:picLocks noChangeAspect="1"/>
          </p:cNvPicPr>
          <p:nvPr/>
        </p:nvPicPr>
        <p:blipFill>
          <a:blip r:embed="rId4"/>
          <a:stretch>
            <a:fillRect/>
          </a:stretch>
        </p:blipFill>
        <p:spPr>
          <a:xfrm>
            <a:off x="107504" y="1124744"/>
            <a:ext cx="3835597" cy="1987652"/>
          </a:xfrm>
          <a:prstGeom prst="rect">
            <a:avLst/>
          </a:prstGeom>
        </p:spPr>
      </p:pic>
      <p:sp>
        <p:nvSpPr>
          <p:cNvPr id="4" name="TextBox 3">
            <a:extLst>
              <a:ext uri="{FF2B5EF4-FFF2-40B4-BE49-F238E27FC236}">
                <a16:creationId xmlns:a16="http://schemas.microsoft.com/office/drawing/2014/main" id="{3BE096A9-A4E5-A801-CFCA-CBF78D23D858}"/>
              </a:ext>
            </a:extLst>
          </p:cNvPr>
          <p:cNvSpPr txBox="1"/>
          <p:nvPr/>
        </p:nvSpPr>
        <p:spPr>
          <a:xfrm>
            <a:off x="189098" y="201414"/>
            <a:ext cx="4454910" cy="923330"/>
          </a:xfrm>
          <a:prstGeom prst="rect">
            <a:avLst/>
          </a:prstGeom>
          <a:noFill/>
        </p:spPr>
        <p:txBody>
          <a:bodyPr wrap="square" rtlCol="0">
            <a:spAutoFit/>
          </a:bodyPr>
          <a:lstStyle/>
          <a:p>
            <a:pPr algn="ctr"/>
            <a:r>
              <a:rPr lang="en-GB" dirty="0">
                <a:latin typeface="XCCW Joined 1a" panose="03050602040000000000" pitchFamily="66" charset="0"/>
              </a:rPr>
              <a:t>Sound blending books – support segmenting and blending words back together </a:t>
            </a:r>
          </a:p>
        </p:txBody>
      </p:sp>
      <p:pic>
        <p:nvPicPr>
          <p:cNvPr id="6" name="Picture 5">
            <a:extLst>
              <a:ext uri="{FF2B5EF4-FFF2-40B4-BE49-F238E27FC236}">
                <a16:creationId xmlns:a16="http://schemas.microsoft.com/office/drawing/2014/main" id="{A26D03C9-AFBD-FD03-C7B5-1053BB61C888}"/>
              </a:ext>
            </a:extLst>
          </p:cNvPr>
          <p:cNvPicPr>
            <a:picLocks noChangeAspect="1"/>
          </p:cNvPicPr>
          <p:nvPr/>
        </p:nvPicPr>
        <p:blipFill>
          <a:blip r:embed="rId5"/>
          <a:stretch>
            <a:fillRect/>
          </a:stretch>
        </p:blipFill>
        <p:spPr>
          <a:xfrm>
            <a:off x="5868144" y="764704"/>
            <a:ext cx="2726647" cy="3105457"/>
          </a:xfrm>
          <a:prstGeom prst="rect">
            <a:avLst/>
          </a:prstGeom>
        </p:spPr>
      </p:pic>
      <p:sp>
        <p:nvSpPr>
          <p:cNvPr id="7" name="TextBox 6">
            <a:extLst>
              <a:ext uri="{FF2B5EF4-FFF2-40B4-BE49-F238E27FC236}">
                <a16:creationId xmlns:a16="http://schemas.microsoft.com/office/drawing/2014/main" id="{72397AB2-9F1E-75B9-7463-854255B9505F}"/>
              </a:ext>
            </a:extLst>
          </p:cNvPr>
          <p:cNvSpPr txBox="1"/>
          <p:nvPr/>
        </p:nvSpPr>
        <p:spPr>
          <a:xfrm>
            <a:off x="5796136" y="404664"/>
            <a:ext cx="2592288" cy="369332"/>
          </a:xfrm>
          <a:prstGeom prst="rect">
            <a:avLst/>
          </a:prstGeom>
          <a:noFill/>
        </p:spPr>
        <p:txBody>
          <a:bodyPr wrap="square" rtlCol="0">
            <a:spAutoFit/>
          </a:bodyPr>
          <a:lstStyle/>
          <a:p>
            <a:pPr algn="ctr"/>
            <a:r>
              <a:rPr lang="en-GB" dirty="0">
                <a:latin typeface="XCCW Joined 1a" panose="03050602040000000000" pitchFamily="66" charset="0"/>
              </a:rPr>
              <a:t>Ditty Example  </a:t>
            </a:r>
          </a:p>
        </p:txBody>
      </p:sp>
      <p:pic>
        <p:nvPicPr>
          <p:cNvPr id="1026" name="Picture 2" descr="Read Write Inc. Phonics Book Bag Books: Red to Grey Pack of 1180">
            <a:extLst>
              <a:ext uri="{FF2B5EF4-FFF2-40B4-BE49-F238E27FC236}">
                <a16:creationId xmlns:a16="http://schemas.microsoft.com/office/drawing/2014/main" id="{065CE56E-8558-EDB3-2EBE-C0C82F7F2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29" y="4442680"/>
            <a:ext cx="2202954" cy="23945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9318E9-4171-FFF5-3E6B-38D5A80754B6}"/>
              </a:ext>
            </a:extLst>
          </p:cNvPr>
          <p:cNvSpPr txBox="1"/>
          <p:nvPr/>
        </p:nvSpPr>
        <p:spPr>
          <a:xfrm>
            <a:off x="2760029" y="4055844"/>
            <a:ext cx="3384376" cy="369332"/>
          </a:xfrm>
          <a:prstGeom prst="rect">
            <a:avLst/>
          </a:prstGeom>
          <a:noFill/>
        </p:spPr>
        <p:txBody>
          <a:bodyPr wrap="square" rtlCol="0">
            <a:spAutoFit/>
          </a:bodyPr>
          <a:lstStyle/>
          <a:p>
            <a:r>
              <a:rPr lang="en-GB" dirty="0">
                <a:latin typeface="XCCW Joined 1a" panose="03050602040000000000" pitchFamily="66" charset="0"/>
              </a:rPr>
              <a:t>Coloured book bands </a:t>
            </a:r>
          </a:p>
        </p:txBody>
      </p:sp>
      <p:pic>
        <p:nvPicPr>
          <p:cNvPr id="9" name="Audio 8">
            <a:hlinkClick r:id="" action="ppaction://media"/>
            <a:extLst>
              <a:ext uri="{FF2B5EF4-FFF2-40B4-BE49-F238E27FC236}">
                <a16:creationId xmlns:a16="http://schemas.microsoft.com/office/drawing/2014/main" id="{3AA5D80C-BD62-6F13-5F35-5FB116BC11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11711406"/>
      </p:ext>
    </p:extLst>
  </p:cSld>
  <p:clrMapOvr>
    <a:masterClrMapping/>
  </p:clrMapOvr>
  <mc:AlternateContent xmlns:mc="http://schemas.openxmlformats.org/markup-compatibility/2006" xmlns:p14="http://schemas.microsoft.com/office/powerpoint/2010/main">
    <mc:Choice Requires="p14">
      <p:transition spd="slow" p14:dur="2000" advTm="80899"/>
    </mc:Choice>
    <mc:Fallback xmlns="">
      <p:transition spd="slow" advTm="8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TM02900769[[fn=Retrospect]]</Template>
  <TotalTime>854</TotalTime>
  <Words>2329</Words>
  <Application>Microsoft Office PowerPoint</Application>
  <PresentationFormat>On-screen Show (4:3)</PresentationFormat>
  <Paragraphs>200</Paragraphs>
  <Slides>28</Slides>
  <Notes>5</Notes>
  <HiddenSlides>0</HiddenSlides>
  <MMClips>28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Bible Stories</vt:lpstr>
      <vt:lpstr>Calibri</vt:lpstr>
      <vt:lpstr>Calibri Light</vt:lpstr>
      <vt:lpstr>NTFPreCursivef</vt:lpstr>
      <vt:lpstr>Twinkl Precursive</vt:lpstr>
      <vt:lpstr>Wingdings</vt:lpstr>
      <vt:lpstr>XCCW Joined 1a</vt:lpstr>
      <vt:lpstr>Retrospect</vt:lpstr>
      <vt:lpstr>Welcome to Reception! </vt:lpstr>
      <vt:lpstr>Welcome to Reception Class </vt:lpstr>
      <vt:lpstr>Early Years Foundation Stage (EYFS)</vt:lpstr>
      <vt:lpstr>Curriculum</vt:lpstr>
      <vt:lpstr>PowerPoint Presentation</vt:lpstr>
      <vt:lpstr>PowerPoint Presentation</vt:lpstr>
      <vt:lpstr>PowerPoint Presentation</vt:lpstr>
      <vt:lpstr>Reading</vt:lpstr>
      <vt:lpstr>PowerPoint Presentation</vt:lpstr>
      <vt:lpstr>Reading- Read. Write. Inc. Scheme</vt:lpstr>
      <vt:lpstr>Red/ Green words</vt:lpstr>
      <vt:lpstr>PowerPoint Presentation</vt:lpstr>
      <vt:lpstr>Writing</vt:lpstr>
      <vt:lpstr>PowerPoint Presentation</vt:lpstr>
      <vt:lpstr>Examples of writing by the end of the EYFS (Reception)</vt:lpstr>
      <vt:lpstr>Maths</vt:lpstr>
      <vt:lpstr>PowerPoint Presentation</vt:lpstr>
      <vt:lpstr>PowerPoint Presentation</vt:lpstr>
      <vt:lpstr>Numbots</vt:lpstr>
      <vt:lpstr>PowerPoint Presentation</vt:lpstr>
      <vt:lpstr>PowerPoint Presentation</vt:lpstr>
      <vt:lpstr>PowerPoint Presentation</vt:lpstr>
      <vt:lpstr>Tapestry</vt:lpstr>
      <vt:lpstr>PowerPoint Presentation</vt:lpstr>
      <vt:lpstr>PowerPoint Presentation</vt:lpstr>
      <vt:lpstr>PTA</vt:lpstr>
      <vt:lpstr>PowerPoint Presentation</vt:lpstr>
      <vt:lpstr>Communication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Scholar Green</dc:title>
  <dc:creator>Chloe Rigby</dc:creator>
  <cp:lastModifiedBy>Miss Lewis</cp:lastModifiedBy>
  <cp:revision>51</cp:revision>
  <cp:lastPrinted>2024-09-18T15:44:33Z</cp:lastPrinted>
  <dcterms:created xsi:type="dcterms:W3CDTF">2020-06-30T08:50:56Z</dcterms:created>
  <dcterms:modified xsi:type="dcterms:W3CDTF">2025-09-15T11:05:38Z</dcterms:modified>
</cp:coreProperties>
</file>