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 id="257" r:id="rId6"/>
    <p:sldId id="259" r:id="rId7"/>
    <p:sldId id="261" r:id="rId8"/>
    <p:sldId id="263" r:id="rId9"/>
    <p:sldId id="264" r:id="rId10"/>
    <p:sldId id="266" r:id="rId11"/>
    <p:sldId id="265"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99FF99"/>
    <a:srgbClr val="CC00C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33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3D25DF-C290-4740-98D7-7173C80AF319}" type="datetimeFigureOut">
              <a:rPr lang="en-GB" smtClean="0"/>
              <a:t>23/09/2026</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F39A4887-ACC5-4A1F-867B-4F4B55185249}"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81035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3D25DF-C290-4740-98D7-7173C80AF319}"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9A4887-ACC5-4A1F-867B-4F4B55185249}"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54477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3D25DF-C290-4740-98D7-7173C80AF319}"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9A4887-ACC5-4A1F-867B-4F4B55185249}"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9848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3D25DF-C290-4740-98D7-7173C80AF319}"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9A4887-ACC5-4A1F-867B-4F4B55185249}"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5353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3D25DF-C290-4740-98D7-7173C80AF319}"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9A4887-ACC5-4A1F-867B-4F4B55185249}"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4245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3D25DF-C290-4740-98D7-7173C80AF319}"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9A4887-ACC5-4A1F-867B-4F4B55185249}"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4674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3D25DF-C290-4740-98D7-7173C80AF319}"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9A4887-ACC5-4A1F-867B-4F4B55185249}" type="slidenum">
              <a:rPr lang="en-GB" smtClean="0"/>
              <a:t>‹#›</a:t>
            </a:fld>
            <a:endParaRPr lang="en-GB"/>
          </a:p>
        </p:txBody>
      </p:sp>
    </p:spTree>
    <p:extLst>
      <p:ext uri="{BB962C8B-B14F-4D97-AF65-F5344CB8AC3E}">
        <p14:creationId xmlns:p14="http://schemas.microsoft.com/office/powerpoint/2010/main" val="2067255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3D25DF-C290-4740-98D7-7173C80AF319}"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9A4887-ACC5-4A1F-867B-4F4B55185249}"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2764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83D25DF-C290-4740-98D7-7173C80AF319}" type="datetimeFigureOut">
              <a:rPr lang="en-GB" smtClean="0"/>
              <a:t>23/09/2026</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F39A4887-ACC5-4A1F-867B-4F4B55185249}"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04691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3D25DF-C290-4740-98D7-7173C80AF319}"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9A4887-ACC5-4A1F-867B-4F4B55185249}"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85928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3D25DF-C290-4740-98D7-7173C80AF319}"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9A4887-ACC5-4A1F-867B-4F4B55185249}"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33631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83D25DF-C290-4740-98D7-7173C80AF319}" type="datetimeFigureOut">
              <a:rPr lang="en-GB" smtClean="0"/>
              <a:t>23/09/2026</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39A4887-ACC5-4A1F-867B-4F4B55185249}"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5738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euxtonceprimary.co.uk/class/year-4"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EECE70-9460-4BF9-B9E8-BD5D8444B028}"/>
              </a:ext>
            </a:extLst>
          </p:cNvPr>
          <p:cNvPicPr>
            <a:picLocks noChangeAspect="1"/>
          </p:cNvPicPr>
          <p:nvPr/>
        </p:nvPicPr>
        <p:blipFill>
          <a:blip r:embed="rId2"/>
          <a:stretch>
            <a:fillRect/>
          </a:stretch>
        </p:blipFill>
        <p:spPr>
          <a:xfrm>
            <a:off x="0" y="2590330"/>
            <a:ext cx="12192000" cy="4267670"/>
          </a:xfrm>
          <a:prstGeom prst="rect">
            <a:avLst/>
          </a:prstGeom>
        </p:spPr>
      </p:pic>
      <p:pic>
        <p:nvPicPr>
          <p:cNvPr id="5" name="Picture 4">
            <a:extLst>
              <a:ext uri="{FF2B5EF4-FFF2-40B4-BE49-F238E27FC236}">
                <a16:creationId xmlns:a16="http://schemas.microsoft.com/office/drawing/2014/main" id="{A28A390E-3F74-464D-8F8E-BAB274C93CEF}"/>
              </a:ext>
            </a:extLst>
          </p:cNvPr>
          <p:cNvPicPr>
            <a:picLocks noChangeAspect="1"/>
          </p:cNvPicPr>
          <p:nvPr/>
        </p:nvPicPr>
        <p:blipFill rotWithShape="1">
          <a:blip r:embed="rId3"/>
          <a:srcRect l="3854" t="3816" r="1474" b="12691"/>
          <a:stretch/>
        </p:blipFill>
        <p:spPr>
          <a:xfrm>
            <a:off x="2425148" y="225287"/>
            <a:ext cx="6811618" cy="2365043"/>
          </a:xfrm>
          <a:prstGeom prst="rect">
            <a:avLst/>
          </a:prstGeom>
        </p:spPr>
      </p:pic>
    </p:spTree>
    <p:extLst>
      <p:ext uri="{BB962C8B-B14F-4D97-AF65-F5344CB8AC3E}">
        <p14:creationId xmlns:p14="http://schemas.microsoft.com/office/powerpoint/2010/main" val="828853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158527-801C-496F-BC48-72B410805432}"/>
              </a:ext>
            </a:extLst>
          </p:cNvPr>
          <p:cNvPicPr>
            <a:picLocks noChangeAspect="1"/>
          </p:cNvPicPr>
          <p:nvPr/>
        </p:nvPicPr>
        <p:blipFill>
          <a:blip r:embed="rId2"/>
          <a:stretch>
            <a:fillRect/>
          </a:stretch>
        </p:blipFill>
        <p:spPr>
          <a:xfrm>
            <a:off x="254276" y="3612492"/>
            <a:ext cx="5247861" cy="1305339"/>
          </a:xfrm>
          <a:prstGeom prst="rect">
            <a:avLst/>
          </a:prstGeom>
        </p:spPr>
      </p:pic>
      <p:pic>
        <p:nvPicPr>
          <p:cNvPr id="5" name="Picture 4">
            <a:extLst>
              <a:ext uri="{FF2B5EF4-FFF2-40B4-BE49-F238E27FC236}">
                <a16:creationId xmlns:a16="http://schemas.microsoft.com/office/drawing/2014/main" id="{B027F69C-4311-48E5-B6FE-62001E75CA3F}"/>
              </a:ext>
            </a:extLst>
          </p:cNvPr>
          <p:cNvPicPr>
            <a:picLocks noChangeAspect="1"/>
          </p:cNvPicPr>
          <p:nvPr/>
        </p:nvPicPr>
        <p:blipFill>
          <a:blip r:embed="rId3"/>
          <a:stretch>
            <a:fillRect/>
          </a:stretch>
        </p:blipFill>
        <p:spPr>
          <a:xfrm>
            <a:off x="254276" y="138526"/>
            <a:ext cx="4609272" cy="3155413"/>
          </a:xfrm>
          <a:prstGeom prst="rect">
            <a:avLst/>
          </a:prstGeom>
        </p:spPr>
      </p:pic>
      <p:pic>
        <p:nvPicPr>
          <p:cNvPr id="6" name="Picture 5">
            <a:extLst>
              <a:ext uri="{FF2B5EF4-FFF2-40B4-BE49-F238E27FC236}">
                <a16:creationId xmlns:a16="http://schemas.microsoft.com/office/drawing/2014/main" id="{35F4CCD4-6323-4F75-B4F8-3FBFF5880D91}"/>
              </a:ext>
            </a:extLst>
          </p:cNvPr>
          <p:cNvPicPr>
            <a:picLocks noChangeAspect="1"/>
          </p:cNvPicPr>
          <p:nvPr/>
        </p:nvPicPr>
        <p:blipFill>
          <a:blip r:embed="rId4"/>
          <a:stretch>
            <a:fillRect/>
          </a:stretch>
        </p:blipFill>
        <p:spPr>
          <a:xfrm>
            <a:off x="8642535" y="395019"/>
            <a:ext cx="1653054" cy="2066317"/>
          </a:xfrm>
          <a:prstGeom prst="rect">
            <a:avLst/>
          </a:prstGeom>
        </p:spPr>
      </p:pic>
      <p:sp>
        <p:nvSpPr>
          <p:cNvPr id="10" name="TextBox 9">
            <a:extLst>
              <a:ext uri="{FF2B5EF4-FFF2-40B4-BE49-F238E27FC236}">
                <a16:creationId xmlns:a16="http://schemas.microsoft.com/office/drawing/2014/main" id="{2A4660CB-EA95-440E-9579-4095C3A9E5CA}"/>
              </a:ext>
            </a:extLst>
          </p:cNvPr>
          <p:cNvSpPr txBox="1"/>
          <p:nvPr/>
        </p:nvSpPr>
        <p:spPr>
          <a:xfrm>
            <a:off x="5062201" y="515903"/>
            <a:ext cx="1553362" cy="1200329"/>
          </a:xfrm>
          <a:prstGeom prst="rect">
            <a:avLst/>
          </a:prstGeom>
          <a:noFill/>
        </p:spPr>
        <p:txBody>
          <a:bodyPr wrap="square" rtlCol="0">
            <a:spAutoFit/>
          </a:bodyPr>
          <a:lstStyle/>
          <a:p>
            <a:r>
              <a:rPr lang="en-GB" dirty="0">
                <a:latin typeface="Letter-join Basic 40" panose="02000505000000020003" pitchFamily="50" charset="0"/>
              </a:rPr>
              <a:t>Mrs Wiles &amp; </a:t>
            </a:r>
          </a:p>
          <a:p>
            <a:r>
              <a:rPr lang="en-GB" dirty="0">
                <a:latin typeface="Letter-join Basic 40" panose="02000505000000020003" pitchFamily="50" charset="0"/>
              </a:rPr>
              <a:t>Miss Haydock</a:t>
            </a:r>
          </a:p>
          <a:p>
            <a:r>
              <a:rPr lang="en-GB" dirty="0">
                <a:latin typeface="Letter-join Basic 40" panose="02000505000000020003" pitchFamily="50" charset="0"/>
              </a:rPr>
              <a:t>Class Teachers</a:t>
            </a:r>
          </a:p>
        </p:txBody>
      </p:sp>
      <p:sp>
        <p:nvSpPr>
          <p:cNvPr id="11" name="TextBox 10">
            <a:extLst>
              <a:ext uri="{FF2B5EF4-FFF2-40B4-BE49-F238E27FC236}">
                <a16:creationId xmlns:a16="http://schemas.microsoft.com/office/drawing/2014/main" id="{40410842-8589-4533-8832-95AE9ADE0DDF}"/>
              </a:ext>
            </a:extLst>
          </p:cNvPr>
          <p:cNvSpPr txBox="1"/>
          <p:nvPr/>
        </p:nvSpPr>
        <p:spPr>
          <a:xfrm>
            <a:off x="5838882" y="3214636"/>
            <a:ext cx="1784739" cy="369332"/>
          </a:xfrm>
          <a:prstGeom prst="rect">
            <a:avLst/>
          </a:prstGeom>
          <a:noFill/>
        </p:spPr>
        <p:txBody>
          <a:bodyPr wrap="square" rtlCol="0">
            <a:spAutoFit/>
          </a:bodyPr>
          <a:lstStyle/>
          <a:p>
            <a:r>
              <a:rPr lang="en-GB" dirty="0">
                <a:latin typeface="Letter-join Basic 40" panose="02000505000000020003" pitchFamily="50" charset="0"/>
              </a:rPr>
              <a:t>Mrs Tattersall</a:t>
            </a:r>
          </a:p>
        </p:txBody>
      </p:sp>
      <p:pic>
        <p:nvPicPr>
          <p:cNvPr id="7" name="Picture 6">
            <a:extLst>
              <a:ext uri="{FF2B5EF4-FFF2-40B4-BE49-F238E27FC236}">
                <a16:creationId xmlns:a16="http://schemas.microsoft.com/office/drawing/2014/main" id="{9949B2E1-8355-2A1A-B5F3-5DA019AD2716}"/>
              </a:ext>
            </a:extLst>
          </p:cNvPr>
          <p:cNvPicPr>
            <a:picLocks noChangeAspect="1"/>
          </p:cNvPicPr>
          <p:nvPr/>
        </p:nvPicPr>
        <p:blipFill>
          <a:blip r:embed="rId5"/>
          <a:stretch>
            <a:fillRect/>
          </a:stretch>
        </p:blipFill>
        <p:spPr>
          <a:xfrm>
            <a:off x="6683270" y="465296"/>
            <a:ext cx="1497030" cy="1996040"/>
          </a:xfrm>
          <a:prstGeom prst="rect">
            <a:avLst/>
          </a:prstGeom>
        </p:spPr>
      </p:pic>
      <p:pic>
        <p:nvPicPr>
          <p:cNvPr id="9" name="Picture 8">
            <a:extLst>
              <a:ext uri="{FF2B5EF4-FFF2-40B4-BE49-F238E27FC236}">
                <a16:creationId xmlns:a16="http://schemas.microsoft.com/office/drawing/2014/main" id="{C7F53826-D8D2-3867-8A16-7E9201D9B3DC}"/>
              </a:ext>
            </a:extLst>
          </p:cNvPr>
          <p:cNvPicPr>
            <a:picLocks noChangeAspect="1"/>
          </p:cNvPicPr>
          <p:nvPr/>
        </p:nvPicPr>
        <p:blipFill>
          <a:blip r:embed="rId6"/>
          <a:stretch>
            <a:fillRect/>
          </a:stretch>
        </p:blipFill>
        <p:spPr>
          <a:xfrm>
            <a:off x="5742919" y="3612492"/>
            <a:ext cx="1880702" cy="2507602"/>
          </a:xfrm>
          <a:prstGeom prst="rect">
            <a:avLst/>
          </a:prstGeom>
        </p:spPr>
      </p:pic>
      <p:pic>
        <p:nvPicPr>
          <p:cNvPr id="12" name="Picture 11">
            <a:extLst>
              <a:ext uri="{FF2B5EF4-FFF2-40B4-BE49-F238E27FC236}">
                <a16:creationId xmlns:a16="http://schemas.microsoft.com/office/drawing/2014/main" id="{241EB679-EEF6-8F64-0208-5B8770D004E9}"/>
              </a:ext>
            </a:extLst>
          </p:cNvPr>
          <p:cNvPicPr>
            <a:picLocks noChangeAspect="1"/>
          </p:cNvPicPr>
          <p:nvPr/>
        </p:nvPicPr>
        <p:blipFill>
          <a:blip r:embed="rId7"/>
          <a:stretch>
            <a:fillRect/>
          </a:stretch>
        </p:blipFill>
        <p:spPr>
          <a:xfrm>
            <a:off x="8528711" y="3612492"/>
            <a:ext cx="1880702" cy="2507603"/>
          </a:xfrm>
          <a:prstGeom prst="rect">
            <a:avLst/>
          </a:prstGeom>
        </p:spPr>
      </p:pic>
      <p:sp>
        <p:nvSpPr>
          <p:cNvPr id="13" name="TextBox 12">
            <a:extLst>
              <a:ext uri="{FF2B5EF4-FFF2-40B4-BE49-F238E27FC236}">
                <a16:creationId xmlns:a16="http://schemas.microsoft.com/office/drawing/2014/main" id="{56B68F62-19D7-84F1-4CBB-F75D01D2A925}"/>
              </a:ext>
            </a:extLst>
          </p:cNvPr>
          <p:cNvSpPr txBox="1"/>
          <p:nvPr/>
        </p:nvSpPr>
        <p:spPr>
          <a:xfrm>
            <a:off x="8453535" y="3214636"/>
            <a:ext cx="1955878" cy="369332"/>
          </a:xfrm>
          <a:prstGeom prst="rect">
            <a:avLst/>
          </a:prstGeom>
          <a:noFill/>
        </p:spPr>
        <p:txBody>
          <a:bodyPr wrap="square" rtlCol="0">
            <a:spAutoFit/>
          </a:bodyPr>
          <a:lstStyle/>
          <a:p>
            <a:r>
              <a:rPr lang="en-GB" dirty="0">
                <a:latin typeface="Letter-join Basic 40" panose="02000505000000020003" pitchFamily="50" charset="0"/>
              </a:rPr>
              <a:t>Mrs Kelly</a:t>
            </a:r>
          </a:p>
        </p:txBody>
      </p:sp>
    </p:spTree>
    <p:extLst>
      <p:ext uri="{BB962C8B-B14F-4D97-AF65-F5344CB8AC3E}">
        <p14:creationId xmlns:p14="http://schemas.microsoft.com/office/powerpoint/2010/main" val="3618695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F71EDCC-C8DC-491D-9BE5-E187876BB2A0}"/>
              </a:ext>
            </a:extLst>
          </p:cNvPr>
          <p:cNvSpPr txBox="1"/>
          <p:nvPr/>
        </p:nvSpPr>
        <p:spPr>
          <a:xfrm>
            <a:off x="187569" y="3180099"/>
            <a:ext cx="11816861" cy="2308324"/>
          </a:xfrm>
          <a:prstGeom prst="rect">
            <a:avLst/>
          </a:prstGeom>
          <a:noFill/>
        </p:spPr>
        <p:txBody>
          <a:bodyPr wrap="square" rtlCol="0">
            <a:spAutoFit/>
          </a:bodyPr>
          <a:lstStyle/>
          <a:p>
            <a:endParaRPr lang="en-GB" sz="2400" dirty="0">
              <a:latin typeface="Twinkl" panose="02000000000000000000" pitchFamily="2" charset="0"/>
            </a:endParaRPr>
          </a:p>
          <a:p>
            <a:endParaRPr lang="en-GB" sz="2400" dirty="0">
              <a:latin typeface="Twinkl" panose="02000000000000000000" pitchFamily="2" charset="0"/>
            </a:endParaRPr>
          </a:p>
          <a:p>
            <a:endParaRPr lang="en-GB" sz="2400" dirty="0">
              <a:latin typeface="Twinkl" panose="02000000000000000000" pitchFamily="2" charset="0"/>
            </a:endParaRPr>
          </a:p>
          <a:p>
            <a:endParaRPr lang="en-GB" sz="2400" dirty="0">
              <a:latin typeface="Twinkl" panose="02000000000000000000" pitchFamily="2" charset="0"/>
            </a:endParaRPr>
          </a:p>
          <a:p>
            <a:endParaRPr lang="en-GB" sz="2400" dirty="0">
              <a:latin typeface="Twinkl" panose="02000000000000000000" pitchFamily="2" charset="0"/>
            </a:endParaRPr>
          </a:p>
          <a:p>
            <a:endParaRPr lang="en-GB" sz="2400" dirty="0">
              <a:latin typeface="Twinkl" panose="02000000000000000000" pitchFamily="2" charset="0"/>
            </a:endParaRPr>
          </a:p>
        </p:txBody>
      </p:sp>
      <p:pic>
        <p:nvPicPr>
          <p:cNvPr id="6" name="Picture 5">
            <a:extLst>
              <a:ext uri="{FF2B5EF4-FFF2-40B4-BE49-F238E27FC236}">
                <a16:creationId xmlns:a16="http://schemas.microsoft.com/office/drawing/2014/main" id="{3551C6A2-F104-4834-9C24-5222B8DE0B83}"/>
              </a:ext>
            </a:extLst>
          </p:cNvPr>
          <p:cNvPicPr>
            <a:picLocks noChangeAspect="1"/>
          </p:cNvPicPr>
          <p:nvPr/>
        </p:nvPicPr>
        <p:blipFill>
          <a:blip r:embed="rId2"/>
          <a:stretch>
            <a:fillRect/>
          </a:stretch>
        </p:blipFill>
        <p:spPr>
          <a:xfrm>
            <a:off x="9656310" y="4887049"/>
            <a:ext cx="2348120" cy="1882926"/>
          </a:xfrm>
          <a:prstGeom prst="rect">
            <a:avLst/>
          </a:prstGeom>
        </p:spPr>
      </p:pic>
      <p:pic>
        <p:nvPicPr>
          <p:cNvPr id="2" name="Picture 1">
            <a:extLst>
              <a:ext uri="{FF2B5EF4-FFF2-40B4-BE49-F238E27FC236}">
                <a16:creationId xmlns:a16="http://schemas.microsoft.com/office/drawing/2014/main" id="{A44C9ECC-49B9-D9E2-3F8D-B4DCE6842C1A}"/>
              </a:ext>
            </a:extLst>
          </p:cNvPr>
          <p:cNvPicPr>
            <a:picLocks noChangeAspect="1"/>
          </p:cNvPicPr>
          <p:nvPr/>
        </p:nvPicPr>
        <p:blipFill>
          <a:blip r:embed="rId3"/>
          <a:stretch>
            <a:fillRect/>
          </a:stretch>
        </p:blipFill>
        <p:spPr>
          <a:xfrm>
            <a:off x="187569" y="0"/>
            <a:ext cx="3035133" cy="4164775"/>
          </a:xfrm>
          <a:prstGeom prst="rect">
            <a:avLst/>
          </a:prstGeom>
        </p:spPr>
      </p:pic>
      <p:sp>
        <p:nvSpPr>
          <p:cNvPr id="3" name="TextBox 2">
            <a:extLst>
              <a:ext uri="{FF2B5EF4-FFF2-40B4-BE49-F238E27FC236}">
                <a16:creationId xmlns:a16="http://schemas.microsoft.com/office/drawing/2014/main" id="{4D8E25AD-E142-3DA6-E895-4B2CFA10F7F2}"/>
              </a:ext>
            </a:extLst>
          </p:cNvPr>
          <p:cNvSpPr txBox="1"/>
          <p:nvPr/>
        </p:nvSpPr>
        <p:spPr>
          <a:xfrm>
            <a:off x="3468029" y="271610"/>
            <a:ext cx="7582830" cy="5724644"/>
          </a:xfrm>
          <a:prstGeom prst="rect">
            <a:avLst/>
          </a:prstGeom>
          <a:noFill/>
        </p:spPr>
        <p:txBody>
          <a:bodyPr wrap="square" rtlCol="0">
            <a:spAutoFit/>
          </a:bodyPr>
          <a:lstStyle/>
          <a:p>
            <a:r>
              <a:rPr lang="en-GB" sz="2400" b="1" dirty="0">
                <a:latin typeface="Letter-join Basic 40" panose="02000505000000020003" pitchFamily="50" charset="0"/>
              </a:rPr>
              <a:t>What you need to know</a:t>
            </a:r>
            <a:r>
              <a:rPr lang="en-GB" dirty="0">
                <a:latin typeface="Letter-join Basic 40" panose="02000505000000020003" pitchFamily="50" charset="0"/>
              </a:rPr>
              <a:t>:</a:t>
            </a:r>
          </a:p>
          <a:p>
            <a:endParaRPr lang="en-GB" dirty="0"/>
          </a:p>
          <a:p>
            <a:pPr marL="285750" indent="-285750">
              <a:buFont typeface="Arial" panose="020B0604020202020204" pitchFamily="34" charset="0"/>
              <a:buChar char="•"/>
            </a:pPr>
            <a:r>
              <a:rPr lang="en-GB" dirty="0">
                <a:latin typeface="Letter-join Basic 40" panose="02000505000000020003" pitchFamily="50" charset="0"/>
              </a:rPr>
              <a:t>Homework will focus on reading, spellings and times tables. It will be set on a Friday via the class blog on the school website. Spelling and times tables quizzes will be given to the children in class on a Thursday.</a:t>
            </a:r>
          </a:p>
          <a:p>
            <a:pPr marL="285750" indent="-285750">
              <a:buFont typeface="Arial" panose="020B0604020202020204" pitchFamily="34" charset="0"/>
              <a:buChar char="•"/>
            </a:pPr>
            <a:endParaRPr lang="en-GB" dirty="0">
              <a:latin typeface="Letter-join Basic 40" panose="02000505000000020003" pitchFamily="50" charset="0"/>
            </a:endParaRPr>
          </a:p>
          <a:p>
            <a:pPr marL="285750" indent="-285750">
              <a:buFont typeface="Arial" panose="020B0604020202020204" pitchFamily="34" charset="0"/>
              <a:buChar char="•"/>
            </a:pPr>
            <a:r>
              <a:rPr lang="en-GB" dirty="0">
                <a:latin typeface="Letter-join Basic 40" panose="02000505000000020003" pitchFamily="50" charset="0"/>
              </a:rPr>
              <a:t>Reading books can be changed as soon as the children have finished their books. There are no set days. Please send your child with their book each day as we will always try and read with them where possible. </a:t>
            </a:r>
          </a:p>
          <a:p>
            <a:endParaRPr lang="en-GB" dirty="0">
              <a:latin typeface="Letter-join Basic 40" panose="02000505000000020003" pitchFamily="50" charset="0"/>
            </a:endParaRPr>
          </a:p>
          <a:p>
            <a:endParaRPr lang="en-GB" dirty="0">
              <a:latin typeface="Letter-join Basic 40" panose="02000505000000020003" pitchFamily="50" charset="0"/>
            </a:endParaRPr>
          </a:p>
          <a:p>
            <a:pPr marL="285750" indent="-285750">
              <a:buFont typeface="Arial" panose="020B0604020202020204" pitchFamily="34" charset="0"/>
              <a:buChar char="•"/>
            </a:pPr>
            <a:r>
              <a:rPr lang="en-GB" dirty="0">
                <a:latin typeface="Letter-join Basic 40" panose="02000505000000020003" pitchFamily="50" charset="0"/>
              </a:rPr>
              <a:t>MTC check. This will take place in the Summer term. Children have 25 different multiplication questions and are given 6 seconds to answer each one. </a:t>
            </a:r>
          </a:p>
          <a:p>
            <a:pPr marL="285750" indent="-285750">
              <a:buFont typeface="Arial" panose="020B0604020202020204" pitchFamily="34" charset="0"/>
              <a:buChar char="•"/>
            </a:pPr>
            <a:endParaRPr lang="en-GB" dirty="0">
              <a:latin typeface="Letter-join Basic 40" panose="02000505000000020003" pitchFamily="50" charset="0"/>
            </a:endParaRPr>
          </a:p>
          <a:p>
            <a:pPr marL="285750" indent="-285750">
              <a:buFont typeface="Arial" panose="020B0604020202020204" pitchFamily="34" charset="0"/>
              <a:buChar char="•"/>
            </a:pPr>
            <a:endParaRPr lang="en-GB" dirty="0">
              <a:latin typeface="Letter-join Basic 40" panose="02000505000000020003" pitchFamily="50" charset="0"/>
            </a:endParaRPr>
          </a:p>
          <a:p>
            <a:pPr marL="285750" indent="-285750">
              <a:buFont typeface="Arial" panose="020B0604020202020204" pitchFamily="34" charset="0"/>
              <a:buChar char="•"/>
            </a:pPr>
            <a:endParaRPr lang="en-GB" dirty="0">
              <a:latin typeface="Letter-join Basic 40" panose="02000505000000020003" pitchFamily="50" charset="0"/>
            </a:endParaRPr>
          </a:p>
          <a:p>
            <a:pPr marL="285750" indent="-285750">
              <a:buFont typeface="Arial" panose="020B0604020202020204" pitchFamily="34" charset="0"/>
              <a:buChar char="•"/>
            </a:pPr>
            <a:endParaRPr lang="en-GB" dirty="0">
              <a:latin typeface="Letter-join Basic 40" panose="02000505000000020003" pitchFamily="50" charset="0"/>
            </a:endParaRPr>
          </a:p>
          <a:p>
            <a:pPr marL="285750" indent="-285750">
              <a:buFont typeface="Arial" panose="020B0604020202020204" pitchFamily="34" charset="0"/>
              <a:buChar char="•"/>
            </a:pPr>
            <a:endParaRPr lang="en-GB" dirty="0">
              <a:latin typeface="Letter-join Basic 40" panose="02000505000000020003" pitchFamily="50" charset="0"/>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883196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chemeClr val="accent2">
                <a:lumMod val="60000"/>
                <a:lumOff val="40000"/>
              </a:schemeClr>
            </a:gs>
            <a:gs pos="30000">
              <a:schemeClr val="bg1"/>
            </a:gs>
            <a:gs pos="72000">
              <a:schemeClr val="bg1"/>
            </a:gs>
            <a:gs pos="10000">
              <a:schemeClr val="bg1"/>
            </a:gs>
            <a:gs pos="30000">
              <a:schemeClr val="bg1"/>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F055ED-9CD1-40E3-AC71-9B5C4D1E9B86}"/>
              </a:ext>
            </a:extLst>
          </p:cNvPr>
          <p:cNvSpPr/>
          <p:nvPr/>
        </p:nvSpPr>
        <p:spPr>
          <a:xfrm>
            <a:off x="172278" y="292199"/>
            <a:ext cx="11502887" cy="46474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black"/>
                </a:solidFill>
                <a:effectLst/>
                <a:uLnTx/>
                <a:uFillTx/>
                <a:latin typeface="Letter-join Basic 40" panose="02000505000000020003" pitchFamily="50" charset="0"/>
              </a:rPr>
              <a:t>PE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Twinkl"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winkl"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Letter-join Basic 40" panose="02000505000000020003" pitchFamily="50" charset="0"/>
              </a:rPr>
              <a:t>PE kits are to be kept in school. PE days will be a Monday &amp; Wednesday with a different focus on each 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i="0" u="none" strike="noStrike" kern="1200" cap="none" spc="0" normalizeH="0" baseline="0" noProof="0" dirty="0">
              <a:ln>
                <a:noFill/>
              </a:ln>
              <a:solidFill>
                <a:prstClr val="black"/>
              </a:solidFill>
              <a:effectLst/>
              <a:uLnTx/>
              <a:uFillTx/>
              <a:latin typeface="Letter-join Basic 40" panose="02000505000000020003"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Letter-join Basic 40" panose="02000505000000020003" pitchFamily="50" charset="0"/>
              </a:rPr>
              <a:t>Children will need to be able to remove their own earrings as they are not permitted for PE lessons. </a:t>
            </a:r>
            <a:endParaRPr kumimoji="0" lang="en-GB" sz="2400" b="0" i="0" u="none" strike="noStrike" kern="1200" cap="none" spc="0" normalizeH="0" baseline="0" noProof="0" dirty="0">
              <a:ln>
                <a:noFill/>
              </a:ln>
              <a:solidFill>
                <a:prstClr val="black"/>
              </a:solidFill>
              <a:effectLst/>
              <a:uLnTx/>
              <a:uFillTx/>
              <a:latin typeface="Letter-join Basic 40" panose="02000505000000020003"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winkl"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winkl" panose="02000000000000000000" pitchFamily="2" charset="0"/>
              <a:ea typeface="+mn-ea"/>
              <a:cs typeface="+mn-cs"/>
            </a:endParaRPr>
          </a:p>
        </p:txBody>
      </p:sp>
      <p:pic>
        <p:nvPicPr>
          <p:cNvPr id="3074" name="Picture 2" descr="Kids Running Vector Art, Icons, and Graphics for Free Download">
            <a:extLst>
              <a:ext uri="{FF2B5EF4-FFF2-40B4-BE49-F238E27FC236}">
                <a16:creationId xmlns:a16="http://schemas.microsoft.com/office/drawing/2014/main" id="{70EFF4A0-CEE9-42A4-BE15-E14C2546B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278" y="4273184"/>
            <a:ext cx="2562225"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114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100000">
              <a:srgbClr val="FF9999"/>
            </a:gs>
            <a:gs pos="30000">
              <a:schemeClr val="bg1"/>
            </a:gs>
            <a:gs pos="72000">
              <a:schemeClr val="bg1"/>
            </a:gs>
            <a:gs pos="10000">
              <a:schemeClr val="bg1"/>
            </a:gs>
            <a:gs pos="30000">
              <a:schemeClr val="bg1"/>
            </a:gs>
          </a:gsLst>
          <a:lin ang="54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38E736-4971-42B7-BC1B-178A7977C6FB}"/>
              </a:ext>
            </a:extLst>
          </p:cNvPr>
          <p:cNvSpPr txBox="1"/>
          <p:nvPr/>
        </p:nvSpPr>
        <p:spPr>
          <a:xfrm>
            <a:off x="384313" y="1996392"/>
            <a:ext cx="11807687" cy="4616648"/>
          </a:xfrm>
          <a:prstGeom prst="rect">
            <a:avLst/>
          </a:prstGeom>
          <a:noFill/>
        </p:spPr>
        <p:txBody>
          <a:bodyPr wrap="square" rtlCol="0">
            <a:spAutoFit/>
          </a:bodyPr>
          <a:lstStyle/>
          <a:p>
            <a:r>
              <a:rPr lang="en-GB" sz="2400" b="1" dirty="0">
                <a:latin typeface="Letter-join Basic 40" panose="02000505000000020003" pitchFamily="50" charset="0"/>
              </a:rPr>
              <a:t>REMINDERS: </a:t>
            </a:r>
          </a:p>
          <a:p>
            <a:pPr marL="285750" indent="-285750">
              <a:buFont typeface="Arial" panose="020B0604020202020204" pitchFamily="34" charset="0"/>
              <a:buChar char="•"/>
            </a:pPr>
            <a:r>
              <a:rPr lang="en-GB" sz="2400" dirty="0">
                <a:latin typeface="Letter-join Basic 40" panose="02000505000000020003" pitchFamily="50" charset="0"/>
              </a:rPr>
              <a:t>Water bottles can be kept in the classroom and refilled at school when required.</a:t>
            </a:r>
          </a:p>
          <a:p>
            <a:pPr marL="285750" indent="-285750">
              <a:buFont typeface="Arial" panose="020B0604020202020204" pitchFamily="34" charset="0"/>
              <a:buChar char="•"/>
            </a:pPr>
            <a:r>
              <a:rPr lang="en-GB" sz="2400" dirty="0">
                <a:latin typeface="Letter-join Basic 40" panose="02000505000000020003" pitchFamily="50" charset="0"/>
              </a:rPr>
              <a:t>Children can use a backpack for school. Please ensure backpacks are a reasonable size to be able to fit on school pegs in the corridors as space is limited.</a:t>
            </a:r>
          </a:p>
          <a:p>
            <a:pPr marL="285750" indent="-285750">
              <a:buFont typeface="Arial" panose="020B0604020202020204" pitchFamily="34" charset="0"/>
              <a:buChar char="•"/>
            </a:pPr>
            <a:r>
              <a:rPr lang="en-GB" sz="2400" dirty="0">
                <a:latin typeface="Letter-join Basic 40" panose="02000505000000020003" pitchFamily="50" charset="0"/>
              </a:rPr>
              <a:t>All equipment for learning is provided by school. There is no need to bring any pencil cases or pens from home.</a:t>
            </a:r>
          </a:p>
          <a:p>
            <a:pPr marL="285750" indent="-285750">
              <a:buFont typeface="Arial" panose="020B0604020202020204" pitchFamily="34" charset="0"/>
              <a:buChar char="•"/>
            </a:pPr>
            <a:r>
              <a:rPr lang="en-GB" sz="2400" dirty="0">
                <a:latin typeface="Letter-join Basic 40" panose="02000505000000020003" pitchFamily="50" charset="0"/>
              </a:rPr>
              <a:t>Please send your child with a healthy snack should they wish to have one at playtimes. We are a </a:t>
            </a:r>
            <a:r>
              <a:rPr lang="en-GB" sz="2400" b="1" dirty="0">
                <a:latin typeface="Letter-join Basic 40" panose="02000505000000020003" pitchFamily="50" charset="0"/>
              </a:rPr>
              <a:t>nut free </a:t>
            </a:r>
            <a:r>
              <a:rPr lang="en-GB" sz="2400" dirty="0">
                <a:latin typeface="Letter-join Basic 40" panose="02000505000000020003" pitchFamily="50" charset="0"/>
              </a:rPr>
              <a:t>school so please ensure they aren’t bringing snacks with nuts in as we have several allergies. </a:t>
            </a:r>
          </a:p>
          <a:p>
            <a:pPr marL="285750" indent="-285750">
              <a:buFont typeface="Arial" panose="020B0604020202020204" pitchFamily="34" charset="0"/>
              <a:buChar char="•"/>
            </a:pPr>
            <a:r>
              <a:rPr lang="en-GB" sz="2400" dirty="0">
                <a:latin typeface="Letter-join Basic 40" panose="02000505000000020003" pitchFamily="50" charset="0"/>
              </a:rPr>
              <a:t> Please send any medication in your child needs keeping in school.</a:t>
            </a:r>
          </a:p>
          <a:p>
            <a:endParaRPr lang="en-GB" dirty="0">
              <a:latin typeface="Twinkl Light" panose="02000000000000000000" pitchFamily="2" charset="0"/>
            </a:endParaRPr>
          </a:p>
          <a:p>
            <a:endParaRPr lang="en-GB" dirty="0">
              <a:latin typeface="Twinkl Light" panose="02000000000000000000" pitchFamily="2" charset="0"/>
            </a:endParaRPr>
          </a:p>
          <a:p>
            <a:r>
              <a:rPr lang="en-GB" dirty="0">
                <a:latin typeface="Twinkl Light" panose="02000000000000000000" pitchFamily="2" charset="0"/>
              </a:rPr>
              <a:t> </a:t>
            </a:r>
          </a:p>
        </p:txBody>
      </p:sp>
      <p:pic>
        <p:nvPicPr>
          <p:cNvPr id="3" name="Picture 2">
            <a:extLst>
              <a:ext uri="{FF2B5EF4-FFF2-40B4-BE49-F238E27FC236}">
                <a16:creationId xmlns:a16="http://schemas.microsoft.com/office/drawing/2014/main" id="{A6B27154-C8A7-1C92-19DF-41CC3667E6A5}"/>
              </a:ext>
            </a:extLst>
          </p:cNvPr>
          <p:cNvPicPr>
            <a:picLocks noChangeAspect="1"/>
          </p:cNvPicPr>
          <p:nvPr/>
        </p:nvPicPr>
        <p:blipFill>
          <a:blip r:embed="rId2"/>
          <a:stretch>
            <a:fillRect/>
          </a:stretch>
        </p:blipFill>
        <p:spPr>
          <a:xfrm>
            <a:off x="3060607" y="155750"/>
            <a:ext cx="5302809" cy="1548025"/>
          </a:xfrm>
          <a:prstGeom prst="rect">
            <a:avLst/>
          </a:prstGeom>
        </p:spPr>
      </p:pic>
    </p:spTree>
    <p:extLst>
      <p:ext uri="{BB962C8B-B14F-4D97-AF65-F5344CB8AC3E}">
        <p14:creationId xmlns:p14="http://schemas.microsoft.com/office/powerpoint/2010/main" val="553983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100000">
              <a:srgbClr val="CC00CC"/>
            </a:gs>
            <a:gs pos="30000">
              <a:schemeClr val="bg1"/>
            </a:gs>
            <a:gs pos="72000">
              <a:schemeClr val="bg1"/>
            </a:gs>
            <a:gs pos="10000">
              <a:schemeClr val="bg1"/>
            </a:gs>
            <a:gs pos="30000">
              <a:schemeClr val="bg1"/>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E01DAA-243A-4BFC-9300-E60DCE7651A1}"/>
              </a:ext>
            </a:extLst>
          </p:cNvPr>
          <p:cNvSpPr txBox="1"/>
          <p:nvPr/>
        </p:nvSpPr>
        <p:spPr>
          <a:xfrm>
            <a:off x="796711" y="122582"/>
            <a:ext cx="10353822" cy="707886"/>
          </a:xfrm>
          <a:prstGeom prst="rect">
            <a:avLst/>
          </a:prstGeom>
          <a:noFill/>
        </p:spPr>
        <p:txBody>
          <a:bodyPr wrap="square" rtlCol="0">
            <a:spAutoFit/>
          </a:bodyPr>
          <a:lstStyle/>
          <a:p>
            <a:pPr algn="ctr"/>
            <a:r>
              <a:rPr lang="en-GB" sz="4000" b="1" dirty="0">
                <a:latin typeface="Letter-join Basic 40" panose="02000505000000020003" pitchFamily="50" charset="0"/>
              </a:rPr>
              <a:t>Behaviour policy</a:t>
            </a:r>
          </a:p>
        </p:txBody>
      </p:sp>
      <p:pic>
        <p:nvPicPr>
          <p:cNvPr id="4" name="Picture 3">
            <a:extLst>
              <a:ext uri="{FF2B5EF4-FFF2-40B4-BE49-F238E27FC236}">
                <a16:creationId xmlns:a16="http://schemas.microsoft.com/office/drawing/2014/main" id="{93141594-48D5-411E-8767-31E946879D70}"/>
              </a:ext>
            </a:extLst>
          </p:cNvPr>
          <p:cNvPicPr>
            <a:picLocks noChangeAspect="1"/>
          </p:cNvPicPr>
          <p:nvPr/>
        </p:nvPicPr>
        <p:blipFill>
          <a:blip r:embed="rId2"/>
          <a:stretch>
            <a:fillRect/>
          </a:stretch>
        </p:blipFill>
        <p:spPr>
          <a:xfrm>
            <a:off x="2613674" y="987610"/>
            <a:ext cx="6719896" cy="5039922"/>
          </a:xfrm>
          <a:prstGeom prst="rect">
            <a:avLst/>
          </a:prstGeom>
        </p:spPr>
      </p:pic>
    </p:spTree>
    <p:extLst>
      <p:ext uri="{BB962C8B-B14F-4D97-AF65-F5344CB8AC3E}">
        <p14:creationId xmlns:p14="http://schemas.microsoft.com/office/powerpoint/2010/main" val="3065129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00000">
              <a:srgbClr val="FFC000"/>
            </a:gs>
            <a:gs pos="30000">
              <a:schemeClr val="bg1"/>
            </a:gs>
            <a:gs pos="72000">
              <a:schemeClr val="bg1"/>
            </a:gs>
            <a:gs pos="10000">
              <a:schemeClr val="bg1"/>
            </a:gs>
            <a:gs pos="30000">
              <a:schemeClr val="bg1"/>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E56BD6-31A4-48FB-BF95-DCE93A25D23B}"/>
              </a:ext>
            </a:extLst>
          </p:cNvPr>
          <p:cNvSpPr txBox="1"/>
          <p:nvPr/>
        </p:nvSpPr>
        <p:spPr>
          <a:xfrm>
            <a:off x="2189242" y="492369"/>
            <a:ext cx="8342142" cy="923330"/>
          </a:xfrm>
          <a:prstGeom prst="rect">
            <a:avLst/>
          </a:prstGeom>
          <a:noFill/>
        </p:spPr>
        <p:txBody>
          <a:bodyPr wrap="square" rtlCol="0">
            <a:spAutoFit/>
          </a:bodyPr>
          <a:lstStyle/>
          <a:p>
            <a:pPr algn="ctr"/>
            <a:r>
              <a:rPr lang="en-GB" sz="5400" b="1" dirty="0">
                <a:latin typeface="Letter-join Basic 40" panose="02000505000000020003" pitchFamily="50" charset="0"/>
              </a:rPr>
              <a:t>Class Blog</a:t>
            </a:r>
          </a:p>
        </p:txBody>
      </p:sp>
      <p:sp>
        <p:nvSpPr>
          <p:cNvPr id="3" name="TextBox 2">
            <a:hlinkClick r:id="rId2"/>
            <a:extLst>
              <a:ext uri="{FF2B5EF4-FFF2-40B4-BE49-F238E27FC236}">
                <a16:creationId xmlns:a16="http://schemas.microsoft.com/office/drawing/2014/main" id="{D2A09139-CF08-4F44-A34D-906367B1506D}"/>
              </a:ext>
            </a:extLst>
          </p:cNvPr>
          <p:cNvSpPr txBox="1"/>
          <p:nvPr/>
        </p:nvSpPr>
        <p:spPr>
          <a:xfrm>
            <a:off x="2304756" y="1528504"/>
            <a:ext cx="7582485" cy="379828"/>
          </a:xfrm>
          <a:prstGeom prst="rect">
            <a:avLst/>
          </a:prstGeom>
          <a:solidFill>
            <a:schemeClr val="accent2"/>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CB9D12A1-8830-9DAF-984E-DEA7592CE7D2}"/>
              </a:ext>
            </a:extLst>
          </p:cNvPr>
          <p:cNvPicPr>
            <a:picLocks noChangeAspect="1"/>
          </p:cNvPicPr>
          <p:nvPr/>
        </p:nvPicPr>
        <p:blipFill>
          <a:blip r:embed="rId3"/>
          <a:stretch>
            <a:fillRect/>
          </a:stretch>
        </p:blipFill>
        <p:spPr>
          <a:xfrm>
            <a:off x="2509024" y="2043765"/>
            <a:ext cx="7173951" cy="4024044"/>
          </a:xfrm>
          <a:prstGeom prst="rect">
            <a:avLst/>
          </a:prstGeom>
        </p:spPr>
      </p:pic>
    </p:spTree>
    <p:extLst>
      <p:ext uri="{BB962C8B-B14F-4D97-AF65-F5344CB8AC3E}">
        <p14:creationId xmlns:p14="http://schemas.microsoft.com/office/powerpoint/2010/main" val="885151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0">
              <a:srgbClr val="99FF99"/>
            </a:gs>
            <a:gs pos="30000">
              <a:schemeClr val="bg1"/>
            </a:gs>
            <a:gs pos="72000">
              <a:schemeClr val="bg1"/>
            </a:gs>
            <a:gs pos="10000">
              <a:schemeClr val="bg1"/>
            </a:gs>
            <a:gs pos="30000">
              <a:schemeClr val="bg1"/>
            </a:gs>
          </a:gsLst>
          <a:lin ang="5400000" scaled="1"/>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A7D486-721C-47D9-9180-731BD9B5B517}"/>
              </a:ext>
            </a:extLst>
          </p:cNvPr>
          <p:cNvSpPr txBox="1"/>
          <p:nvPr/>
        </p:nvSpPr>
        <p:spPr>
          <a:xfrm>
            <a:off x="973416" y="368162"/>
            <a:ext cx="9425353" cy="769441"/>
          </a:xfrm>
          <a:prstGeom prst="rect">
            <a:avLst/>
          </a:prstGeom>
          <a:noFill/>
        </p:spPr>
        <p:txBody>
          <a:bodyPr wrap="square" rtlCol="0">
            <a:spAutoFit/>
          </a:bodyPr>
          <a:lstStyle/>
          <a:p>
            <a:pPr algn="ctr"/>
            <a:r>
              <a:rPr lang="en-GB" sz="4400" b="1" dirty="0">
                <a:latin typeface="Letter-join Air No-lead 40" panose="02000805000000020003" pitchFamily="50" charset="0"/>
              </a:rPr>
              <a:t>End of the day</a:t>
            </a:r>
          </a:p>
        </p:txBody>
      </p:sp>
      <p:sp>
        <p:nvSpPr>
          <p:cNvPr id="3" name="TextBox 2">
            <a:extLst>
              <a:ext uri="{FF2B5EF4-FFF2-40B4-BE49-F238E27FC236}">
                <a16:creationId xmlns:a16="http://schemas.microsoft.com/office/drawing/2014/main" id="{699244C8-B1FF-4037-84B8-6C172EB3C613}"/>
              </a:ext>
            </a:extLst>
          </p:cNvPr>
          <p:cNvSpPr txBox="1"/>
          <p:nvPr/>
        </p:nvSpPr>
        <p:spPr>
          <a:xfrm>
            <a:off x="344557" y="1537252"/>
            <a:ext cx="11277600" cy="2554545"/>
          </a:xfrm>
          <a:prstGeom prst="rect">
            <a:avLst/>
          </a:prstGeom>
          <a:noFill/>
        </p:spPr>
        <p:txBody>
          <a:bodyPr wrap="square" rtlCol="0">
            <a:spAutoFit/>
          </a:bodyPr>
          <a:lstStyle/>
          <a:p>
            <a:r>
              <a:rPr lang="en-GB" sz="2000" dirty="0">
                <a:latin typeface="Letter-join Break 4" panose="02000505000000020003" pitchFamily="50" charset="0"/>
              </a:rPr>
              <a:t>Children will be seen out by a member of staff at the end of each day. </a:t>
            </a:r>
          </a:p>
          <a:p>
            <a:endParaRPr lang="en-GB" sz="2000" dirty="0">
              <a:latin typeface="Letter-join Break 4" panose="02000505000000020003" pitchFamily="50" charset="0"/>
            </a:endParaRPr>
          </a:p>
          <a:p>
            <a:r>
              <a:rPr lang="en-GB" sz="2000" dirty="0">
                <a:latin typeface="Letter-join Break 4" panose="02000505000000020003" pitchFamily="50" charset="0"/>
              </a:rPr>
              <a:t>children will only allowed home with adults on the safeguarding list on the forms that have been returned to school unless school has been contacted.</a:t>
            </a:r>
          </a:p>
          <a:p>
            <a:endParaRPr lang="en-GB" sz="2000" dirty="0">
              <a:latin typeface="Letter-join Break 4" panose="02000505000000020003" pitchFamily="50" charset="0"/>
            </a:endParaRPr>
          </a:p>
          <a:p>
            <a:r>
              <a:rPr lang="en-GB" sz="2000" b="1" dirty="0">
                <a:latin typeface="Letter-join Break 4" panose="02000505000000020003" pitchFamily="50" charset="0"/>
              </a:rPr>
              <a:t>ASC: </a:t>
            </a:r>
            <a:r>
              <a:rPr lang="en-GB" sz="2000" dirty="0">
                <a:latin typeface="Letter-join Break 4" panose="02000505000000020003" pitchFamily="50" charset="0"/>
              </a:rPr>
              <a:t>If your child goes to afterschool club, please make them aware of any changes to collections.</a:t>
            </a:r>
          </a:p>
          <a:p>
            <a:endParaRPr lang="en-GB" sz="2000" dirty="0">
              <a:latin typeface="Twinkl Light" panose="02000000000000000000" pitchFamily="2" charset="0"/>
            </a:endParaRPr>
          </a:p>
          <a:p>
            <a:endParaRPr lang="en-GB" sz="2000" dirty="0">
              <a:latin typeface="Twinkl Light" panose="02000000000000000000" pitchFamily="2" charset="0"/>
            </a:endParaRPr>
          </a:p>
        </p:txBody>
      </p:sp>
    </p:spTree>
    <p:extLst>
      <p:ext uri="{BB962C8B-B14F-4D97-AF65-F5344CB8AC3E}">
        <p14:creationId xmlns:p14="http://schemas.microsoft.com/office/powerpoint/2010/main" val="3328275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0">
              <a:srgbClr val="FF66FF"/>
            </a:gs>
            <a:gs pos="30000">
              <a:schemeClr val="bg1"/>
            </a:gs>
            <a:gs pos="72000">
              <a:schemeClr val="bg1"/>
            </a:gs>
            <a:gs pos="10000">
              <a:schemeClr val="bg1"/>
            </a:gs>
            <a:gs pos="30000">
              <a:schemeClr val="bg1"/>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69F56E-188C-48A5-8594-5D7436DF90DF}"/>
              </a:ext>
            </a:extLst>
          </p:cNvPr>
          <p:cNvPicPr>
            <a:picLocks noChangeAspect="1"/>
          </p:cNvPicPr>
          <p:nvPr/>
        </p:nvPicPr>
        <p:blipFill>
          <a:blip r:embed="rId2"/>
          <a:stretch>
            <a:fillRect/>
          </a:stretch>
        </p:blipFill>
        <p:spPr>
          <a:xfrm>
            <a:off x="1079390" y="244983"/>
            <a:ext cx="8399145" cy="5439819"/>
          </a:xfrm>
          <a:prstGeom prst="rect">
            <a:avLst/>
          </a:prstGeom>
        </p:spPr>
      </p:pic>
    </p:spTree>
    <p:extLst>
      <p:ext uri="{BB962C8B-B14F-4D97-AF65-F5344CB8AC3E}">
        <p14:creationId xmlns:p14="http://schemas.microsoft.com/office/powerpoint/2010/main" val="329384539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D30339DD8F42B4DBFD4A427D5DD5FFF" ma:contentTypeVersion="18" ma:contentTypeDescription="Create a new document." ma:contentTypeScope="" ma:versionID="7a236b8af7cc0130066589883959f0de">
  <xsd:schema xmlns:xsd="http://www.w3.org/2001/XMLSchema" xmlns:xs="http://www.w3.org/2001/XMLSchema" xmlns:p="http://schemas.microsoft.com/office/2006/metadata/properties" xmlns:ns3="79764c38-159d-4d39-a56e-41e359c59c1b" xmlns:ns4="8132853c-0062-4b15-b1c2-f54446db29f7" targetNamespace="http://schemas.microsoft.com/office/2006/metadata/properties" ma:root="true" ma:fieldsID="d8c90ec0ff348f8fdd88ba4dc18834cf" ns3:_="" ns4:_="">
    <xsd:import namespace="79764c38-159d-4d39-a56e-41e359c59c1b"/>
    <xsd:import namespace="8132853c-0062-4b15-b1c2-f54446db29f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MediaServiceGenerationTime" minOccurs="0"/>
                <xsd:element ref="ns3:MediaServiceEventHashCode" minOccurs="0"/>
                <xsd:element ref="ns3:MediaServiceLocation" minOccurs="0"/>
                <xsd:element ref="ns3:MediaServiceOCR" minOccurs="0"/>
                <xsd:element ref="ns3:MediaServiceObjectDetectorVersions" minOccurs="0"/>
                <xsd:element ref="ns3:MediaServiceSearchProperties" minOccurs="0"/>
                <xsd:element ref="ns3:_activity"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764c38-159d-4d39-a56e-41e359c59c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_activity" ma:index="24" nillable="true" ma:displayName="_activity" ma:hidden="true" ma:internalName="_activity">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32853c-0062-4b15-b1c2-f54446db29f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79764c38-159d-4d39-a56e-41e359c59c1b" xsi:nil="true"/>
  </documentManagement>
</p:properties>
</file>

<file path=customXml/itemProps1.xml><?xml version="1.0" encoding="utf-8"?>
<ds:datastoreItem xmlns:ds="http://schemas.openxmlformats.org/officeDocument/2006/customXml" ds:itemID="{48B37FA8-38BD-43C0-9536-59377FC25C56}">
  <ds:schemaRefs>
    <ds:schemaRef ds:uri="http://schemas.microsoft.com/sharepoint/v3/contenttype/forms"/>
  </ds:schemaRefs>
</ds:datastoreItem>
</file>

<file path=customXml/itemProps2.xml><?xml version="1.0" encoding="utf-8"?>
<ds:datastoreItem xmlns:ds="http://schemas.openxmlformats.org/officeDocument/2006/customXml" ds:itemID="{44B2EA27-EAD3-4B1F-9717-6B8CD5592D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764c38-159d-4d39-a56e-41e359c59c1b"/>
    <ds:schemaRef ds:uri="8132853c-0062-4b15-b1c2-f54446db29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414E44-5245-41C8-AE1C-90DD08067C38}">
  <ds:schemaRefs>
    <ds:schemaRef ds:uri="http://purl.org/dc/elements/1.1/"/>
    <ds:schemaRef ds:uri="http://schemas.microsoft.com/office/2006/metadata/properties"/>
    <ds:schemaRef ds:uri="8132853c-0062-4b15-b1c2-f54446db29f7"/>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79764c38-159d-4d39-a56e-41e359c59c1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Gallery</Template>
  <TotalTime>5507</TotalTime>
  <Words>372</Words>
  <Application>Microsoft Office PowerPoint</Application>
  <PresentationFormat>Widescreen</PresentationFormat>
  <Paragraphs>44</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Arial</vt:lpstr>
      <vt:lpstr>Gill Sans MT</vt:lpstr>
      <vt:lpstr>Letter-join Air No-lead 40</vt:lpstr>
      <vt:lpstr>Letter-join Basic 40</vt:lpstr>
      <vt:lpstr>Letter-join Break 4</vt:lpstr>
      <vt:lpstr>Twinkl</vt:lpstr>
      <vt:lpstr>Twinkl Light</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Harriet Wiles</dc:creator>
  <cp:lastModifiedBy>Harriet Wiles</cp:lastModifiedBy>
  <cp:revision>10</cp:revision>
  <dcterms:created xsi:type="dcterms:W3CDTF">2024-09-15T14:20:41Z</dcterms:created>
  <dcterms:modified xsi:type="dcterms:W3CDTF">2026-09-24T06:55:21Z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0x0101001D30339DD8F42B4DBFD4A427D5DD5FFF</vt:lpwstr>
  </property>
</Properties>
</file>