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6" r:id="rId4"/>
    <p:sldId id="267" r:id="rId5"/>
    <p:sldId id="260" r:id="rId6"/>
    <p:sldId id="269" r:id="rId7"/>
    <p:sldId id="270" r:id="rId8"/>
    <p:sldId id="257" r:id="rId9"/>
    <p:sldId id="268" r:id="rId10"/>
    <p:sldId id="263"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2659CED-E3E4-49DB-A190-E5BA4B1AACF4}"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71C55B-C6FE-423A-85C5-78AA09B9A607}" type="slidenum">
              <a:rPr lang="en-GB" smtClean="0"/>
              <a:t>‹#›</a:t>
            </a:fld>
            <a:endParaRPr lang="en-GB"/>
          </a:p>
        </p:txBody>
      </p:sp>
    </p:spTree>
    <p:extLst>
      <p:ext uri="{BB962C8B-B14F-4D97-AF65-F5344CB8AC3E}">
        <p14:creationId xmlns:p14="http://schemas.microsoft.com/office/powerpoint/2010/main" val="3741292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659CED-E3E4-49DB-A190-E5BA4B1AACF4}"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71C55B-C6FE-423A-85C5-78AA09B9A607}" type="slidenum">
              <a:rPr lang="en-GB" smtClean="0"/>
              <a:t>‹#›</a:t>
            </a:fld>
            <a:endParaRPr lang="en-GB"/>
          </a:p>
        </p:txBody>
      </p:sp>
    </p:spTree>
    <p:extLst>
      <p:ext uri="{BB962C8B-B14F-4D97-AF65-F5344CB8AC3E}">
        <p14:creationId xmlns:p14="http://schemas.microsoft.com/office/powerpoint/2010/main" val="2929906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659CED-E3E4-49DB-A190-E5BA4B1AACF4}"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71C55B-C6FE-423A-85C5-78AA09B9A607}" type="slidenum">
              <a:rPr lang="en-GB" smtClean="0"/>
              <a:t>‹#›</a:t>
            </a:fld>
            <a:endParaRPr lang="en-GB"/>
          </a:p>
        </p:txBody>
      </p:sp>
    </p:spTree>
    <p:extLst>
      <p:ext uri="{BB962C8B-B14F-4D97-AF65-F5344CB8AC3E}">
        <p14:creationId xmlns:p14="http://schemas.microsoft.com/office/powerpoint/2010/main" val="3942141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659CED-E3E4-49DB-A190-E5BA4B1AACF4}"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71C55B-C6FE-423A-85C5-78AA09B9A607}" type="slidenum">
              <a:rPr lang="en-GB" smtClean="0"/>
              <a:t>‹#›</a:t>
            </a:fld>
            <a:endParaRPr lang="en-GB"/>
          </a:p>
        </p:txBody>
      </p:sp>
    </p:spTree>
    <p:extLst>
      <p:ext uri="{BB962C8B-B14F-4D97-AF65-F5344CB8AC3E}">
        <p14:creationId xmlns:p14="http://schemas.microsoft.com/office/powerpoint/2010/main" val="3813159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659CED-E3E4-49DB-A190-E5BA4B1AACF4}"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71C55B-C6FE-423A-85C5-78AA09B9A607}" type="slidenum">
              <a:rPr lang="en-GB" smtClean="0"/>
              <a:t>‹#›</a:t>
            </a:fld>
            <a:endParaRPr lang="en-GB"/>
          </a:p>
        </p:txBody>
      </p:sp>
    </p:spTree>
    <p:extLst>
      <p:ext uri="{BB962C8B-B14F-4D97-AF65-F5344CB8AC3E}">
        <p14:creationId xmlns:p14="http://schemas.microsoft.com/office/powerpoint/2010/main" val="208370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2659CED-E3E4-49DB-A190-E5BA4B1AACF4}" type="datetimeFigureOut">
              <a:rPr lang="en-GB" smtClean="0"/>
              <a:t>04/12/2023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71C55B-C6FE-423A-85C5-78AA09B9A607}" type="slidenum">
              <a:rPr lang="en-GB" smtClean="0"/>
              <a:t>‹#›</a:t>
            </a:fld>
            <a:endParaRPr lang="en-GB"/>
          </a:p>
        </p:txBody>
      </p:sp>
    </p:spTree>
    <p:extLst>
      <p:ext uri="{BB962C8B-B14F-4D97-AF65-F5344CB8AC3E}">
        <p14:creationId xmlns:p14="http://schemas.microsoft.com/office/powerpoint/2010/main" val="212085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2659CED-E3E4-49DB-A190-E5BA4B1AACF4}" type="datetimeFigureOut">
              <a:rPr lang="en-GB" smtClean="0"/>
              <a:t>04/12/2023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71C55B-C6FE-423A-85C5-78AA09B9A607}" type="slidenum">
              <a:rPr lang="en-GB" smtClean="0"/>
              <a:t>‹#›</a:t>
            </a:fld>
            <a:endParaRPr lang="en-GB"/>
          </a:p>
        </p:txBody>
      </p:sp>
    </p:spTree>
    <p:extLst>
      <p:ext uri="{BB962C8B-B14F-4D97-AF65-F5344CB8AC3E}">
        <p14:creationId xmlns:p14="http://schemas.microsoft.com/office/powerpoint/2010/main" val="2471513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2659CED-E3E4-49DB-A190-E5BA4B1AACF4}" type="datetimeFigureOut">
              <a:rPr lang="en-GB" smtClean="0"/>
              <a:t>04/12/2023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71C55B-C6FE-423A-85C5-78AA09B9A607}" type="slidenum">
              <a:rPr lang="en-GB" smtClean="0"/>
              <a:t>‹#›</a:t>
            </a:fld>
            <a:endParaRPr lang="en-GB"/>
          </a:p>
        </p:txBody>
      </p:sp>
    </p:spTree>
    <p:extLst>
      <p:ext uri="{BB962C8B-B14F-4D97-AF65-F5344CB8AC3E}">
        <p14:creationId xmlns:p14="http://schemas.microsoft.com/office/powerpoint/2010/main" val="223275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59CED-E3E4-49DB-A190-E5BA4B1AACF4}" type="datetimeFigureOut">
              <a:rPr lang="en-GB" smtClean="0"/>
              <a:t>04/12/2023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71C55B-C6FE-423A-85C5-78AA09B9A607}" type="slidenum">
              <a:rPr lang="en-GB" smtClean="0"/>
              <a:t>‹#›</a:t>
            </a:fld>
            <a:endParaRPr lang="en-GB"/>
          </a:p>
        </p:txBody>
      </p:sp>
    </p:spTree>
    <p:extLst>
      <p:ext uri="{BB962C8B-B14F-4D97-AF65-F5344CB8AC3E}">
        <p14:creationId xmlns:p14="http://schemas.microsoft.com/office/powerpoint/2010/main" val="3887293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659CED-E3E4-49DB-A190-E5BA4B1AACF4}" type="datetimeFigureOut">
              <a:rPr lang="en-GB" smtClean="0"/>
              <a:t>04/12/2023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71C55B-C6FE-423A-85C5-78AA09B9A607}" type="slidenum">
              <a:rPr lang="en-GB" smtClean="0"/>
              <a:t>‹#›</a:t>
            </a:fld>
            <a:endParaRPr lang="en-GB"/>
          </a:p>
        </p:txBody>
      </p:sp>
    </p:spTree>
    <p:extLst>
      <p:ext uri="{BB962C8B-B14F-4D97-AF65-F5344CB8AC3E}">
        <p14:creationId xmlns:p14="http://schemas.microsoft.com/office/powerpoint/2010/main" val="358810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659CED-E3E4-49DB-A190-E5BA4B1AACF4}" type="datetimeFigureOut">
              <a:rPr lang="en-GB" smtClean="0"/>
              <a:t>04/12/2023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71C55B-C6FE-423A-85C5-78AA09B9A607}" type="slidenum">
              <a:rPr lang="en-GB" smtClean="0"/>
              <a:t>‹#›</a:t>
            </a:fld>
            <a:endParaRPr lang="en-GB"/>
          </a:p>
        </p:txBody>
      </p:sp>
    </p:spTree>
    <p:extLst>
      <p:ext uri="{BB962C8B-B14F-4D97-AF65-F5344CB8AC3E}">
        <p14:creationId xmlns:p14="http://schemas.microsoft.com/office/powerpoint/2010/main" val="2821273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59CED-E3E4-49DB-A190-E5BA4B1AACF4}" type="datetimeFigureOut">
              <a:rPr lang="en-GB" smtClean="0"/>
              <a:t>04/12/2023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71C55B-C6FE-423A-85C5-78AA09B9A607}" type="slidenum">
              <a:rPr lang="en-GB" smtClean="0"/>
              <a:t>‹#›</a:t>
            </a:fld>
            <a:endParaRPr lang="en-GB"/>
          </a:p>
        </p:txBody>
      </p:sp>
    </p:spTree>
    <p:extLst>
      <p:ext uri="{BB962C8B-B14F-4D97-AF65-F5344CB8AC3E}">
        <p14:creationId xmlns:p14="http://schemas.microsoft.com/office/powerpoint/2010/main" val="1585927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171" y="2389643"/>
            <a:ext cx="5419725" cy="2387600"/>
          </a:xfrm>
        </p:spPr>
        <p:txBody>
          <a:bodyPr>
            <a:noAutofit/>
          </a:bodyPr>
          <a:lstStyle/>
          <a:p>
            <a:r>
              <a:rPr lang="en-GB" sz="8800" b="1" dirty="0" smtClean="0">
                <a:solidFill>
                  <a:srgbClr val="0070C0"/>
                </a:solidFill>
                <a:latin typeface="Letter-join No-Lead 2" panose="02000505000000020003" pitchFamily="50" charset="0"/>
              </a:rPr>
              <a:t>PE at Rock Ferry</a:t>
            </a:r>
            <a:endParaRPr lang="en-GB" sz="8800" b="1" dirty="0">
              <a:solidFill>
                <a:srgbClr val="0070C0"/>
              </a:solidFill>
              <a:latin typeface="Letter-join No-Lead 2" panose="02000505000000020003" pitchFamily="50" charset="0"/>
            </a:endParaRPr>
          </a:p>
        </p:txBody>
      </p:sp>
      <p:pic>
        <p:nvPicPr>
          <p:cNvPr id="3" name="Picture 2"/>
          <p:cNvPicPr>
            <a:picLocks noChangeAspect="1"/>
          </p:cNvPicPr>
          <p:nvPr/>
        </p:nvPicPr>
        <p:blipFill>
          <a:blip r:embed="rId2"/>
          <a:stretch>
            <a:fillRect/>
          </a:stretch>
        </p:blipFill>
        <p:spPr>
          <a:xfrm>
            <a:off x="5771083" y="310293"/>
            <a:ext cx="6104149" cy="2804403"/>
          </a:xfrm>
          <a:prstGeom prst="rect">
            <a:avLst/>
          </a:prstGeom>
        </p:spPr>
      </p:pic>
      <p:pic>
        <p:nvPicPr>
          <p:cNvPr id="5" name="Picture 4"/>
          <p:cNvPicPr>
            <a:picLocks noChangeAspect="1"/>
          </p:cNvPicPr>
          <p:nvPr/>
        </p:nvPicPr>
        <p:blipFill>
          <a:blip r:embed="rId3"/>
          <a:stretch>
            <a:fillRect/>
          </a:stretch>
        </p:blipFill>
        <p:spPr>
          <a:xfrm>
            <a:off x="5804666" y="3968316"/>
            <a:ext cx="6070565" cy="2605538"/>
          </a:xfrm>
          <a:prstGeom prst="rect">
            <a:avLst/>
          </a:prstGeom>
        </p:spPr>
      </p:pic>
    </p:spTree>
    <p:extLst>
      <p:ext uri="{BB962C8B-B14F-4D97-AF65-F5344CB8AC3E}">
        <p14:creationId xmlns:p14="http://schemas.microsoft.com/office/powerpoint/2010/main" val="2417701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905" y="1722267"/>
            <a:ext cx="11292396" cy="4904955"/>
          </a:xfrm>
        </p:spPr>
        <p:txBody>
          <a:bodyPr>
            <a:normAutofit/>
          </a:bodyPr>
          <a:lstStyle/>
          <a:p>
            <a:pPr marL="0" indent="0" algn="just">
              <a:buNone/>
            </a:pPr>
            <a:r>
              <a:rPr lang="en-US" sz="2600" dirty="0"/>
              <a:t>To encourage independence, confidence, resilience and </a:t>
            </a:r>
            <a:r>
              <a:rPr lang="en-US" sz="2600" dirty="0" smtClean="0"/>
              <a:t>self-motivation</a:t>
            </a:r>
            <a:r>
              <a:rPr lang="en-US" sz="2600" dirty="0"/>
              <a:t>, </a:t>
            </a:r>
            <a:r>
              <a:rPr lang="en-US" sz="2600" dirty="0" smtClean="0"/>
              <a:t>we are now running our own Junior Duke club after school, for 20 select children. We will be learning valuable life skills that will support our children's lives.</a:t>
            </a:r>
          </a:p>
          <a:p>
            <a:pPr marL="0" indent="0" algn="just">
              <a:buNone/>
            </a:pPr>
            <a:endParaRPr lang="en-US" sz="2600" dirty="0"/>
          </a:p>
          <a:p>
            <a:pPr marL="0" indent="0" algn="just">
              <a:buNone/>
            </a:pPr>
            <a:r>
              <a:rPr lang="en-US" sz="2600" dirty="0" smtClean="0"/>
              <a:t>The children have loved this so far and all completed their cooking badge and will now continue to complete all 10 activities set for us. This includes, first aid and calling for emergency help, learning British sign language, mopping floors, taking electricity meter readings and even walking to our local shop to buy things we may need.</a:t>
            </a:r>
            <a:endParaRPr lang="en-US" sz="2600" dirty="0"/>
          </a:p>
        </p:txBody>
      </p:sp>
      <p:sp>
        <p:nvSpPr>
          <p:cNvPr id="4" name="Title 1"/>
          <p:cNvSpPr txBox="1">
            <a:spLocks/>
          </p:cNvSpPr>
          <p:nvPr/>
        </p:nvSpPr>
        <p:spPr>
          <a:xfrm>
            <a:off x="0" y="160937"/>
            <a:ext cx="12192000" cy="1325563"/>
          </a:xfrm>
          <a:prstGeom prst="rect">
            <a:avLst/>
          </a:prstGeom>
          <a:solidFill>
            <a:schemeClr val="accent1"/>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b="1" dirty="0" smtClean="0">
                <a:solidFill>
                  <a:schemeClr val="bg1"/>
                </a:solidFill>
                <a:latin typeface="Letter-join No-Lead 2" panose="02000505000000020003" pitchFamily="50" charset="0"/>
              </a:rPr>
              <a:t>Junior Duke Award</a:t>
            </a:r>
            <a:endParaRPr lang="en-GB" b="1" dirty="0">
              <a:solidFill>
                <a:schemeClr val="bg1"/>
              </a:solidFill>
              <a:latin typeface="Letter-join No-Lead 2" panose="02000505000000020003" pitchFamily="50" charset="0"/>
            </a:endParaRPr>
          </a:p>
        </p:txBody>
      </p:sp>
      <p:pic>
        <p:nvPicPr>
          <p:cNvPr id="6" name="Picture 5"/>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20802675">
            <a:off x="10781358" y="5215544"/>
            <a:ext cx="1246978" cy="1569303"/>
          </a:xfrm>
          <a:prstGeom prst="rect">
            <a:avLst/>
          </a:prstGeom>
        </p:spPr>
      </p:pic>
    </p:spTree>
    <p:extLst>
      <p:ext uri="{BB962C8B-B14F-4D97-AF65-F5344CB8AC3E}">
        <p14:creationId xmlns:p14="http://schemas.microsoft.com/office/powerpoint/2010/main" val="4277691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56444"/>
            <a:ext cx="7142825" cy="4351338"/>
          </a:xfrm>
        </p:spPr>
        <p:txBody>
          <a:bodyPr>
            <a:normAutofit fontScale="92500"/>
          </a:bodyPr>
          <a:lstStyle/>
          <a:p>
            <a:pPr fontAlgn="base"/>
            <a:r>
              <a:rPr lang="en-GB" dirty="0" smtClean="0"/>
              <a:t>Gain our </a:t>
            </a:r>
            <a:r>
              <a:rPr lang="en-GB" dirty="0" err="1" smtClean="0"/>
              <a:t>AfPE</a:t>
            </a:r>
            <a:r>
              <a:rPr lang="en-GB" dirty="0" smtClean="0"/>
              <a:t> Quality Mark Award for </a:t>
            </a:r>
            <a:r>
              <a:rPr lang="en-US" dirty="0"/>
              <a:t>the strength and quality of Physical Education, School Sport and Physical </a:t>
            </a:r>
            <a:r>
              <a:rPr lang="en-US" dirty="0" smtClean="0"/>
              <a:t>Activity </a:t>
            </a:r>
            <a:r>
              <a:rPr lang="en-US" dirty="0"/>
              <a:t>in </a:t>
            </a:r>
            <a:r>
              <a:rPr lang="en-US" dirty="0" smtClean="0"/>
              <a:t>our school</a:t>
            </a:r>
          </a:p>
          <a:p>
            <a:pPr fontAlgn="base"/>
            <a:endParaRPr lang="en-US" dirty="0"/>
          </a:p>
          <a:p>
            <a:pPr fontAlgn="base"/>
            <a:r>
              <a:rPr lang="en-US" dirty="0" smtClean="0"/>
              <a:t>Have a greater uptake of clubs, fixtures and events for all of our children, including targeted groups (SEN &amp; PP)</a:t>
            </a:r>
          </a:p>
          <a:p>
            <a:pPr fontAlgn="base"/>
            <a:endParaRPr lang="en-US" dirty="0" smtClean="0"/>
          </a:p>
          <a:p>
            <a:pPr fontAlgn="base"/>
            <a:r>
              <a:rPr lang="en-US" dirty="0" smtClean="0"/>
              <a:t>All KS2 children to have the opportunity to go on another outdoor adventurous activity trip again.</a:t>
            </a:r>
            <a:endParaRPr lang="en-GB" dirty="0"/>
          </a:p>
        </p:txBody>
      </p:sp>
      <p:sp>
        <p:nvSpPr>
          <p:cNvPr id="5" name="Title 1"/>
          <p:cNvSpPr txBox="1">
            <a:spLocks/>
          </p:cNvSpPr>
          <p:nvPr/>
        </p:nvSpPr>
        <p:spPr>
          <a:xfrm>
            <a:off x="0" y="363853"/>
            <a:ext cx="12192000" cy="1325563"/>
          </a:xfrm>
          <a:prstGeom prst="rect">
            <a:avLst/>
          </a:prstGeom>
          <a:solidFill>
            <a:schemeClr val="accent1"/>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b="1" dirty="0" smtClean="0">
                <a:solidFill>
                  <a:schemeClr val="bg1"/>
                </a:solidFill>
                <a:latin typeface="Letter-join No-Lead 2" panose="02000505000000020003" pitchFamily="50" charset="0"/>
              </a:rPr>
              <a:t>Plans for The Year </a:t>
            </a:r>
            <a:endParaRPr lang="en-GB" b="1" dirty="0">
              <a:solidFill>
                <a:schemeClr val="bg1"/>
              </a:solidFill>
              <a:latin typeface="Letter-join No-Lead 2" panose="02000505000000020003" pitchFamily="50" charset="0"/>
            </a:endParaRPr>
          </a:p>
        </p:txBody>
      </p:sp>
      <p:pic>
        <p:nvPicPr>
          <p:cNvPr id="1028" name="Picture 4" descr="https://lh7-us.googleusercontent.com/1-mg6MMb1SLuuYAAxe7XvryTMs7MAKKfz33RjsZhxpay89RVOksExavTZ9ft0I33oOvvC3qa-OUMUN0RwcMgpFqhZC4c67brBoPW_7lm-HiXbUyov8xw97Ui9nT68YsQNIza_yIlT11IHp2P796LYt96Lw=s2048"/>
          <p:cNvPicPr>
            <a:picLocks noChangeAspect="1" noChangeArrowheads="1"/>
          </p:cNvPicPr>
          <p:nvPr/>
        </p:nvPicPr>
        <p:blipFill rotWithShape="1">
          <a:blip r:embed="rId2">
            <a:extLst>
              <a:ext uri="{28A0092B-C50C-407E-A947-70E740481C1C}">
                <a14:useLocalDpi xmlns:a14="http://schemas.microsoft.com/office/drawing/2010/main" val="0"/>
              </a:ext>
            </a:extLst>
          </a:blip>
          <a:srcRect l="61760" t="30725" r="18339" b="37433"/>
          <a:stretch/>
        </p:blipFill>
        <p:spPr bwMode="auto">
          <a:xfrm>
            <a:off x="9798671" y="4555958"/>
            <a:ext cx="1976235" cy="197623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9605318" y="3508392"/>
            <a:ext cx="2362939" cy="116972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GB" dirty="0" smtClean="0"/>
              <a:t>Follow our school PE Twitter for regular updates, if you don’t already!</a:t>
            </a:r>
            <a:endParaRPr lang="en-GB" dirty="0"/>
          </a:p>
        </p:txBody>
      </p:sp>
    </p:spTree>
    <p:extLst>
      <p:ext uri="{BB962C8B-B14F-4D97-AF65-F5344CB8AC3E}">
        <p14:creationId xmlns:p14="http://schemas.microsoft.com/office/powerpoint/2010/main" val="1734451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482" y="1872923"/>
            <a:ext cx="10696074" cy="4690585"/>
          </a:xfrm>
        </p:spPr>
        <p:txBody>
          <a:bodyPr>
            <a:normAutofit fontScale="70000" lnSpcReduction="20000"/>
          </a:bodyPr>
          <a:lstStyle/>
          <a:p>
            <a:pPr algn="just"/>
            <a:r>
              <a:rPr lang="en-GB" dirty="0" smtClean="0">
                <a:latin typeface="+mj-lt"/>
              </a:rPr>
              <a:t>HMI Inspector</a:t>
            </a:r>
          </a:p>
          <a:p>
            <a:pPr lvl="1" algn="just"/>
            <a:r>
              <a:rPr lang="en-US" dirty="0" smtClean="0">
                <a:latin typeface="+mj-lt"/>
              </a:rPr>
              <a:t>“Physical </a:t>
            </a:r>
            <a:r>
              <a:rPr lang="en-US" dirty="0">
                <a:latin typeface="+mj-lt"/>
              </a:rPr>
              <a:t>education has a high profile at Rock Ferry. Pupils regularly take part in inter-school sporting competitions. The range of sports on offer provide ample opportunities for pupils to develop their interests and </a:t>
            </a:r>
            <a:r>
              <a:rPr lang="en-US" dirty="0" smtClean="0">
                <a:latin typeface="+mj-lt"/>
              </a:rPr>
              <a:t>talents. I </a:t>
            </a:r>
            <a:r>
              <a:rPr lang="en-US" dirty="0">
                <a:latin typeface="+mj-lt"/>
              </a:rPr>
              <a:t>saw enough evidence during this visit to support leaders’ views that the teaching of physical education at this school is a particular strength</a:t>
            </a:r>
            <a:r>
              <a:rPr lang="en-US" dirty="0" smtClean="0">
                <a:latin typeface="+mj-lt"/>
              </a:rPr>
              <a:t>.”</a:t>
            </a:r>
            <a:endParaRPr lang="en-US" dirty="0">
              <a:latin typeface="+mj-lt"/>
            </a:endParaRPr>
          </a:p>
          <a:p>
            <a:pPr lvl="1" algn="just"/>
            <a:endParaRPr lang="en-GB" dirty="0" smtClean="0">
              <a:latin typeface="+mj-lt"/>
            </a:endParaRPr>
          </a:p>
          <a:p>
            <a:pPr algn="just"/>
            <a:r>
              <a:rPr lang="en-GB" dirty="0" smtClean="0">
                <a:latin typeface="+mj-lt"/>
              </a:rPr>
              <a:t>Wirral School Games - Platinum Award</a:t>
            </a:r>
          </a:p>
          <a:p>
            <a:pPr lvl="1" algn="just"/>
            <a:r>
              <a:rPr lang="en-GB" dirty="0" smtClean="0">
                <a:latin typeface="+mj-lt"/>
              </a:rPr>
              <a:t>This is the highest award you can gain, and we are the first school in our cluster to gain this award.</a:t>
            </a:r>
          </a:p>
          <a:p>
            <a:pPr algn="just"/>
            <a:endParaRPr lang="en-GB" dirty="0" smtClean="0">
              <a:latin typeface="+mj-lt"/>
            </a:endParaRPr>
          </a:p>
          <a:p>
            <a:pPr algn="just"/>
            <a:r>
              <a:rPr lang="en-GB" dirty="0" smtClean="0">
                <a:latin typeface="+mj-lt"/>
              </a:rPr>
              <a:t>High level of attendance at clubs/fixtures and events</a:t>
            </a:r>
          </a:p>
          <a:p>
            <a:pPr algn="just"/>
            <a:endParaRPr lang="en-GB" dirty="0" smtClean="0">
              <a:latin typeface="+mj-lt"/>
            </a:endParaRPr>
          </a:p>
          <a:p>
            <a:pPr algn="just"/>
            <a:r>
              <a:rPr lang="en-GB" dirty="0" smtClean="0">
                <a:latin typeface="+mj-lt"/>
              </a:rPr>
              <a:t>All KS2 children went on an outdoor adventurous activity </a:t>
            </a:r>
            <a:r>
              <a:rPr lang="en-GB" dirty="0" smtClean="0">
                <a:latin typeface="+mj-lt"/>
              </a:rPr>
              <a:t>trip</a:t>
            </a:r>
          </a:p>
          <a:p>
            <a:pPr algn="just"/>
            <a:endParaRPr lang="en-GB" dirty="0">
              <a:latin typeface="+mj-lt"/>
            </a:endParaRPr>
          </a:p>
          <a:p>
            <a:pPr algn="just"/>
            <a:r>
              <a:rPr lang="en-GB" dirty="0" smtClean="0">
                <a:latin typeface="+mj-lt"/>
              </a:rPr>
              <a:t>We won 4 different competitions; Tag Rugby at Birkenhead Park, Basketball at The Hive with Liverpool Foundation, Dodgeball Finals with Wirral School Games and </a:t>
            </a:r>
            <a:r>
              <a:rPr lang="en-GB" dirty="0" err="1" smtClean="0">
                <a:latin typeface="+mj-lt"/>
              </a:rPr>
              <a:t>Boccia</a:t>
            </a:r>
            <a:r>
              <a:rPr lang="en-GB" dirty="0" smtClean="0">
                <a:latin typeface="+mj-lt"/>
              </a:rPr>
              <a:t> with Wirral School Games. We also represented Wirral at the Merseyside Finals for Dodgeball and </a:t>
            </a:r>
            <a:r>
              <a:rPr lang="en-GB" dirty="0" err="1" smtClean="0">
                <a:latin typeface="+mj-lt"/>
              </a:rPr>
              <a:t>Boccia</a:t>
            </a:r>
            <a:r>
              <a:rPr lang="en-GB" dirty="0" smtClean="0">
                <a:latin typeface="+mj-lt"/>
              </a:rPr>
              <a:t>.</a:t>
            </a:r>
            <a:endParaRPr lang="en-GB" dirty="0" smtClean="0">
              <a:latin typeface="+mj-lt"/>
            </a:endParaRPr>
          </a:p>
        </p:txBody>
      </p:sp>
      <p:sp>
        <p:nvSpPr>
          <p:cNvPr id="5" name="Title 1"/>
          <p:cNvSpPr txBox="1">
            <a:spLocks/>
          </p:cNvSpPr>
          <p:nvPr/>
        </p:nvSpPr>
        <p:spPr>
          <a:xfrm>
            <a:off x="0" y="400509"/>
            <a:ext cx="12192000" cy="1325563"/>
          </a:xfrm>
          <a:prstGeom prst="rect">
            <a:avLst/>
          </a:prstGeom>
          <a:solidFill>
            <a:schemeClr val="accent1"/>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b="1" dirty="0" smtClean="0">
                <a:solidFill>
                  <a:schemeClr val="bg1"/>
                </a:solidFill>
                <a:latin typeface="Letter-join No-Lead 2" panose="02000505000000020003" pitchFamily="50" charset="0"/>
              </a:rPr>
              <a:t>Last Years Positives of PE</a:t>
            </a:r>
            <a:endParaRPr lang="en-GB" b="1" dirty="0">
              <a:solidFill>
                <a:schemeClr val="bg1"/>
              </a:solidFill>
              <a:latin typeface="Letter-join No-Lead 2" panose="02000505000000020003" pitchFamily="50" charset="0"/>
            </a:endParaRPr>
          </a:p>
        </p:txBody>
      </p:sp>
      <p:pic>
        <p:nvPicPr>
          <p:cNvPr id="3074" name="Picture 2" descr="https://lh7-us.googleusercontent.com/FOyxWXhinktk-MuTeq7i9nqZd2fqH_Z5sl8k5br76LFvfTP6xclLtSSTrsmngsicE_wRDmKGTiBzZKgtmOi3SPq6YQqID2quefVilRFl_TtVQS23N6v8rzy5k83GoQ_OMy1UU3qJjic_ZV9882v1yYG0uw=s2048"/>
          <p:cNvPicPr>
            <a:picLocks noChangeAspect="1" noChangeArrowheads="1"/>
          </p:cNvPicPr>
          <p:nvPr/>
        </p:nvPicPr>
        <p:blipFill rotWithShape="1">
          <a:blip r:embed="rId2">
            <a:extLst>
              <a:ext uri="{28A0092B-C50C-407E-A947-70E740481C1C}">
                <a14:useLocalDpi xmlns:a14="http://schemas.microsoft.com/office/drawing/2010/main" val="0"/>
              </a:ext>
            </a:extLst>
          </a:blip>
          <a:srcRect l="9960" t="14211" r="4210" b="9931"/>
          <a:stretch/>
        </p:blipFill>
        <p:spPr bwMode="auto">
          <a:xfrm>
            <a:off x="10154038" y="3275860"/>
            <a:ext cx="1832841" cy="188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164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1"/>
          </a:solidFill>
          <a:ln>
            <a:solidFill>
              <a:schemeClr val="accent1"/>
            </a:solidFill>
          </a:ln>
        </p:spPr>
        <p:txBody>
          <a:bodyPr/>
          <a:lstStyle/>
          <a:p>
            <a:pPr algn="ctr">
              <a:lnSpc>
                <a:spcPct val="100000"/>
              </a:lnSpc>
            </a:pPr>
            <a:r>
              <a:rPr lang="en-GB" b="1" dirty="0" smtClean="0">
                <a:solidFill>
                  <a:schemeClr val="bg1"/>
                </a:solidFill>
                <a:latin typeface="Letter-join No-Lead 2" panose="02000505000000020003" pitchFamily="50" charset="0"/>
              </a:rPr>
              <a:t>Last Years After School Clubs &amp; Fixtures</a:t>
            </a:r>
            <a:endParaRPr lang="en-GB" b="1" dirty="0">
              <a:solidFill>
                <a:schemeClr val="bg1"/>
              </a:solidFill>
              <a:latin typeface="Letter-join No-Lead 2" panose="02000505000000020003" pitchFamily="50" charset="0"/>
            </a:endParaRPr>
          </a:p>
        </p:txBody>
      </p:sp>
      <p:sp>
        <p:nvSpPr>
          <p:cNvPr id="3" name="Content Placeholder 2"/>
          <p:cNvSpPr>
            <a:spLocks noGrp="1"/>
          </p:cNvSpPr>
          <p:nvPr>
            <p:ph idx="1"/>
          </p:nvPr>
        </p:nvSpPr>
        <p:spPr>
          <a:xfrm>
            <a:off x="144379" y="1925053"/>
            <a:ext cx="4058653" cy="4702169"/>
          </a:xfrm>
        </p:spPr>
        <p:txBody>
          <a:bodyPr>
            <a:normAutofit/>
          </a:bodyPr>
          <a:lstStyle/>
          <a:p>
            <a:pPr marL="0" indent="0" algn="just">
              <a:buNone/>
            </a:pPr>
            <a:r>
              <a:rPr lang="en-GB" dirty="0" smtClean="0"/>
              <a:t>Last year</a:t>
            </a:r>
            <a:r>
              <a:rPr lang="en-GB" dirty="0"/>
              <a:t>, we </a:t>
            </a:r>
            <a:r>
              <a:rPr lang="en-GB" dirty="0" smtClean="0"/>
              <a:t>had </a:t>
            </a:r>
            <a:r>
              <a:rPr lang="en-GB" dirty="0"/>
              <a:t>57% of children on our additional needs register attending extra curriculum competitions and events, not just clubs, which is an amazing achievement for our school, as so many of these children come under our targeted groups of girls, pupil premium, SEND and behavioural issues</a:t>
            </a:r>
            <a:r>
              <a:rPr lang="en-GB" dirty="0" smtClean="0"/>
              <a:t>.</a:t>
            </a:r>
          </a:p>
          <a:p>
            <a:pPr algn="just"/>
            <a:endParaRPr lang="en-GB" dirty="0"/>
          </a:p>
        </p:txBody>
      </p:sp>
      <p:pic>
        <p:nvPicPr>
          <p:cNvPr id="2052" name="Picture 4" descr="https://lh7-us.googleusercontent.com/VyuB5itdM6iG3bmbSC-_3UT8eLMoj7rZHsSifz8WWUj-OUShlBADZgXr6YxG2u9jQHNOjgI0a0a5I8I0e-3C_MPeu07ZKjVnJwAvp99MT17Fv8WAxuDXKVBKYIhMnphNtD4tIiESfeZExdM-RVqSXJWkxg=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4222" y="2485405"/>
            <a:ext cx="7571316" cy="3854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642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1"/>
          </a:solidFill>
          <a:ln>
            <a:solidFill>
              <a:schemeClr val="accent1"/>
            </a:solidFill>
          </a:ln>
        </p:spPr>
        <p:txBody>
          <a:bodyPr/>
          <a:lstStyle/>
          <a:p>
            <a:pPr algn="ctr">
              <a:lnSpc>
                <a:spcPct val="100000"/>
              </a:lnSpc>
            </a:pPr>
            <a:r>
              <a:rPr lang="en-GB" b="1" dirty="0" smtClean="0">
                <a:solidFill>
                  <a:schemeClr val="bg1"/>
                </a:solidFill>
                <a:latin typeface="Letter-join No-Lead 2" panose="02000505000000020003" pitchFamily="50" charset="0"/>
              </a:rPr>
              <a:t>Last Years In School Activities</a:t>
            </a:r>
            <a:endParaRPr lang="en-GB" b="1" dirty="0">
              <a:solidFill>
                <a:schemeClr val="bg1"/>
              </a:solidFill>
              <a:latin typeface="Letter-join No-Lead 2" panose="02000505000000020003" pitchFamily="50" charset="0"/>
            </a:endParaRPr>
          </a:p>
        </p:txBody>
      </p:sp>
      <p:sp>
        <p:nvSpPr>
          <p:cNvPr id="3" name="Content Placeholder 2"/>
          <p:cNvSpPr>
            <a:spLocks noGrp="1"/>
          </p:cNvSpPr>
          <p:nvPr>
            <p:ph idx="1"/>
          </p:nvPr>
        </p:nvSpPr>
        <p:spPr>
          <a:xfrm>
            <a:off x="177553" y="2197767"/>
            <a:ext cx="5246703" cy="4429455"/>
          </a:xfrm>
        </p:spPr>
        <p:txBody>
          <a:bodyPr>
            <a:normAutofit fontScale="92500" lnSpcReduction="10000"/>
          </a:bodyPr>
          <a:lstStyle/>
          <a:p>
            <a:pPr marL="0" indent="0" algn="just">
              <a:buNone/>
            </a:pPr>
            <a:r>
              <a:rPr lang="en-GB" dirty="0"/>
              <a:t>During this school year, we have had external agencies including The Hive, </a:t>
            </a:r>
            <a:r>
              <a:rPr lang="en-GB" dirty="0" err="1"/>
              <a:t>Tranmere</a:t>
            </a:r>
            <a:r>
              <a:rPr lang="en-GB" dirty="0"/>
              <a:t> Rovers FC in the Community, Liverpool FC Foundation, Everton FC in the Community, Sale Sharks Foundation, Birkenhead Rugby Club, Golf Foundation, </a:t>
            </a:r>
            <a:r>
              <a:rPr lang="en-GB" dirty="0" err="1"/>
              <a:t>Panathalon</a:t>
            </a:r>
            <a:r>
              <a:rPr lang="en-GB" dirty="0"/>
              <a:t> and Family Martial Arts. These external agencies have helped improve the participation of pupils through sessions and competitions to improve the children's physical literacy and skills. </a:t>
            </a:r>
          </a:p>
        </p:txBody>
      </p:sp>
      <p:pic>
        <p:nvPicPr>
          <p:cNvPr id="2050" name="Picture 2" descr="https://lh7-us.googleusercontent.com/nI9H3yzNZrafjIoqGSNTHd25r2N_1V56IiBwgtIYV_OcR0rqOYOTAUVCVNfRd5qpTNU2WLy2Ls4rsO8Ox74AyVFH9D9xJTOsqyNDup7HCgRX6HYO2l-n9a7s2ZM5wyoRUFKFgAI3iWNGdqHD9aIX6Mvbag=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407" y="2459406"/>
            <a:ext cx="6485642" cy="340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482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7-us.googleusercontent.com/pY9qk9OJjXTm02pVp76V2cwSJKQYnBsKUObWpHRXn8I2ykVq_Q0kJr_mHieAlITU1Ws_n2wro8mJM-mPh8YDpfIleaP7ZJoGhtHbNzJBSebNMoADPy9V2B-KFkPlpdNdxKO3MGAVI1GPsoZ48YfzgaA3FA=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8522" y="5135312"/>
            <a:ext cx="3067050" cy="14859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320610"/>
            <a:ext cx="12192000" cy="1325563"/>
          </a:xfrm>
          <a:prstGeom prst="rect">
            <a:avLst/>
          </a:prstGeom>
          <a:solidFill>
            <a:schemeClr val="accent1"/>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b="1" dirty="0" smtClean="0">
                <a:solidFill>
                  <a:schemeClr val="bg1"/>
                </a:solidFill>
                <a:latin typeface="Letter-join No-Lead 2" panose="02000505000000020003" pitchFamily="50" charset="0"/>
              </a:rPr>
              <a:t>PE Curriculum</a:t>
            </a:r>
          </a:p>
          <a:p>
            <a:pPr algn="ctr">
              <a:lnSpc>
                <a:spcPct val="100000"/>
              </a:lnSpc>
            </a:pPr>
            <a:r>
              <a:rPr lang="en-GB" b="1" dirty="0" smtClean="0">
                <a:solidFill>
                  <a:schemeClr val="bg1"/>
                </a:solidFill>
                <a:latin typeface="Letter-join No-Lead 2" panose="02000505000000020003" pitchFamily="50" charset="0"/>
              </a:rPr>
              <a:t>Beyond the Physical</a:t>
            </a:r>
            <a:endParaRPr lang="en-GB" b="1" dirty="0">
              <a:solidFill>
                <a:schemeClr val="bg1"/>
              </a:solidFill>
              <a:latin typeface="Letter-join No-Lead 2" panose="02000505000000020003" pitchFamily="50" charset="0"/>
            </a:endParaRPr>
          </a:p>
        </p:txBody>
      </p:sp>
      <p:sp>
        <p:nvSpPr>
          <p:cNvPr id="5" name="Content Placeholder 4"/>
          <p:cNvSpPr>
            <a:spLocks noGrp="1"/>
          </p:cNvSpPr>
          <p:nvPr>
            <p:ph idx="1"/>
          </p:nvPr>
        </p:nvSpPr>
        <p:spPr>
          <a:xfrm>
            <a:off x="336884" y="1825624"/>
            <a:ext cx="8277728" cy="4795587"/>
          </a:xfrm>
        </p:spPr>
        <p:txBody>
          <a:bodyPr>
            <a:normAutofit fontScale="92500" lnSpcReduction="10000"/>
          </a:bodyPr>
          <a:lstStyle/>
          <a:p>
            <a:pPr marL="0" indent="0">
              <a:buNone/>
            </a:pPr>
            <a:r>
              <a:rPr lang="en-US" sz="2400" b="1" u="sng" dirty="0" smtClean="0"/>
              <a:t>Intent</a:t>
            </a:r>
            <a:endParaRPr lang="en-US" sz="2400" dirty="0" smtClean="0"/>
          </a:p>
          <a:p>
            <a:pPr marL="0" indent="0">
              <a:buNone/>
            </a:pPr>
            <a:r>
              <a:rPr lang="en-US" sz="2400" dirty="0" smtClean="0"/>
              <a:t>Beyond </a:t>
            </a:r>
            <a:r>
              <a:rPr lang="en-US" sz="2400" dirty="0"/>
              <a:t>the Physical Scheme of Learning forms an integral part of the our school Curriculum that is inclusive and engages all pupils, in a supportive and challenging environment. The holistic Scheme of Learning aspires for all children to acquire, develop and master their fundamental movement skills; to further their knowledge and understanding of Physical Education concepts and principles and develop their overall competence, to enjoy, and excel in, a broad range of physical </a:t>
            </a:r>
            <a:r>
              <a:rPr lang="en-US" sz="2400" dirty="0" smtClean="0"/>
              <a:t>activities.</a:t>
            </a:r>
          </a:p>
          <a:p>
            <a:pPr marL="0" indent="0">
              <a:buNone/>
            </a:pPr>
            <a:r>
              <a:rPr lang="en-US" sz="2400" dirty="0"/>
              <a:t>T</a:t>
            </a:r>
            <a:r>
              <a:rPr lang="en-US" sz="2400" dirty="0" smtClean="0"/>
              <a:t>he </a:t>
            </a:r>
            <a:r>
              <a:rPr lang="en-US" sz="2400" dirty="0"/>
              <a:t>holistic nature of the Scheme of Learning not only allows for children to succeed and master the physical skills associated with Physical Activity but will teach children through cognitive and social domains allowing them many opportunities to cooperate and collaborate effectively as part of a team and compete appropriately against others, adhering to the principles of fairness, sportsmanship and respect</a:t>
            </a:r>
            <a:r>
              <a:rPr lang="en-US" sz="2400" dirty="0" smtClean="0"/>
              <a:t>.</a:t>
            </a:r>
            <a:endParaRPr lang="en-US" sz="2400" dirty="0"/>
          </a:p>
        </p:txBody>
      </p:sp>
      <p:pic>
        <p:nvPicPr>
          <p:cNvPr id="3074" name="Picture 2" descr="https://lh7-us.googleusercontent.com/G3BYqhpMzkaoxxjVoTI6-Xg6vZlISn5M7BRORqKUWEbHy5A0srlCBoFPnX0xJE_44NJAvd1pMxMpdQrAfKpQE6GN8T59h7RKuMiec4d4eU1GiKwYKVgt9MX42N0elmju1StjGrI8HZfBVnX6F96nfkm2qQ=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8589" y="1980787"/>
            <a:ext cx="2124993" cy="2833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181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7-us.googleusercontent.com/pY9qk9OJjXTm02pVp76V2cwSJKQYnBsKUObWpHRXn8I2ykVq_Q0kJr_mHieAlITU1Ws_n2wro8mJM-mPh8YDpfIleaP7ZJoGhtHbNzJBSebNMoADPy9V2B-KFkPlpdNdxKO3MGAVI1GPsoZ48YfzgaA3FA=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8522" y="5135312"/>
            <a:ext cx="3067050" cy="14859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320610"/>
            <a:ext cx="12192000" cy="1325563"/>
          </a:xfrm>
          <a:prstGeom prst="rect">
            <a:avLst/>
          </a:prstGeom>
          <a:solidFill>
            <a:schemeClr val="accent1"/>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b="1" dirty="0" smtClean="0">
                <a:solidFill>
                  <a:schemeClr val="bg1"/>
                </a:solidFill>
                <a:latin typeface="Letter-join No-Lead 2" panose="02000505000000020003" pitchFamily="50" charset="0"/>
              </a:rPr>
              <a:t>PE Curriculum</a:t>
            </a:r>
          </a:p>
          <a:p>
            <a:pPr algn="ctr">
              <a:lnSpc>
                <a:spcPct val="100000"/>
              </a:lnSpc>
            </a:pPr>
            <a:r>
              <a:rPr lang="en-GB" b="1" dirty="0" smtClean="0">
                <a:solidFill>
                  <a:schemeClr val="bg1"/>
                </a:solidFill>
                <a:latin typeface="Letter-join No-Lead 2" panose="02000505000000020003" pitchFamily="50" charset="0"/>
              </a:rPr>
              <a:t>Beyond the Physical</a:t>
            </a:r>
            <a:endParaRPr lang="en-GB" b="1" dirty="0">
              <a:solidFill>
                <a:schemeClr val="bg1"/>
              </a:solidFill>
              <a:latin typeface="Letter-join No-Lead 2" panose="02000505000000020003" pitchFamily="50" charset="0"/>
            </a:endParaRPr>
          </a:p>
        </p:txBody>
      </p:sp>
      <p:sp>
        <p:nvSpPr>
          <p:cNvPr id="5" name="Content Placeholder 4"/>
          <p:cNvSpPr>
            <a:spLocks noGrp="1"/>
          </p:cNvSpPr>
          <p:nvPr>
            <p:ph idx="1"/>
          </p:nvPr>
        </p:nvSpPr>
        <p:spPr>
          <a:xfrm>
            <a:off x="336884" y="1825624"/>
            <a:ext cx="8277728" cy="4795587"/>
          </a:xfrm>
        </p:spPr>
        <p:txBody>
          <a:bodyPr>
            <a:normAutofit fontScale="77500" lnSpcReduction="20000"/>
          </a:bodyPr>
          <a:lstStyle/>
          <a:p>
            <a:pPr marL="0" indent="0">
              <a:buNone/>
            </a:pPr>
            <a:r>
              <a:rPr lang="en-US" b="1" u="sng" dirty="0"/>
              <a:t>Implementation:</a:t>
            </a:r>
            <a:endParaRPr lang="en-US" sz="2400" dirty="0"/>
          </a:p>
          <a:p>
            <a:r>
              <a:rPr lang="en-US" dirty="0"/>
              <a:t>Through the high-quality delivery of our Scheme of Learning in a P.E. lesson you will see: </a:t>
            </a:r>
            <a:endParaRPr lang="en-US" sz="2400" dirty="0"/>
          </a:p>
          <a:p>
            <a:r>
              <a:rPr lang="en-US" dirty="0" smtClean="0"/>
              <a:t>High-Quality </a:t>
            </a:r>
            <a:r>
              <a:rPr lang="en-US" dirty="0"/>
              <a:t>activities that engage all children to have success and master fundamental skills </a:t>
            </a:r>
            <a:endParaRPr lang="en-US" sz="2400" dirty="0"/>
          </a:p>
          <a:p>
            <a:r>
              <a:rPr lang="en-US" dirty="0" smtClean="0"/>
              <a:t>Opportunities </a:t>
            </a:r>
            <a:r>
              <a:rPr lang="en-US" dirty="0"/>
              <a:t>to work independently and collaboratively, sharing ideas, strategies and feedback</a:t>
            </a:r>
            <a:endParaRPr lang="en-US" sz="2400" dirty="0"/>
          </a:p>
          <a:p>
            <a:r>
              <a:rPr lang="en-US" dirty="0" smtClean="0"/>
              <a:t>Opportunities </a:t>
            </a:r>
            <a:r>
              <a:rPr lang="en-US" dirty="0"/>
              <a:t>for children to progress their learning at their own level through STEP principle </a:t>
            </a:r>
            <a:endParaRPr lang="en-US" sz="2400" dirty="0"/>
          </a:p>
          <a:p>
            <a:r>
              <a:rPr lang="en-US" dirty="0" smtClean="0"/>
              <a:t>Effective </a:t>
            </a:r>
            <a:r>
              <a:rPr lang="en-US" dirty="0"/>
              <a:t>use of </a:t>
            </a:r>
            <a:r>
              <a:rPr lang="en-US" dirty="0" err="1"/>
              <a:t>AfL</a:t>
            </a:r>
            <a:r>
              <a:rPr lang="en-US" dirty="0"/>
              <a:t> strategies including high-quality questioning to assess learning </a:t>
            </a:r>
            <a:endParaRPr lang="en-US" sz="2400" dirty="0"/>
          </a:p>
          <a:p>
            <a:r>
              <a:rPr lang="en-US" dirty="0" smtClean="0"/>
              <a:t>Developing </a:t>
            </a:r>
            <a:r>
              <a:rPr lang="en-US" dirty="0"/>
              <a:t>Cognitive and Social domains – going Beyond the Physical skills and attributes </a:t>
            </a:r>
            <a:endParaRPr lang="en-US" sz="2400" dirty="0"/>
          </a:p>
          <a:p>
            <a:r>
              <a:rPr lang="en-US" dirty="0" smtClean="0"/>
              <a:t>Knowledge </a:t>
            </a:r>
            <a:r>
              <a:rPr lang="en-US" dirty="0"/>
              <a:t>of the journey that the lesson will take the children on within future P.E. lessons</a:t>
            </a:r>
            <a:r>
              <a:rPr lang="en-US" dirty="0" smtClean="0"/>
              <a:t>.</a:t>
            </a:r>
            <a:endParaRPr lang="en-US" sz="2400" dirty="0"/>
          </a:p>
        </p:txBody>
      </p:sp>
      <p:pic>
        <p:nvPicPr>
          <p:cNvPr id="4098" name="Picture 2" descr="https://lh7-us.googleusercontent.com/Ji3F-7r6nzdWNTOwWnbWAggkKrZ3at5x9UZPQoRoTRkCnqeAsUWUQG1iH7xxQyDtNp9kCIyKSAMhAqJY6htlkCaSwtOTrT6kjKkxCv9cnzf6ShCYMK7RTQHnp_CwG72oyHyaLhEoPVTd6oaSEtGj1Pl_eA=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8522" y="2215909"/>
            <a:ext cx="3067050" cy="230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184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7-us.googleusercontent.com/pY9qk9OJjXTm02pVp76V2cwSJKQYnBsKUObWpHRXn8I2ykVq_Q0kJr_mHieAlITU1Ws_n2wro8mJM-mPh8YDpfIleaP7ZJoGhtHbNzJBSebNMoADPy9V2B-KFkPlpdNdxKO3MGAVI1GPsoZ48YfzgaA3FA=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8522" y="5135312"/>
            <a:ext cx="3067050" cy="14859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320610"/>
            <a:ext cx="12192000" cy="1325563"/>
          </a:xfrm>
          <a:prstGeom prst="rect">
            <a:avLst/>
          </a:prstGeom>
          <a:solidFill>
            <a:schemeClr val="accent1"/>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b="1" dirty="0" smtClean="0">
                <a:solidFill>
                  <a:schemeClr val="bg1"/>
                </a:solidFill>
                <a:latin typeface="Letter-join No-Lead 2" panose="02000505000000020003" pitchFamily="50" charset="0"/>
              </a:rPr>
              <a:t>PE Curriculum</a:t>
            </a:r>
          </a:p>
          <a:p>
            <a:pPr algn="ctr">
              <a:lnSpc>
                <a:spcPct val="100000"/>
              </a:lnSpc>
            </a:pPr>
            <a:r>
              <a:rPr lang="en-GB" b="1" dirty="0" smtClean="0">
                <a:solidFill>
                  <a:schemeClr val="bg1"/>
                </a:solidFill>
                <a:latin typeface="Letter-join No-Lead 2" panose="02000505000000020003" pitchFamily="50" charset="0"/>
              </a:rPr>
              <a:t>Beyond the Physical</a:t>
            </a:r>
            <a:endParaRPr lang="en-GB" b="1" dirty="0">
              <a:solidFill>
                <a:schemeClr val="bg1"/>
              </a:solidFill>
              <a:latin typeface="Letter-join No-Lead 2" panose="02000505000000020003" pitchFamily="50" charset="0"/>
            </a:endParaRPr>
          </a:p>
        </p:txBody>
      </p:sp>
      <p:sp>
        <p:nvSpPr>
          <p:cNvPr id="5" name="Content Placeholder 4"/>
          <p:cNvSpPr>
            <a:spLocks noGrp="1"/>
          </p:cNvSpPr>
          <p:nvPr>
            <p:ph idx="1"/>
          </p:nvPr>
        </p:nvSpPr>
        <p:spPr>
          <a:xfrm>
            <a:off x="336884" y="2190416"/>
            <a:ext cx="8277728" cy="4242469"/>
          </a:xfrm>
        </p:spPr>
        <p:txBody>
          <a:bodyPr>
            <a:normAutofit/>
          </a:bodyPr>
          <a:lstStyle/>
          <a:p>
            <a:pPr marL="0" indent="0">
              <a:buNone/>
            </a:pPr>
            <a:r>
              <a:rPr lang="en-US" b="1" u="sng" dirty="0"/>
              <a:t>Impact:</a:t>
            </a:r>
            <a:endParaRPr lang="en-US" dirty="0"/>
          </a:p>
          <a:p>
            <a:pPr marL="0" indent="0" algn="just">
              <a:buNone/>
            </a:pPr>
            <a:r>
              <a:rPr lang="en-US" dirty="0"/>
              <a:t>Our </a:t>
            </a:r>
            <a:r>
              <a:rPr lang="en-US" dirty="0" smtClean="0"/>
              <a:t>scheme </a:t>
            </a:r>
            <a:r>
              <a:rPr lang="en-US" dirty="0"/>
              <a:t>of </a:t>
            </a:r>
            <a:r>
              <a:rPr lang="en-US" dirty="0" smtClean="0"/>
              <a:t>learning </a:t>
            </a:r>
            <a:r>
              <a:rPr lang="en-US" dirty="0"/>
              <a:t>ensures that the </a:t>
            </a:r>
            <a:r>
              <a:rPr lang="en-US" dirty="0" smtClean="0"/>
              <a:t>PE </a:t>
            </a:r>
            <a:r>
              <a:rPr lang="en-US" dirty="0"/>
              <a:t>curriculum is inclusive and progressive and allows all children the opportunity to acquire, develop and master fundamental skills, gain knowledge and understanding of key concepts and provide opportunities that will foster a life-long love and participation in Physical Activity and Sport. All children will show a higher engagement within curriculum </a:t>
            </a:r>
            <a:r>
              <a:rPr lang="en-US" dirty="0" smtClean="0"/>
              <a:t>PE </a:t>
            </a:r>
            <a:r>
              <a:rPr lang="en-US" dirty="0"/>
              <a:t>and wider Physical Activity and School Sport</a:t>
            </a:r>
            <a:r>
              <a:rPr lang="en-US" dirty="0" smtClean="0"/>
              <a:t>.</a:t>
            </a:r>
            <a:endParaRPr lang="en-US" dirty="0"/>
          </a:p>
        </p:txBody>
      </p:sp>
      <p:pic>
        <p:nvPicPr>
          <p:cNvPr id="5122" name="Picture 2" descr="https://lh7-us.googleusercontent.com/WvIPDV_ix6jy5fSRPcaRcvdGvEPrybsUw35aq0Z5n3QgL8hij8lYVIFVqsVKssK_sUZG7IpezVKjspzyApNLpKPwlfi5FSBqaKW8NRapDq2wyDO5R70baz76UJO80E9e3mheB5cn3PPg3QolcMQCFsrPBg=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1819" y="2342147"/>
            <a:ext cx="3113753" cy="2335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617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9614"/>
            <a:ext cx="12192000" cy="1325563"/>
          </a:xfrm>
          <a:solidFill>
            <a:schemeClr val="accent1"/>
          </a:solidFill>
          <a:ln>
            <a:solidFill>
              <a:schemeClr val="accent1"/>
            </a:solidFill>
          </a:ln>
        </p:spPr>
        <p:txBody>
          <a:bodyPr/>
          <a:lstStyle/>
          <a:p>
            <a:pPr algn="ctr">
              <a:lnSpc>
                <a:spcPct val="100000"/>
              </a:lnSpc>
            </a:pPr>
            <a:r>
              <a:rPr lang="en-GB" b="1" dirty="0" smtClean="0">
                <a:solidFill>
                  <a:schemeClr val="bg1"/>
                </a:solidFill>
                <a:latin typeface="Letter-join No-Lead 2" panose="02000505000000020003" pitchFamily="50" charset="0"/>
              </a:rPr>
              <a:t>After School Clubs &amp; Fixtures</a:t>
            </a:r>
            <a:endParaRPr lang="en-GB" b="1" dirty="0">
              <a:solidFill>
                <a:schemeClr val="bg1"/>
              </a:solidFill>
              <a:latin typeface="Letter-join No-Lead 2" panose="02000505000000020003" pitchFamily="50" charset="0"/>
            </a:endParaRPr>
          </a:p>
        </p:txBody>
      </p:sp>
      <p:sp>
        <p:nvSpPr>
          <p:cNvPr id="3" name="Content Placeholder 2"/>
          <p:cNvSpPr>
            <a:spLocks noGrp="1"/>
          </p:cNvSpPr>
          <p:nvPr>
            <p:ph idx="1"/>
          </p:nvPr>
        </p:nvSpPr>
        <p:spPr>
          <a:xfrm>
            <a:off x="368969" y="1812759"/>
            <a:ext cx="11598442" cy="4943148"/>
          </a:xfrm>
        </p:spPr>
        <p:txBody>
          <a:bodyPr>
            <a:normAutofit fontScale="77500" lnSpcReduction="20000"/>
          </a:bodyPr>
          <a:lstStyle/>
          <a:p>
            <a:pPr marL="0" indent="0">
              <a:buNone/>
            </a:pPr>
            <a:r>
              <a:rPr lang="en-GB" sz="2600" dirty="0" smtClean="0"/>
              <a:t>So far in the Autumn term, we have ran several extra curriculum clubs, they have included:</a:t>
            </a:r>
            <a:endParaRPr lang="en-GB" sz="2600" b="0" dirty="0" smtClean="0">
              <a:effectLst/>
            </a:endParaRPr>
          </a:p>
          <a:p>
            <a:pPr lvl="1" fontAlgn="base"/>
            <a:r>
              <a:rPr lang="en-GB" sz="2600" dirty="0" smtClean="0"/>
              <a:t>Yoga every morning</a:t>
            </a:r>
          </a:p>
          <a:p>
            <a:pPr lvl="1" fontAlgn="base"/>
            <a:r>
              <a:rPr lang="en-GB" sz="2600" dirty="0" smtClean="0"/>
              <a:t>UKS2 Girls Football</a:t>
            </a:r>
          </a:p>
          <a:p>
            <a:pPr lvl="1" fontAlgn="base"/>
            <a:r>
              <a:rPr lang="en-GB" sz="2600" dirty="0" smtClean="0"/>
              <a:t>UKS2 Boys Football</a:t>
            </a:r>
          </a:p>
          <a:p>
            <a:pPr lvl="1" fontAlgn="base"/>
            <a:r>
              <a:rPr lang="en-GB" sz="2600" dirty="0" smtClean="0"/>
              <a:t>Year 1 Multi Skills</a:t>
            </a:r>
          </a:p>
          <a:p>
            <a:pPr lvl="1" fontAlgn="base"/>
            <a:r>
              <a:rPr lang="en-GB" sz="2600" dirty="0" smtClean="0"/>
              <a:t>Year 2 Football</a:t>
            </a:r>
          </a:p>
          <a:p>
            <a:pPr lvl="1" fontAlgn="base"/>
            <a:r>
              <a:rPr lang="en-GB" sz="2600" dirty="0" smtClean="0"/>
              <a:t>Junior Duke Award</a:t>
            </a:r>
            <a:endParaRPr lang="en-GB" sz="2600" dirty="0"/>
          </a:p>
          <a:p>
            <a:pPr marL="0" indent="0">
              <a:buNone/>
            </a:pPr>
            <a:endParaRPr lang="en-GB" sz="2600" dirty="0" smtClean="0"/>
          </a:p>
          <a:p>
            <a:pPr marL="0" indent="0">
              <a:buNone/>
            </a:pPr>
            <a:r>
              <a:rPr lang="en-GB" sz="2600" dirty="0" smtClean="0"/>
              <a:t>We have also been to several fixtures this term too. Which include:</a:t>
            </a:r>
            <a:endParaRPr lang="en-GB" sz="2600" b="0" dirty="0" smtClean="0">
              <a:effectLst/>
            </a:endParaRPr>
          </a:p>
          <a:p>
            <a:pPr lvl="1" fontAlgn="base"/>
            <a:r>
              <a:rPr lang="en-GB" sz="2600" dirty="0" smtClean="0"/>
              <a:t>Girls and Boys Football</a:t>
            </a:r>
          </a:p>
          <a:p>
            <a:pPr lvl="1" fontAlgn="base"/>
            <a:r>
              <a:rPr lang="en-GB" sz="2600" dirty="0" smtClean="0"/>
              <a:t>Dodgeball</a:t>
            </a:r>
          </a:p>
          <a:p>
            <a:pPr lvl="1" fontAlgn="base"/>
            <a:r>
              <a:rPr lang="en-GB" sz="2600" dirty="0" smtClean="0"/>
              <a:t>Basketball</a:t>
            </a:r>
          </a:p>
          <a:p>
            <a:pPr lvl="1" fontAlgn="base"/>
            <a:r>
              <a:rPr lang="en-GB" sz="2600" dirty="0" smtClean="0"/>
              <a:t>Futsal</a:t>
            </a:r>
          </a:p>
          <a:p>
            <a:pPr marL="457200" lvl="1" indent="0" fontAlgn="base">
              <a:buNone/>
            </a:pPr>
            <a:endParaRPr lang="en-GB" sz="2600" dirty="0" smtClean="0"/>
          </a:p>
          <a:p>
            <a:pPr marL="0" indent="0" algn="ctr" fontAlgn="base">
              <a:buNone/>
            </a:pPr>
            <a:r>
              <a:rPr lang="en-GB" sz="3100" dirty="0" smtClean="0"/>
              <a:t>So far this year, we have had 45% of children on the additional needs register participate in sporting clubs, fixtures and events and around 48% of the pupil premium children.</a:t>
            </a:r>
            <a:endParaRPr lang="en-GB" sz="3100" dirty="0"/>
          </a:p>
        </p:txBody>
      </p:sp>
      <p:pic>
        <p:nvPicPr>
          <p:cNvPr id="2050" name="Picture 2" descr="https://lh7-us.googleusercontent.com/XG6A3vYeau3c8yehJm0Z3JfXwlNs1Q5-LTA6fFNWDzBGF1ITxWvMJqynuPCruiH8DNF_xrlZ4WfYHHF3G5CNv3VLFd4IN3Hesz7VHP4SyMKtQGf6seaDX3YfixFzL2DMuQmTWRX83hUDLxPm0P2peUQBgw=s20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20463" y="3858959"/>
            <a:ext cx="2458229" cy="18436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7-us.googleusercontent.com/rZvFPhZUJGjDYhbLFtiwPQiyYjBunM49TlERHSaSWD7vchnFYrZrFIhEVhxvtF9025ti7AALBgN2N6IAEw2N-hgOri9XYymcFEqUisx6w7BU8Kwo1m092c6NOKyQP47-bSCyeXS3_xiVB-fJ-xO2LSgdYw=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4050" y="2167104"/>
            <a:ext cx="1831054" cy="153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839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9614"/>
            <a:ext cx="12192000" cy="1325563"/>
          </a:xfrm>
          <a:solidFill>
            <a:schemeClr val="accent1"/>
          </a:solidFill>
          <a:ln>
            <a:solidFill>
              <a:schemeClr val="accent1"/>
            </a:solidFill>
          </a:ln>
        </p:spPr>
        <p:txBody>
          <a:bodyPr/>
          <a:lstStyle/>
          <a:p>
            <a:pPr algn="ctr">
              <a:lnSpc>
                <a:spcPct val="100000"/>
              </a:lnSpc>
            </a:pPr>
            <a:r>
              <a:rPr lang="en-GB" b="1" dirty="0" smtClean="0">
                <a:solidFill>
                  <a:schemeClr val="bg1"/>
                </a:solidFill>
                <a:latin typeface="Letter-join No-Lead 2" panose="02000505000000020003" pitchFamily="50" charset="0"/>
              </a:rPr>
              <a:t>Extra Curricular Events</a:t>
            </a:r>
            <a:endParaRPr lang="en-GB" b="1" dirty="0">
              <a:solidFill>
                <a:schemeClr val="bg1"/>
              </a:solidFill>
              <a:latin typeface="Letter-join No-Lead 2" panose="02000505000000020003" pitchFamily="50" charset="0"/>
            </a:endParaRPr>
          </a:p>
        </p:txBody>
      </p:sp>
      <p:sp>
        <p:nvSpPr>
          <p:cNvPr id="3" name="Content Placeholder 2"/>
          <p:cNvSpPr>
            <a:spLocks noGrp="1"/>
          </p:cNvSpPr>
          <p:nvPr>
            <p:ph idx="1"/>
          </p:nvPr>
        </p:nvSpPr>
        <p:spPr>
          <a:xfrm>
            <a:off x="368969" y="2053389"/>
            <a:ext cx="11598442" cy="4702518"/>
          </a:xfrm>
        </p:spPr>
        <p:txBody>
          <a:bodyPr>
            <a:normAutofit/>
          </a:bodyPr>
          <a:lstStyle/>
          <a:p>
            <a:pPr marL="0" indent="0" algn="ctr">
              <a:buNone/>
            </a:pPr>
            <a:r>
              <a:rPr lang="en-GB" sz="2600" dirty="0" smtClean="0"/>
              <a:t>As well as the children </a:t>
            </a:r>
            <a:r>
              <a:rPr lang="en-GB" dirty="0" smtClean="0"/>
              <a:t>attending clubs and fixtures we have also attended events to support children’s learning, well being and social communication with others.</a:t>
            </a:r>
          </a:p>
          <a:p>
            <a:pPr marL="0" indent="0" algn="ctr">
              <a:buNone/>
            </a:pPr>
            <a:endParaRPr lang="en-GB" dirty="0"/>
          </a:p>
          <a:p>
            <a:pPr marL="0" indent="0" algn="ctr">
              <a:buNone/>
            </a:pPr>
            <a:r>
              <a:rPr lang="en-GB" dirty="0" smtClean="0"/>
              <a:t>This term we have attended an Inclusive Tennis session at </a:t>
            </a:r>
            <a:r>
              <a:rPr lang="en-GB" dirty="0" err="1" smtClean="0"/>
              <a:t>Bidston</a:t>
            </a:r>
            <a:r>
              <a:rPr lang="en-GB" dirty="0" smtClean="0"/>
              <a:t> Tennis Centre, we have worked with Wirral School Games to provide year 2 and a select group of children a Christmas Fun Fest yesterday, our annual Santa Dash will be ran on Friday and next week </a:t>
            </a:r>
            <a:r>
              <a:rPr lang="en-GB" dirty="0" smtClean="0"/>
              <a:t>6ML will </a:t>
            </a:r>
            <a:r>
              <a:rPr lang="en-GB" dirty="0" smtClean="0"/>
              <a:t>be going to a SEN ten pin bowling session to work on communication and confidence</a:t>
            </a:r>
            <a:r>
              <a:rPr lang="en-GB" sz="2600" dirty="0" smtClean="0"/>
              <a:t>.</a:t>
            </a:r>
          </a:p>
          <a:p>
            <a:pPr marL="0" indent="0">
              <a:buNone/>
            </a:pPr>
            <a:endParaRPr lang="en-GB" sz="3100" dirty="0"/>
          </a:p>
        </p:txBody>
      </p:sp>
    </p:spTree>
    <p:extLst>
      <p:ext uri="{BB962C8B-B14F-4D97-AF65-F5344CB8AC3E}">
        <p14:creationId xmlns:p14="http://schemas.microsoft.com/office/powerpoint/2010/main" val="3986028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3623</TotalTime>
  <Words>1040</Words>
  <Application>Microsoft Office PowerPoint</Application>
  <PresentationFormat>Widescreen</PresentationFormat>
  <Paragraphs>67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Letter-join No-Lead 2</vt:lpstr>
      <vt:lpstr>Office Theme</vt:lpstr>
      <vt:lpstr>PE at Rock Ferry</vt:lpstr>
      <vt:lpstr>PowerPoint Presentation</vt:lpstr>
      <vt:lpstr>Last Years After School Clubs &amp; Fixtures</vt:lpstr>
      <vt:lpstr>Last Years In School Activities</vt:lpstr>
      <vt:lpstr>PowerPoint Presentation</vt:lpstr>
      <vt:lpstr>PowerPoint Presentation</vt:lpstr>
      <vt:lpstr>PowerPoint Presentation</vt:lpstr>
      <vt:lpstr>After School Clubs &amp; Fixtures</vt:lpstr>
      <vt:lpstr>Extra Curricular Events</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 at Rock Ferry</dc:title>
  <dc:creator>Hannah Aldridge</dc:creator>
  <cp:lastModifiedBy>Hannah Aldridge</cp:lastModifiedBy>
  <cp:revision>28</cp:revision>
  <dcterms:created xsi:type="dcterms:W3CDTF">2022-03-06T16:52:35Z</dcterms:created>
  <dcterms:modified xsi:type="dcterms:W3CDTF">2023-12-04T16:47:42Z</dcterms:modified>
</cp:coreProperties>
</file>