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 roundtripDataSignature="AMtx7mjV4cyNWuocBq5pQEyVum0vmleM+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8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customschemas.google.com/relationships/presentationmetadata" Target="metadata"/><Relationship Id="rId10" Type="http://schemas.openxmlformats.org/officeDocument/2006/relationships/tableStyles" Target="tableStyles.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bbc.co.uk/bitesize/topics/zqj3n9q/articles/zr8q7nb" TargetMode="External"/><Relationship Id="rId3" Type="http://schemas.openxmlformats.org/officeDocument/2006/relationships/hyperlink" Target="https://www.spellzone.com/curriculum/national-curriculum/year-2.cfm" TargetMode="External"/><Relationship Id="rId7" Type="http://schemas.openxmlformats.org/officeDocument/2006/relationships/hyperlink" Target="http://www.topmarks.co.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activelearnprimary.co.uk/login?c=0" TargetMode="External"/><Relationship Id="rId11" Type="http://schemas.openxmlformats.org/officeDocument/2006/relationships/image" Target="../media/image2.png"/><Relationship Id="rId5" Type="http://schemas.openxmlformats.org/officeDocument/2006/relationships/hyperlink" Target="http://www.teachyourmonstertoread.co.uk/" TargetMode="External"/><Relationship Id="rId10" Type="http://schemas.openxmlformats.org/officeDocument/2006/relationships/image" Target="../media/image1.png"/><Relationship Id="rId4" Type="http://schemas.openxmlformats.org/officeDocument/2006/relationships/hyperlink" Target="https://www.topmarks.co.uk/english-games/5-7-years/words-and-spelling" TargetMode="External"/><Relationship Id="rId9" Type="http://schemas.openxmlformats.org/officeDocument/2006/relationships/hyperlink" Target="https://classroom.thenational.academy/units/forever-friends-45e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2038525" y="1738345"/>
            <a:ext cx="7952763" cy="13440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400"/>
              <a:buFont typeface="Calibri"/>
              <a:buNone/>
            </a:pPr>
            <a:r>
              <a:rPr lang="en-GB" sz="4400"/>
              <a:t>Year 2 –Learning From Home</a:t>
            </a:r>
            <a:endParaRPr/>
          </a:p>
        </p:txBody>
      </p:sp>
      <p:sp>
        <p:nvSpPr>
          <p:cNvPr id="85" name="Google Shape;85;p1"/>
          <p:cNvSpPr txBox="1">
            <a:spLocks noGrp="1"/>
          </p:cNvSpPr>
          <p:nvPr>
            <p:ph type="subTitle" idx="1"/>
          </p:nvPr>
        </p:nvSpPr>
        <p:spPr>
          <a:xfrm>
            <a:off x="1524000" y="2916132"/>
            <a:ext cx="9144000" cy="165576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GB"/>
              <a:t>Summer Term  </a:t>
            </a:r>
            <a:endParaRPr/>
          </a:p>
          <a:p>
            <a:pPr marL="0" lvl="0" indent="0" algn="ctr" rtl="0">
              <a:lnSpc>
                <a:spcPct val="90000"/>
              </a:lnSpc>
              <a:spcBef>
                <a:spcPts val="1000"/>
              </a:spcBef>
              <a:spcAft>
                <a:spcPts val="0"/>
              </a:spcAft>
              <a:buClr>
                <a:schemeClr val="dk1"/>
              </a:buClr>
              <a:buSzPts val="1600"/>
              <a:buNone/>
            </a:pPr>
            <a:r>
              <a:rPr lang="en-GB" sz="1600"/>
              <a:t>Here is some guidance for learning from home should your child need to isolate for any reason. You can upload any work the children have done onto their portfolio on Class Dojo. This learning all links to what your child would be doing in class. </a:t>
            </a:r>
            <a:endParaRPr/>
          </a:p>
        </p:txBody>
      </p:sp>
      <p:sp>
        <p:nvSpPr>
          <p:cNvPr id="86" name="Google Shape;86;p1"/>
          <p:cNvSpPr txBox="1"/>
          <p:nvPr/>
        </p:nvSpPr>
        <p:spPr>
          <a:xfrm>
            <a:off x="262854" y="177910"/>
            <a:ext cx="2021747" cy="2565767"/>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Writing</a:t>
            </a:r>
            <a:r>
              <a:rPr lang="en-GB" sz="1100" b="0" i="0" u="none" strike="noStrike" cap="none">
                <a:solidFill>
                  <a:schemeClr val="dk1"/>
                </a:solidFill>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000"/>
              <a:t>Phonics - Phase 6 </a:t>
            </a:r>
            <a:r>
              <a:rPr lang="en-GB" sz="1100" b="0" i="0" u="sng" strike="noStrike" cap="none">
                <a:solidFill>
                  <a:srgbClr val="0563C1"/>
                </a:solidFill>
                <a:latin typeface="Calibri"/>
                <a:ea typeface="Calibri"/>
                <a:cs typeface="Calibri"/>
                <a:sym typeface="Calibri"/>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https://www.spellzone.com/curriculum/national-curriculum/year-2.cfm</a:t>
            </a:r>
            <a:r>
              <a:rPr lang="en-GB" sz="1100" b="0" i="0" u="none" strike="noStrike" cap="none">
                <a:solidFill>
                  <a:schemeClr val="dk1"/>
                </a:solidFill>
                <a:latin typeface="Calibri"/>
                <a:ea typeface="Calibri"/>
                <a:cs typeface="Calibri"/>
                <a:sym typeface="Calibri"/>
              </a:rPr>
              <a:t> We will let you know the sounds that we are working on. </a:t>
            </a:r>
            <a:endParaRPr/>
          </a:p>
          <a:p>
            <a:pPr marL="0" marR="0" lvl="0" indent="0" algn="l" rtl="0">
              <a:lnSpc>
                <a:spcPct val="107000"/>
              </a:lnSpc>
              <a:spcBef>
                <a:spcPts val="800"/>
              </a:spcBef>
              <a:spcAft>
                <a:spcPts val="0"/>
              </a:spcAft>
              <a:buNone/>
            </a:pPr>
            <a:r>
              <a:rPr lang="en-GB" sz="1100" b="0" i="0" u="sng" strike="noStrike" cap="none">
                <a:solidFill>
                  <a:srgbClr val="0563C1"/>
                </a:solidFill>
                <a:latin typeface="Calibri"/>
                <a:ea typeface="Calibri"/>
                <a:cs typeface="Calibri"/>
                <a:sym typeface="Calibri"/>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https://www.topmarks.co.uk/english-games/5-7-years/words-and-spelling</a:t>
            </a:r>
            <a:r>
              <a:rPr lang="en-GB" sz="1100" b="0" i="0" u="none" strike="noStrike" cap="none">
                <a:solidFill>
                  <a:schemeClr val="dk1"/>
                </a:solidFill>
                <a:latin typeface="Calibri"/>
                <a:ea typeface="Calibri"/>
                <a:cs typeface="Calibri"/>
                <a:sym typeface="Calibri"/>
              </a:rPr>
              <a:t> Here there are a number of games for Year 2. </a:t>
            </a:r>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We are writing diaries, letters, instructions and stories. </a:t>
            </a:r>
            <a:endParaRPr/>
          </a:p>
        </p:txBody>
      </p:sp>
      <p:sp>
        <p:nvSpPr>
          <p:cNvPr id="87" name="Google Shape;87;p1"/>
          <p:cNvSpPr txBox="1"/>
          <p:nvPr/>
        </p:nvSpPr>
        <p:spPr>
          <a:xfrm>
            <a:off x="257262" y="4091179"/>
            <a:ext cx="2021747" cy="2668359"/>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Reading</a:t>
            </a:r>
            <a:r>
              <a:rPr lang="en-GB" sz="1100" b="0" i="0" u="none" strike="noStrike" cap="none">
                <a:solidFill>
                  <a:schemeClr val="dk1"/>
                </a:solidFill>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Children will be given a log on for the following sites. </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sng" strike="noStrike" cap="none">
                <a:solidFill>
                  <a:srgbClr val="0563C1"/>
                </a:solidFill>
                <a:latin typeface="Calibri"/>
                <a:ea typeface="Calibri"/>
                <a:cs typeface="Calibri"/>
                <a:sym typeface="Calibri"/>
                <a:hlinkClick r:id="rId5">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www.teachyourmonstertoread.co.uk</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sng" strike="noStrike" cap="none">
                <a:solidFill>
                  <a:srgbClr val="0563C1"/>
                </a:solidFill>
                <a:latin typeface="Calibri"/>
                <a:ea typeface="Calibri"/>
                <a:cs typeface="Calibri"/>
                <a:sym typeface="Calibri"/>
                <a:hlinkClick r:id="rId6">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https://www.activelearnprimary.co.uk/login?c=0</a:t>
            </a:r>
            <a:r>
              <a:rPr lang="en-GB" sz="1100" b="0" i="0" u="none" strike="noStrike" cap="none">
                <a:solidFill>
                  <a:srgbClr val="0563C1"/>
                </a:solidFill>
                <a:latin typeface="Calibri"/>
                <a:ea typeface="Calibri"/>
                <a:cs typeface="Calibri"/>
                <a:sym typeface="Calibri"/>
              </a:rPr>
              <a:t>    </a:t>
            </a:r>
            <a:r>
              <a:rPr lang="en-GB" sz="1100" b="0" i="0" u="sng" strike="noStrike" cap="none">
                <a:solidFill>
                  <a:schemeClr val="dk1"/>
                </a:solidFill>
                <a:latin typeface="Calibri"/>
                <a:ea typeface="Calibri"/>
                <a:cs typeface="Calibri"/>
                <a:sym typeface="Calibri"/>
                <a:hlinkClick r:id="rId6">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Bug Club </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We will be reading Grandad’s Secret Giant in english and following the story of Fantastic Mr Fox in Whole Class Reading. </a:t>
            </a:r>
            <a:endParaRPr/>
          </a:p>
        </p:txBody>
      </p:sp>
      <p:sp>
        <p:nvSpPr>
          <p:cNvPr id="88" name="Google Shape;88;p1"/>
          <p:cNvSpPr txBox="1"/>
          <p:nvPr/>
        </p:nvSpPr>
        <p:spPr>
          <a:xfrm>
            <a:off x="2534873" y="3971421"/>
            <a:ext cx="2021747" cy="2746906"/>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050" b="1" i="0" u="sng" strike="noStrike" cap="none">
                <a:solidFill>
                  <a:schemeClr val="dk1"/>
                </a:solidFill>
                <a:latin typeface="Calibri"/>
                <a:ea typeface="Calibri"/>
                <a:cs typeface="Calibri"/>
                <a:sym typeface="Calibri"/>
              </a:rPr>
              <a:t>M</a:t>
            </a:r>
            <a:r>
              <a:rPr lang="en-GB" sz="1100" b="1" i="0" u="sng" strike="noStrike" cap="none">
                <a:solidFill>
                  <a:schemeClr val="dk1"/>
                </a:solidFill>
                <a:latin typeface="Calibri"/>
                <a:ea typeface="Calibri"/>
                <a:cs typeface="Calibri"/>
                <a:sym typeface="Calibri"/>
              </a:rPr>
              <a:t>aths</a:t>
            </a:r>
            <a:r>
              <a:rPr lang="en-GB" sz="1100" b="0" i="0" u="none" strike="noStrike" cap="none">
                <a:solidFill>
                  <a:schemeClr val="dk1"/>
                </a:solidFill>
                <a:latin typeface="Calibri"/>
                <a:ea typeface="Calibri"/>
                <a:cs typeface="Calibri"/>
                <a:sym typeface="Calibri"/>
              </a:rPr>
              <a:t> </a:t>
            </a:r>
            <a:r>
              <a:rPr lang="en-GB" sz="1100" b="0" i="0" u="sng" strike="noStrike" cap="none">
                <a:solidFill>
                  <a:srgbClr val="0563C1"/>
                </a:solidFill>
                <a:latin typeface="Calibri"/>
                <a:ea typeface="Calibri"/>
                <a:cs typeface="Calibri"/>
                <a:sym typeface="Calibri"/>
              </a:rPr>
              <a:t>https://whiterosemaths.com/homelearning/year-2/</a:t>
            </a:r>
            <a:r>
              <a:rPr lang="en-GB" sz="1100" b="0" i="0" u="none" strike="noStrike" cap="none">
                <a:solidFill>
                  <a:schemeClr val="dk1"/>
                </a:solidFill>
                <a:latin typeface="Calibri"/>
                <a:ea typeface="Calibri"/>
                <a:cs typeface="Calibri"/>
                <a:sym typeface="Calibri"/>
              </a:rPr>
              <a:t>and we will let you know the lesson to follow. Here there are online videos which the children will follow. </a:t>
            </a:r>
            <a:endParaRPr/>
          </a:p>
          <a:p>
            <a:pPr marL="0" marR="0" lvl="0" indent="0" algn="l" rtl="0">
              <a:lnSpc>
                <a:spcPct val="107000"/>
              </a:lnSpc>
              <a:spcBef>
                <a:spcPts val="800"/>
              </a:spcBef>
              <a:spcAft>
                <a:spcPts val="0"/>
              </a:spcAft>
              <a:buNone/>
            </a:pPr>
            <a:r>
              <a:rPr lang="en-GB" sz="1100" b="0" i="0" u="sng" strike="noStrike" cap="none">
                <a:solidFill>
                  <a:srgbClr val="0563C1"/>
                </a:solidFill>
                <a:latin typeface="Calibri"/>
                <a:ea typeface="Calibri"/>
                <a:cs typeface="Calibri"/>
                <a:sym typeface="Calibri"/>
                <a:hlinkClick r:id="rId7">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www.topmarks.co.uk</a:t>
            </a:r>
            <a:r>
              <a:rPr lang="en-GB" sz="1100" b="0" i="0" u="none" strike="noStrike" cap="none">
                <a:solidFill>
                  <a:schemeClr val="dk1"/>
                </a:solidFill>
                <a:latin typeface="Calibri"/>
                <a:ea typeface="Calibri"/>
                <a:cs typeface="Calibri"/>
                <a:sym typeface="Calibri"/>
              </a:rPr>
              <a:t> Look at KS1, Maths games – partitioning, adding and subtracting</a:t>
            </a:r>
            <a:r>
              <a:rPr lang="en-GB"/>
              <a:t>. </a:t>
            </a:r>
            <a:r>
              <a:rPr lang="en-GB" sz="1100" b="0" i="0" u="none" strike="noStrike" cap="none">
                <a:solidFill>
                  <a:schemeClr val="dk1"/>
                </a:solidFill>
                <a:latin typeface="Calibri"/>
                <a:ea typeface="Calibri"/>
                <a:cs typeface="Calibri"/>
                <a:sym typeface="Calibri"/>
              </a:rPr>
              <a:t>As always, counting up to 100, forwards and backwards</a:t>
            </a:r>
            <a:r>
              <a:rPr lang="en-GB" sz="1100">
                <a:solidFill>
                  <a:schemeClr val="dk1"/>
                </a:solidFill>
                <a:latin typeface="Calibri"/>
                <a:ea typeface="Calibri"/>
                <a:cs typeface="Calibri"/>
                <a:sym typeface="Calibri"/>
              </a:rPr>
              <a:t> and learning out 2,5, 10 and 3 times table. </a:t>
            </a:r>
            <a:r>
              <a:rPr lang="en-GB" sz="1100" b="0" i="0" u="none" strike="noStrike" cap="none">
                <a:solidFill>
                  <a:schemeClr val="dk1"/>
                </a:solidFill>
                <a:latin typeface="Calibri"/>
                <a:ea typeface="Calibri"/>
                <a:cs typeface="Calibri"/>
                <a:sym typeface="Calibri"/>
              </a:rPr>
              <a:t> </a:t>
            </a:r>
            <a:endParaRPr/>
          </a:p>
        </p:txBody>
      </p:sp>
      <p:sp>
        <p:nvSpPr>
          <p:cNvPr id="89" name="Google Shape;89;p1"/>
          <p:cNvSpPr txBox="1"/>
          <p:nvPr/>
        </p:nvSpPr>
        <p:spPr>
          <a:xfrm>
            <a:off x="5032000" y="4175575"/>
            <a:ext cx="2021700" cy="25005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Geography</a:t>
            </a:r>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We are comparing Rock Ferry to a place called Gharzi in Africa. We will be looking at weather patterns and the similarities and differences in the two areas. </a:t>
            </a:r>
            <a:endParaRPr sz="110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Use google maps and atlases to find the two areas. </a:t>
            </a:r>
            <a:endParaRPr sz="110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Find human and physical features of areas. </a:t>
            </a:r>
            <a:r>
              <a:rPr lang="en-GB" sz="1100" u="sng">
                <a:solidFill>
                  <a:schemeClr val="hlink"/>
                </a:solidFill>
                <a:latin typeface="Calibri"/>
                <a:ea typeface="Calibri"/>
                <a:cs typeface="Calibri"/>
                <a:sym typeface="Calibri"/>
                <a:hlinkClick r:id="rId8"/>
              </a:rPr>
              <a:t>https://www.bbc.co.uk/bitesize/topics/zqj3n9q/articles/zr8q7nb</a:t>
            </a:r>
            <a:endParaRPr sz="110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endParaRPr sz="1100">
              <a:solidFill>
                <a:schemeClr val="dk1"/>
              </a:solidFill>
              <a:latin typeface="Calibri"/>
              <a:ea typeface="Calibri"/>
              <a:cs typeface="Calibri"/>
              <a:sym typeface="Calibri"/>
            </a:endParaRPr>
          </a:p>
        </p:txBody>
      </p:sp>
      <p:sp>
        <p:nvSpPr>
          <p:cNvPr id="90" name="Google Shape;90;p1"/>
          <p:cNvSpPr txBox="1"/>
          <p:nvPr/>
        </p:nvSpPr>
        <p:spPr>
          <a:xfrm>
            <a:off x="7529125" y="3924800"/>
            <a:ext cx="2021700" cy="29331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History  </a:t>
            </a:r>
            <a:endParaRPr sz="1100" b="1" i="0" u="sng" strike="noStrike" cap="none">
              <a:solidFill>
                <a:schemeClr val="dk1"/>
              </a:solidFill>
              <a:latin typeface="Calibri"/>
              <a:ea typeface="Calibri"/>
              <a:cs typeface="Calibri"/>
              <a:sym typeface="Calibri"/>
            </a:endParaRPr>
          </a:p>
          <a:p>
            <a:pPr marL="0" marR="0" lvl="0" indent="0" algn="ctr" rtl="0">
              <a:lnSpc>
                <a:spcPct val="107000"/>
              </a:lnSpc>
              <a:spcBef>
                <a:spcPts val="0"/>
              </a:spcBef>
              <a:spcAft>
                <a:spcPts val="0"/>
              </a:spcAft>
              <a:buNone/>
            </a:pPr>
            <a:endParaRPr sz="1100" b="1" u="sng">
              <a:solidFill>
                <a:schemeClr val="dk1"/>
              </a:solidFill>
              <a:latin typeface="Calibri"/>
              <a:ea typeface="Calibri"/>
              <a:cs typeface="Calibri"/>
              <a:sym typeface="Calibri"/>
            </a:endParaRPr>
          </a:p>
          <a:p>
            <a:pPr marL="0" marR="0" lvl="0" indent="0" algn="ctr" rtl="0">
              <a:lnSpc>
                <a:spcPct val="107000"/>
              </a:lnSpc>
              <a:spcBef>
                <a:spcPts val="0"/>
              </a:spcBef>
              <a:spcAft>
                <a:spcPts val="0"/>
              </a:spcAft>
              <a:buNone/>
            </a:pPr>
            <a:r>
              <a:rPr lang="en-GB" sz="1100" b="1" u="sng">
                <a:solidFill>
                  <a:schemeClr val="dk1"/>
                </a:solidFill>
                <a:latin typeface="Calibri"/>
                <a:ea typeface="Calibri"/>
                <a:cs typeface="Calibri"/>
                <a:sym typeface="Calibri"/>
              </a:rPr>
              <a:t>T</a:t>
            </a:r>
            <a:r>
              <a:rPr lang="en-GB" sz="1100" u="sng">
                <a:solidFill>
                  <a:schemeClr val="dk1"/>
                </a:solidFill>
                <a:latin typeface="Calibri"/>
                <a:ea typeface="Calibri"/>
                <a:cs typeface="Calibri"/>
                <a:sym typeface="Calibri"/>
              </a:rPr>
              <a:t>o find out about John Laird from our local area,</a:t>
            </a:r>
            <a:endParaRPr sz="1100" u="sng">
              <a:solidFill>
                <a:schemeClr val="dk1"/>
              </a:solidFill>
              <a:latin typeface="Calibri"/>
              <a:ea typeface="Calibri"/>
              <a:cs typeface="Calibri"/>
              <a:sym typeface="Calibri"/>
            </a:endParaRPr>
          </a:p>
          <a:p>
            <a:pPr marL="0" marR="0" lvl="0" indent="0" algn="ctr" rtl="0">
              <a:lnSpc>
                <a:spcPct val="107000"/>
              </a:lnSpc>
              <a:spcBef>
                <a:spcPts val="0"/>
              </a:spcBef>
              <a:spcAft>
                <a:spcPts val="0"/>
              </a:spcAft>
              <a:buNone/>
            </a:pPr>
            <a:endParaRPr sz="1100" u="sng">
              <a:solidFill>
                <a:schemeClr val="dk1"/>
              </a:solidFill>
              <a:latin typeface="Calibri"/>
              <a:ea typeface="Calibri"/>
              <a:cs typeface="Calibri"/>
              <a:sym typeface="Calibri"/>
            </a:endParaRPr>
          </a:p>
          <a:p>
            <a:pPr marL="0" marR="0" lvl="0" indent="0" algn="ctr" rtl="0">
              <a:lnSpc>
                <a:spcPct val="107000"/>
              </a:lnSpc>
              <a:spcBef>
                <a:spcPts val="0"/>
              </a:spcBef>
              <a:spcAft>
                <a:spcPts val="0"/>
              </a:spcAft>
              <a:buNone/>
            </a:pPr>
            <a:r>
              <a:rPr lang="en-GB" sz="1100" u="sng">
                <a:solidFill>
                  <a:schemeClr val="dk1"/>
                </a:solidFill>
                <a:latin typeface="Calibri"/>
                <a:ea typeface="Calibri"/>
                <a:cs typeface="Calibri"/>
                <a:sym typeface="Calibri"/>
              </a:rPr>
              <a:t>Make a poster about what impact he has had on Rock Ferry. </a:t>
            </a:r>
            <a:endParaRPr sz="1100" u="sng">
              <a:solidFill>
                <a:schemeClr val="dk1"/>
              </a:solidFill>
              <a:latin typeface="Calibri"/>
              <a:ea typeface="Calibri"/>
              <a:cs typeface="Calibri"/>
              <a:sym typeface="Calibri"/>
            </a:endParaRPr>
          </a:p>
          <a:p>
            <a:pPr marL="0" marR="0" lvl="0" indent="0" algn="ctr" rtl="0">
              <a:lnSpc>
                <a:spcPct val="107000"/>
              </a:lnSpc>
              <a:spcBef>
                <a:spcPts val="0"/>
              </a:spcBef>
              <a:spcAft>
                <a:spcPts val="0"/>
              </a:spcAft>
              <a:buNone/>
            </a:pPr>
            <a:endParaRPr sz="1100" u="sng">
              <a:solidFill>
                <a:schemeClr val="dk1"/>
              </a:solidFill>
              <a:latin typeface="Calibri"/>
              <a:ea typeface="Calibri"/>
              <a:cs typeface="Calibri"/>
              <a:sym typeface="Calibri"/>
            </a:endParaRPr>
          </a:p>
          <a:p>
            <a:pPr marL="0" marR="0" lvl="0" indent="0" algn="ctr" rtl="0">
              <a:lnSpc>
                <a:spcPct val="107000"/>
              </a:lnSpc>
              <a:spcBef>
                <a:spcPts val="0"/>
              </a:spcBef>
              <a:spcAft>
                <a:spcPts val="0"/>
              </a:spcAft>
              <a:buNone/>
            </a:pPr>
            <a:r>
              <a:rPr lang="en-GB" sz="1100" u="sng">
                <a:solidFill>
                  <a:schemeClr val="dk1"/>
                </a:solidFill>
                <a:latin typeface="Calibri"/>
                <a:ea typeface="Calibri"/>
                <a:cs typeface="Calibri"/>
                <a:sym typeface="Calibri"/>
              </a:rPr>
              <a:t>https://en.wikipedia.org/wiki/John_Laird_(shipbuilder)</a:t>
            </a:r>
            <a:endParaRPr sz="1100" u="sng">
              <a:solidFill>
                <a:schemeClr val="dk1"/>
              </a:solidFill>
              <a:latin typeface="Calibri"/>
              <a:ea typeface="Calibri"/>
              <a:cs typeface="Calibri"/>
              <a:sym typeface="Calibri"/>
            </a:endParaRPr>
          </a:p>
          <a:p>
            <a:pPr marL="0" marR="0" lvl="0" indent="0" algn="ctr" rtl="0">
              <a:lnSpc>
                <a:spcPct val="107000"/>
              </a:lnSpc>
              <a:spcBef>
                <a:spcPts val="0"/>
              </a:spcBef>
              <a:spcAft>
                <a:spcPts val="0"/>
              </a:spcAft>
              <a:buNone/>
            </a:pPr>
            <a:endParaRPr sz="1100" u="sng">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endParaRPr sz="1100">
              <a:solidFill>
                <a:schemeClr val="dk1"/>
              </a:solidFill>
              <a:latin typeface="Calibri"/>
              <a:ea typeface="Calibri"/>
              <a:cs typeface="Calibri"/>
              <a:sym typeface="Calibri"/>
            </a:endParaRPr>
          </a:p>
        </p:txBody>
      </p:sp>
      <p:sp>
        <p:nvSpPr>
          <p:cNvPr id="91" name="Google Shape;91;p1"/>
          <p:cNvSpPr txBox="1"/>
          <p:nvPr/>
        </p:nvSpPr>
        <p:spPr>
          <a:xfrm>
            <a:off x="6825841" y="805846"/>
            <a:ext cx="2021747" cy="1400383"/>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PE</a:t>
            </a:r>
            <a:r>
              <a:rPr lang="en-GB" sz="1100" b="0" i="0" u="none" strike="noStrike" cap="none">
                <a:solidFill>
                  <a:schemeClr val="dk1"/>
                </a:solidFill>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PE With Joe on youtube</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Cosmic Kids yoga on youtube</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Just Dance routines on youtube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www.gonoodle.com</a:t>
            </a:r>
            <a:endParaRPr/>
          </a:p>
        </p:txBody>
      </p:sp>
      <p:sp>
        <p:nvSpPr>
          <p:cNvPr id="92" name="Google Shape;92;p1"/>
          <p:cNvSpPr txBox="1"/>
          <p:nvPr/>
        </p:nvSpPr>
        <p:spPr>
          <a:xfrm>
            <a:off x="4682450" y="91423"/>
            <a:ext cx="2021700" cy="23061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Music</a:t>
            </a:r>
            <a:r>
              <a:rPr lang="en-GB" sz="1100" b="0" i="0" u="none" strike="noStrike" cap="none">
                <a:solidFill>
                  <a:schemeClr val="dk1"/>
                </a:solidFill>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Musication on Youtube – this is a bit like the dance game but you choose a beat to follow.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Get other people in the house to help out and form your own band! </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We are also going to follow the Ten Pieces on BBC - Bring the Noise. </a:t>
            </a:r>
            <a:endParaRPr sz="1100">
              <a:solidFill>
                <a:schemeClr val="dk1"/>
              </a:solidFill>
              <a:latin typeface="Calibri"/>
              <a:ea typeface="Calibri"/>
              <a:cs typeface="Calibri"/>
              <a:sym typeface="Calibri"/>
            </a:endParaRPr>
          </a:p>
        </p:txBody>
      </p:sp>
      <p:sp>
        <p:nvSpPr>
          <p:cNvPr id="93" name="Google Shape;93;p1"/>
          <p:cNvSpPr txBox="1"/>
          <p:nvPr/>
        </p:nvSpPr>
        <p:spPr>
          <a:xfrm>
            <a:off x="2472653" y="660009"/>
            <a:ext cx="2021747" cy="1265475"/>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050" b="1" i="0" u="sng" strike="noStrike" cap="none">
                <a:solidFill>
                  <a:schemeClr val="dk1"/>
                </a:solidFill>
                <a:latin typeface="Calibri"/>
                <a:ea typeface="Calibri"/>
                <a:cs typeface="Calibri"/>
                <a:sym typeface="Calibri"/>
              </a:rPr>
              <a:t>PSHE</a:t>
            </a:r>
            <a:endParaRPr sz="1050" b="1" i="0" u="sng" strike="noStrike" cap="none">
              <a:solidFill>
                <a:schemeClr val="dk1"/>
              </a:solidFill>
              <a:latin typeface="Calibri"/>
              <a:ea typeface="Calibri"/>
              <a:cs typeface="Calibri"/>
              <a:sym typeface="Calibri"/>
            </a:endParaRPr>
          </a:p>
          <a:p>
            <a:pPr marL="0" marR="0" lvl="0" indent="0" algn="ctr" rtl="0">
              <a:lnSpc>
                <a:spcPct val="107000"/>
              </a:lnSpc>
              <a:spcBef>
                <a:spcPts val="0"/>
              </a:spcBef>
              <a:spcAft>
                <a:spcPts val="0"/>
              </a:spcAft>
              <a:buNone/>
            </a:pPr>
            <a:endParaRPr sz="1050" b="1" u="sng">
              <a:solidFill>
                <a:schemeClr val="dk1"/>
              </a:solidFill>
              <a:latin typeface="Calibri"/>
              <a:ea typeface="Calibri"/>
              <a:cs typeface="Calibri"/>
              <a:sym typeface="Calibri"/>
            </a:endParaRPr>
          </a:p>
          <a:p>
            <a:pPr marL="0" marR="0" lvl="0" indent="0" algn="ctr" rtl="0">
              <a:lnSpc>
                <a:spcPct val="107000"/>
              </a:lnSpc>
              <a:spcBef>
                <a:spcPts val="0"/>
              </a:spcBef>
              <a:spcAft>
                <a:spcPts val="0"/>
              </a:spcAft>
              <a:buNone/>
            </a:pPr>
            <a:r>
              <a:rPr lang="en-GB" sz="1050">
                <a:solidFill>
                  <a:schemeClr val="dk1"/>
                </a:solidFill>
                <a:latin typeface="Calibri"/>
                <a:ea typeface="Calibri"/>
                <a:cs typeface="Calibri"/>
                <a:sym typeface="Calibri"/>
              </a:rPr>
              <a:t>We will be getting ready to transition to Year 3 so will be looking at the past year. </a:t>
            </a:r>
            <a:endParaRPr sz="1050">
              <a:solidFill>
                <a:schemeClr val="dk1"/>
              </a:solidFill>
              <a:latin typeface="Calibri"/>
              <a:ea typeface="Calibri"/>
              <a:cs typeface="Calibri"/>
              <a:sym typeface="Calibri"/>
            </a:endParaRPr>
          </a:p>
          <a:p>
            <a:pPr marL="0" marR="0" lvl="0" indent="0" algn="ctr" rtl="0">
              <a:lnSpc>
                <a:spcPct val="107000"/>
              </a:lnSpc>
              <a:spcBef>
                <a:spcPts val="0"/>
              </a:spcBef>
              <a:spcAft>
                <a:spcPts val="0"/>
              </a:spcAft>
              <a:buNone/>
            </a:pPr>
            <a:r>
              <a:rPr lang="en-GB" sz="1050" u="sng">
                <a:solidFill>
                  <a:schemeClr val="hlink"/>
                </a:solidFill>
                <a:latin typeface="Calibri"/>
                <a:ea typeface="Calibri"/>
                <a:cs typeface="Calibri"/>
                <a:sym typeface="Calibri"/>
                <a:hlinkClick r:id="rId9"/>
              </a:rPr>
              <a:t>https://classroom.thenational.academy/units/forever-friends-45e</a:t>
            </a:r>
            <a:r>
              <a:rPr lang="en-GB" sz="1050" b="1" u="sng">
                <a:solidFill>
                  <a:schemeClr val="hlink"/>
                </a:solidFill>
                <a:latin typeface="Calibri"/>
                <a:ea typeface="Calibri"/>
                <a:cs typeface="Calibri"/>
                <a:sym typeface="Calibri"/>
                <a:hlinkClick r:id="rId9"/>
              </a:rPr>
              <a:t>8</a:t>
            </a:r>
            <a:endParaRPr sz="1050" b="1" u="sng">
              <a:solidFill>
                <a:schemeClr val="dk1"/>
              </a:solidFill>
              <a:latin typeface="Calibri"/>
              <a:ea typeface="Calibri"/>
              <a:cs typeface="Calibri"/>
              <a:sym typeface="Calibri"/>
            </a:endParaRPr>
          </a:p>
          <a:p>
            <a:pPr marL="0" marR="0" lvl="0" indent="0" algn="ctr" rtl="0">
              <a:lnSpc>
                <a:spcPct val="107000"/>
              </a:lnSpc>
              <a:spcBef>
                <a:spcPts val="0"/>
              </a:spcBef>
              <a:spcAft>
                <a:spcPts val="0"/>
              </a:spcAft>
              <a:buNone/>
            </a:pPr>
            <a:endParaRPr sz="1050" b="1" u="sng">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endParaRPr sz="1100">
              <a:latin typeface="Calibri"/>
              <a:ea typeface="Calibri"/>
              <a:cs typeface="Calibri"/>
              <a:sym typeface="Calibri"/>
            </a:endParaRPr>
          </a:p>
          <a:p>
            <a:pPr marL="0" marR="0" lvl="0" indent="0" algn="l" rtl="0">
              <a:lnSpc>
                <a:spcPct val="107000"/>
              </a:lnSpc>
              <a:spcBef>
                <a:spcPts val="800"/>
              </a:spcBef>
              <a:spcAft>
                <a:spcPts val="0"/>
              </a:spcAft>
              <a:buNone/>
            </a:pPr>
            <a:endParaRPr sz="1100">
              <a:latin typeface="Calibri"/>
              <a:ea typeface="Calibri"/>
              <a:cs typeface="Calibri"/>
              <a:sym typeface="Calibri"/>
            </a:endParaRPr>
          </a:p>
        </p:txBody>
      </p:sp>
      <p:sp>
        <p:nvSpPr>
          <p:cNvPr id="94" name="Google Shape;94;p1"/>
          <p:cNvSpPr txBox="1"/>
          <p:nvPr/>
        </p:nvSpPr>
        <p:spPr>
          <a:xfrm>
            <a:off x="9996175" y="1695750"/>
            <a:ext cx="2021700" cy="14790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Art </a:t>
            </a:r>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Look at posters and we will be looking at slogan art. Research your own posters and make a poster for giving rules about Covid. </a:t>
            </a:r>
            <a:endParaRPr/>
          </a:p>
        </p:txBody>
      </p:sp>
      <p:sp>
        <p:nvSpPr>
          <p:cNvPr id="95" name="Google Shape;95;p1"/>
          <p:cNvSpPr txBox="1"/>
          <p:nvPr/>
        </p:nvSpPr>
        <p:spPr>
          <a:xfrm>
            <a:off x="9889920" y="4426345"/>
            <a:ext cx="2021747" cy="2306081"/>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Science </a:t>
            </a:r>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Follow the link and find out more about our Humans topic. </a:t>
            </a:r>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https://classroom.thenational.academy/units/human-lifestyle-b28d</a:t>
            </a:r>
            <a:endParaRPr sz="110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endParaRPr sz="110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endParaRPr sz="1100" b="0" i="0" u="none" strike="noStrike" cap="none">
              <a:solidFill>
                <a:schemeClr val="dk1"/>
              </a:solidFill>
              <a:latin typeface="Calibri"/>
              <a:ea typeface="Calibri"/>
              <a:cs typeface="Calibri"/>
              <a:sym typeface="Calibri"/>
            </a:endParaRPr>
          </a:p>
        </p:txBody>
      </p:sp>
      <p:sp>
        <p:nvSpPr>
          <p:cNvPr id="96" name="Google Shape;96;p1"/>
          <p:cNvSpPr txBox="1"/>
          <p:nvPr/>
        </p:nvSpPr>
        <p:spPr>
          <a:xfrm>
            <a:off x="8909760" y="129879"/>
            <a:ext cx="2021747" cy="1478931"/>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RE</a:t>
            </a:r>
            <a:r>
              <a:rPr lang="en-GB" sz="1100" b="0" i="0" u="none" strike="noStrike" cap="none">
                <a:solidFill>
                  <a:schemeClr val="dk1"/>
                </a:solidFill>
                <a:latin typeface="Calibri"/>
                <a:ea typeface="Calibri"/>
                <a:cs typeface="Calibri"/>
                <a:sym typeface="Calibri"/>
              </a:rPr>
              <a:t> </a:t>
            </a:r>
            <a:endParaRPr/>
          </a:p>
          <a:p>
            <a:pPr marL="0" marR="0" lvl="0" indent="0" algn="ctr" rtl="0">
              <a:lnSpc>
                <a:spcPct val="107000"/>
              </a:lnSpc>
              <a:spcBef>
                <a:spcPts val="800"/>
              </a:spcBef>
              <a:spcAft>
                <a:spcPts val="0"/>
              </a:spcAft>
              <a:buNone/>
            </a:pPr>
            <a:endParaRPr sz="1100">
              <a:solidFill>
                <a:schemeClr val="dk1"/>
              </a:solidFill>
              <a:latin typeface="Calibri"/>
              <a:ea typeface="Calibri"/>
              <a:cs typeface="Calibri"/>
              <a:sym typeface="Calibri"/>
            </a:endParaRPr>
          </a:p>
          <a:p>
            <a:pPr marL="0" marR="0" lvl="0" indent="0" algn="ctr" rtl="0">
              <a:lnSpc>
                <a:spcPct val="107000"/>
              </a:lnSpc>
              <a:spcBef>
                <a:spcPts val="800"/>
              </a:spcBef>
              <a:spcAft>
                <a:spcPts val="0"/>
              </a:spcAft>
              <a:buNone/>
            </a:pPr>
            <a:r>
              <a:rPr lang="en-GB" sz="1100">
                <a:solidFill>
                  <a:schemeClr val="dk1"/>
                </a:solidFill>
                <a:latin typeface="Calibri"/>
                <a:ea typeface="Calibri"/>
                <a:cs typeface="Calibri"/>
                <a:sym typeface="Calibri"/>
              </a:rPr>
              <a:t>Christianity - shared from ST Peter’s Church</a:t>
            </a:r>
            <a:endParaRPr sz="1100">
              <a:solidFill>
                <a:schemeClr val="dk1"/>
              </a:solidFill>
              <a:latin typeface="Calibri"/>
              <a:ea typeface="Calibri"/>
              <a:cs typeface="Calibri"/>
              <a:sym typeface="Calibri"/>
            </a:endParaRPr>
          </a:p>
          <a:p>
            <a:pPr marL="0" marR="0" lvl="0" indent="0" algn="ctr" rtl="0">
              <a:lnSpc>
                <a:spcPct val="107000"/>
              </a:lnSpc>
              <a:spcBef>
                <a:spcPts val="800"/>
              </a:spcBef>
              <a:spcAft>
                <a:spcPts val="0"/>
              </a:spcAft>
              <a:buNone/>
            </a:pPr>
            <a:endParaRPr sz="1100">
              <a:solidFill>
                <a:schemeClr val="dk1"/>
              </a:solidFill>
              <a:latin typeface="Calibri"/>
              <a:ea typeface="Calibri"/>
              <a:cs typeface="Calibri"/>
              <a:sym typeface="Calibri"/>
            </a:endParaRPr>
          </a:p>
          <a:p>
            <a:pPr marL="0" marR="0" lvl="0" indent="0" algn="ctr" rtl="0">
              <a:lnSpc>
                <a:spcPct val="107000"/>
              </a:lnSpc>
              <a:spcBef>
                <a:spcPts val="800"/>
              </a:spcBef>
              <a:spcAft>
                <a:spcPts val="0"/>
              </a:spcAft>
              <a:buNone/>
            </a:pPr>
            <a:endParaRPr sz="1100">
              <a:solidFill>
                <a:schemeClr val="dk1"/>
              </a:solidFill>
              <a:latin typeface="Calibri"/>
              <a:ea typeface="Calibri"/>
              <a:cs typeface="Calibri"/>
              <a:sym typeface="Calibri"/>
            </a:endParaRPr>
          </a:p>
        </p:txBody>
      </p:sp>
      <p:pic>
        <p:nvPicPr>
          <p:cNvPr id="97" name="Google Shape;97;p1"/>
          <p:cNvPicPr preferRelativeResize="0"/>
          <p:nvPr/>
        </p:nvPicPr>
        <p:blipFill rotWithShape="1">
          <a:blip r:embed="rId10">
            <a:alphaModFix/>
          </a:blip>
          <a:srcRect/>
          <a:stretch/>
        </p:blipFill>
        <p:spPr>
          <a:xfrm>
            <a:off x="496069" y="2874786"/>
            <a:ext cx="1085291" cy="1085291"/>
          </a:xfrm>
          <a:prstGeom prst="rect">
            <a:avLst/>
          </a:prstGeom>
          <a:noFill/>
          <a:ln>
            <a:noFill/>
          </a:ln>
        </p:spPr>
      </p:pic>
      <p:pic>
        <p:nvPicPr>
          <p:cNvPr id="98" name="Google Shape;98;p1" descr="A close up of a sign&#10;&#10;Description automatically generated"/>
          <p:cNvPicPr preferRelativeResize="0"/>
          <p:nvPr/>
        </p:nvPicPr>
        <p:blipFill rotWithShape="1">
          <a:blip r:embed="rId11">
            <a:alphaModFix/>
          </a:blip>
          <a:srcRect/>
          <a:stretch/>
        </p:blipFill>
        <p:spPr>
          <a:xfrm flipH="1">
            <a:off x="10564692" y="3194324"/>
            <a:ext cx="1247006" cy="98125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431</Words>
  <Application>Microsoft Office PowerPoint</Application>
  <PresentationFormat>Widescreen</PresentationFormat>
  <Paragraphs>48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Year 2 –Learning From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2 –Learning From Home</dc:title>
  <dc:creator>Mark Jones</dc:creator>
  <cp:lastModifiedBy>Sara Radley</cp:lastModifiedBy>
  <cp:revision>1</cp:revision>
  <dcterms:created xsi:type="dcterms:W3CDTF">2020-09-07T12:14:34Z</dcterms:created>
  <dcterms:modified xsi:type="dcterms:W3CDTF">2021-05-28T13:27:22Z</dcterms:modified>
</cp:coreProperties>
</file>