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24824-1E9B-4EE3-A8D0-311C10C888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8A8AAD1-F85D-4ED7-8328-9706E4B30F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CE50D1-B006-4213-86C3-EA197A345CF4}"/>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5" name="Footer Placeholder 4">
            <a:extLst>
              <a:ext uri="{FF2B5EF4-FFF2-40B4-BE49-F238E27FC236}">
                <a16:creationId xmlns:a16="http://schemas.microsoft.com/office/drawing/2014/main" id="{B2F58E5D-37F5-4656-99BD-078B3906A3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FFE886-B341-46ED-A9BE-39D8A3D3B540}"/>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441062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66029-0158-4822-9914-A4F94D04C33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CF1F35-C3D2-41EC-B192-8B32F8B0FD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3ADB45-0B59-4BCE-9BFE-7F5CC6238837}"/>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5" name="Footer Placeholder 4">
            <a:extLst>
              <a:ext uri="{FF2B5EF4-FFF2-40B4-BE49-F238E27FC236}">
                <a16:creationId xmlns:a16="http://schemas.microsoft.com/office/drawing/2014/main" id="{69352BB9-ADC4-44EC-AAA8-F2A9AE72A9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060C8C-2FFE-4B91-A86D-243AE5B29362}"/>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61554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213BDC-2F7B-4055-B271-5399E337C55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E6A1518-30FF-4C93-A951-603369DD2E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AD86A7-A96C-4764-9C4A-E381C0009DB8}"/>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5" name="Footer Placeholder 4">
            <a:extLst>
              <a:ext uri="{FF2B5EF4-FFF2-40B4-BE49-F238E27FC236}">
                <a16:creationId xmlns:a16="http://schemas.microsoft.com/office/drawing/2014/main" id="{08506E54-9AEA-4384-AC78-8EEDB79DDC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7A919A-9653-495E-8997-46C61EB2E741}"/>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929347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FF1A9-AEF2-40D0-AFBE-7804D5473A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16BCA2-8C44-4C5A-8EFA-750B4EDDA2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CC53D7-ECE4-4527-9D61-CCD14FA39694}"/>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5" name="Footer Placeholder 4">
            <a:extLst>
              <a:ext uri="{FF2B5EF4-FFF2-40B4-BE49-F238E27FC236}">
                <a16:creationId xmlns:a16="http://schemas.microsoft.com/office/drawing/2014/main" id="{D2BF15C2-D172-462A-9694-9E8D79F28A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89E44-2AF4-47F6-9B9E-1B65FD199296}"/>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351494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6F5AC-29C2-4792-BB6F-44343F2B50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F4D8A63-1BB2-40D2-9025-BECB4F75A2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49F166-7C08-4F24-9721-F4617ECB8FE7}"/>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5" name="Footer Placeholder 4">
            <a:extLst>
              <a:ext uri="{FF2B5EF4-FFF2-40B4-BE49-F238E27FC236}">
                <a16:creationId xmlns:a16="http://schemas.microsoft.com/office/drawing/2014/main" id="{1AEF2BA1-C7E8-4D79-8CE9-FC67503A5F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A72C33-30D2-4EC8-90AD-E4871A2D54C2}"/>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3711783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135B8-3342-4929-858B-D64231CD18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3D7E25-7ADA-4859-888A-6608674A06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82E7577-A3FB-4C7E-9330-AB20874706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9E2120F-CE81-4E6E-B127-C15D3A8995FF}"/>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6" name="Footer Placeholder 5">
            <a:extLst>
              <a:ext uri="{FF2B5EF4-FFF2-40B4-BE49-F238E27FC236}">
                <a16:creationId xmlns:a16="http://schemas.microsoft.com/office/drawing/2014/main" id="{131F08AB-FDFB-4D9E-A18D-E7FB4D7C2F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597EB0-4D61-4E5D-92B9-5BA17779EA01}"/>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183258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FEEAE-C2BF-45B9-951A-C07C15CD328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22B91D7-7551-42D5-8826-98C25CC04B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AD04F3-F499-46B1-8722-7B6774CC31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CF22328-BF7F-4BCB-A216-38974E1EC4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5F151A-535D-41CA-97FF-30E8548B11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E8547D5-017D-4CD6-850C-981C433061AF}"/>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8" name="Footer Placeholder 7">
            <a:extLst>
              <a:ext uri="{FF2B5EF4-FFF2-40B4-BE49-F238E27FC236}">
                <a16:creationId xmlns:a16="http://schemas.microsoft.com/office/drawing/2014/main" id="{8F98A62C-1361-4DC8-82BF-2B8028E4B1A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D334478-C2C1-413F-9B1A-650767D131FB}"/>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1556528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0A400-0B83-4336-8B15-C714F2D2C77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D5AA246-26C2-4158-A0F7-FB67F5D567AB}"/>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4" name="Footer Placeholder 3">
            <a:extLst>
              <a:ext uri="{FF2B5EF4-FFF2-40B4-BE49-F238E27FC236}">
                <a16:creationId xmlns:a16="http://schemas.microsoft.com/office/drawing/2014/main" id="{749F0E84-269E-4244-93C3-0B6E5B7994A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68547F-4A1D-4AEC-B2AD-C1A207960628}"/>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698399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FCC0BD-6CF1-4A28-8212-4CD800CD841D}"/>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3" name="Footer Placeholder 2">
            <a:extLst>
              <a:ext uri="{FF2B5EF4-FFF2-40B4-BE49-F238E27FC236}">
                <a16:creationId xmlns:a16="http://schemas.microsoft.com/office/drawing/2014/main" id="{8A76DDB1-83B0-4E73-A33F-E4AA9F5B1CA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7A8D516-E4A5-404C-8FC6-E0F219D6F4A3}"/>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3672861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EBB9-D9DA-4F58-8BBE-BC2BCF6870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EFCF6D-CE0A-449C-A8D5-E5AC9AF5CD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F12227D-E045-42B0-A2C0-5686B69A7B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85AEBB-BA9A-44CE-9A33-92CE18CBA5C6}"/>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6" name="Footer Placeholder 5">
            <a:extLst>
              <a:ext uri="{FF2B5EF4-FFF2-40B4-BE49-F238E27FC236}">
                <a16:creationId xmlns:a16="http://schemas.microsoft.com/office/drawing/2014/main" id="{AD835450-BB9B-421B-B499-4FB2C96B33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5F6884F-DA0B-4737-A899-353D2C816E32}"/>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185220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7B93-5F76-4CFA-96A4-14705BAF29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766D3B1-E2D3-42C0-8AED-D5260767C0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425F44B-8230-4401-81BA-E4D1B5F46E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16194F-6771-49DD-B1E0-D2E9EF691693}"/>
              </a:ext>
            </a:extLst>
          </p:cNvPr>
          <p:cNvSpPr>
            <a:spLocks noGrp="1"/>
          </p:cNvSpPr>
          <p:nvPr>
            <p:ph type="dt" sz="half" idx="10"/>
          </p:nvPr>
        </p:nvSpPr>
        <p:spPr/>
        <p:txBody>
          <a:bodyPr/>
          <a:lstStyle/>
          <a:p>
            <a:fld id="{74DADB85-96BD-4E8F-8F04-561BCA0B755A}" type="datetimeFigureOut">
              <a:rPr lang="en-GB" smtClean="0"/>
              <a:t>27/05/2021</a:t>
            </a:fld>
            <a:endParaRPr lang="en-GB"/>
          </a:p>
        </p:txBody>
      </p:sp>
      <p:sp>
        <p:nvSpPr>
          <p:cNvPr id="6" name="Footer Placeholder 5">
            <a:extLst>
              <a:ext uri="{FF2B5EF4-FFF2-40B4-BE49-F238E27FC236}">
                <a16:creationId xmlns:a16="http://schemas.microsoft.com/office/drawing/2014/main" id="{39091AA1-C81A-41E2-8963-ABEC169E36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87213E6-AAFD-40FF-A328-0E8F50E75D18}"/>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3580215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95D05D-E05C-401D-A44A-C28B1D2B0C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486FA0-92A6-4FCA-8434-B7F2EC097D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624298-0B2D-4347-8A1F-D14B8CAF0D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DADB85-96BD-4E8F-8F04-561BCA0B755A}" type="datetimeFigureOut">
              <a:rPr lang="en-GB" smtClean="0"/>
              <a:t>27/05/2021</a:t>
            </a:fld>
            <a:endParaRPr lang="en-GB"/>
          </a:p>
        </p:txBody>
      </p:sp>
      <p:sp>
        <p:nvSpPr>
          <p:cNvPr id="5" name="Footer Placeholder 4">
            <a:extLst>
              <a:ext uri="{FF2B5EF4-FFF2-40B4-BE49-F238E27FC236}">
                <a16:creationId xmlns:a16="http://schemas.microsoft.com/office/drawing/2014/main" id="{ACEB0FFF-55A5-48F5-AE05-D90653963E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DC38887-EE03-4BEE-A0E1-61A922F51C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EC24D-13D7-4B8F-ACA6-2F52A70837DC}" type="slidenum">
              <a:rPr lang="en-GB" smtClean="0"/>
              <a:t>‹#›</a:t>
            </a:fld>
            <a:endParaRPr lang="en-GB"/>
          </a:p>
        </p:txBody>
      </p:sp>
    </p:spTree>
    <p:extLst>
      <p:ext uri="{BB962C8B-B14F-4D97-AF65-F5344CB8AC3E}">
        <p14:creationId xmlns:p14="http://schemas.microsoft.com/office/powerpoint/2010/main" val="1110679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hyperlink" Target="https://pixabay.com/en/home-house-building-design-2156096/" TargetMode="External"/><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1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8BF84-35FF-4C11-A705-49FE6EF8F261}"/>
              </a:ext>
            </a:extLst>
          </p:cNvPr>
          <p:cNvSpPr>
            <a:spLocks noGrp="1"/>
          </p:cNvSpPr>
          <p:nvPr>
            <p:ph type="ctrTitle"/>
          </p:nvPr>
        </p:nvSpPr>
        <p:spPr>
          <a:xfrm>
            <a:off x="2043418" y="1556263"/>
            <a:ext cx="7952763" cy="1344000"/>
          </a:xfrm>
        </p:spPr>
        <p:txBody>
          <a:bodyPr>
            <a:noAutofit/>
          </a:bodyPr>
          <a:lstStyle/>
          <a:p>
            <a:r>
              <a:rPr lang="en-GB" sz="4400" dirty="0"/>
              <a:t>Year </a:t>
            </a:r>
            <a:r>
              <a:rPr lang="en-GB" sz="4400" dirty="0" smtClean="0"/>
              <a:t>4 – Learning </a:t>
            </a:r>
            <a:r>
              <a:rPr lang="en-GB" sz="4400" dirty="0"/>
              <a:t>From Home</a:t>
            </a:r>
          </a:p>
        </p:txBody>
      </p:sp>
      <p:sp>
        <p:nvSpPr>
          <p:cNvPr id="3" name="Subtitle 2">
            <a:extLst>
              <a:ext uri="{FF2B5EF4-FFF2-40B4-BE49-F238E27FC236}">
                <a16:creationId xmlns:a16="http://schemas.microsoft.com/office/drawing/2014/main" id="{A5FA6350-91EF-412D-B2E1-864B610E26F5}"/>
              </a:ext>
            </a:extLst>
          </p:cNvPr>
          <p:cNvSpPr>
            <a:spLocks noGrp="1"/>
          </p:cNvSpPr>
          <p:nvPr>
            <p:ph type="subTitle" idx="1"/>
          </p:nvPr>
        </p:nvSpPr>
        <p:spPr>
          <a:xfrm>
            <a:off x="1268135" y="2803140"/>
            <a:ext cx="9144000" cy="1655762"/>
          </a:xfrm>
        </p:spPr>
        <p:txBody>
          <a:bodyPr>
            <a:normAutofit/>
          </a:bodyPr>
          <a:lstStyle/>
          <a:p>
            <a:r>
              <a:rPr lang="en-GB" sz="2000" smtClean="0"/>
              <a:t>Summer </a:t>
            </a:r>
            <a:r>
              <a:rPr lang="en-GB" sz="2000" dirty="0" smtClean="0"/>
              <a:t>– Mountains, Earthquakes and Volcanoes </a:t>
            </a:r>
            <a:endParaRPr lang="en-GB" sz="2000" dirty="0"/>
          </a:p>
          <a:p>
            <a:r>
              <a:rPr lang="en-GB" sz="1600" dirty="0"/>
              <a:t>Here is some guidance for learning from home should your child need to isolate for any reason. You can upload any work the children have done onto their portfolio on Class </a:t>
            </a:r>
            <a:r>
              <a:rPr lang="en-GB" sz="1600" dirty="0" smtClean="0"/>
              <a:t>Dojo or via Google Classroom assignments. </a:t>
            </a:r>
            <a:r>
              <a:rPr lang="en-GB" sz="1600" dirty="0"/>
              <a:t>This learning all links to what your child would be doing in class. </a:t>
            </a:r>
          </a:p>
        </p:txBody>
      </p:sp>
      <p:sp>
        <p:nvSpPr>
          <p:cNvPr id="4" name="TextBox 3">
            <a:extLst>
              <a:ext uri="{FF2B5EF4-FFF2-40B4-BE49-F238E27FC236}">
                <a16:creationId xmlns:a16="http://schemas.microsoft.com/office/drawing/2014/main" id="{1D24E989-BF0E-47E5-844A-F43A77EA262D}"/>
              </a:ext>
            </a:extLst>
          </p:cNvPr>
          <p:cNvSpPr txBox="1"/>
          <p:nvPr/>
        </p:nvSpPr>
        <p:spPr>
          <a:xfrm>
            <a:off x="262854" y="177910"/>
            <a:ext cx="2021747" cy="2392643"/>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Writing</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Tasks will be put up on LbQ that are relevant to this term’s topic, go to </a:t>
            </a:r>
            <a:r>
              <a:rPr lang="en-GB" sz="1100" u="sng" dirty="0">
                <a:latin typeface="Calibri" panose="020F0502020204030204" pitchFamily="34" charset="0"/>
                <a:ea typeface="Calibri" panose="020F0502020204030204" pitchFamily="34" charset="0"/>
                <a:cs typeface="Times New Roman" panose="02020603050405020304" pitchFamily="18" charset="0"/>
              </a:rPr>
              <a:t>lbq.org/login</a:t>
            </a:r>
            <a:r>
              <a:rPr lang="en-GB" sz="1100" dirty="0">
                <a:latin typeface="Calibri" panose="020F0502020204030204" pitchFamily="34" charset="0"/>
                <a:ea typeface="Calibri" panose="020F0502020204030204" pitchFamily="34" charset="0"/>
                <a:cs typeface="Times New Roman" panose="02020603050405020304" pitchFamily="18" charset="0"/>
              </a:rPr>
              <a:t> and put in the code that will be on </a:t>
            </a:r>
            <a:r>
              <a:rPr lang="en-GB" sz="1100" dirty="0" smtClean="0">
                <a:latin typeface="Calibri" panose="020F0502020204030204" pitchFamily="34" charset="0"/>
                <a:ea typeface="Calibri" panose="020F0502020204030204" pitchFamily="34" charset="0"/>
                <a:cs typeface="Times New Roman" panose="02020603050405020304" pitchFamily="18" charset="0"/>
              </a:rPr>
              <a:t>Google Classroom in </a:t>
            </a:r>
            <a:r>
              <a:rPr lang="en-GB" sz="1100" dirty="0">
                <a:latin typeface="Calibri" panose="020F0502020204030204" pitchFamily="34" charset="0"/>
                <a:ea typeface="Calibri" panose="020F0502020204030204" pitchFamily="34" charset="0"/>
                <a:cs typeface="Times New Roman" panose="02020603050405020304" pitchFamily="18" charset="0"/>
              </a:rPr>
              <a:t>the morning. </a:t>
            </a:r>
            <a:r>
              <a:rPr lang="en-GB" sz="1100" u="sng" dirty="0">
                <a:latin typeface="Calibri" panose="020F0502020204030204" pitchFamily="34" charset="0"/>
                <a:ea typeface="Calibri" panose="020F0502020204030204" pitchFamily="34" charset="0"/>
                <a:cs typeface="Times New Roman" panose="02020603050405020304" pitchFamily="18" charset="0"/>
              </a:rPr>
              <a:t> </a:t>
            </a:r>
            <a:endParaRPr lang="en-GB" sz="1100" u="sng"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Where The Forest Meets The Sea – Writing a fact file on an endangered animal that lives in the rainforest.</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A14AF600-D3A8-40D3-A4EB-C232C0DC96FF}"/>
              </a:ext>
            </a:extLst>
          </p:cNvPr>
          <p:cNvSpPr txBox="1"/>
          <p:nvPr/>
        </p:nvSpPr>
        <p:spPr>
          <a:xfrm>
            <a:off x="257261" y="4089241"/>
            <a:ext cx="2021747" cy="1746632"/>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Reading</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Tasks will be put up on LbQ that are relevant to this term’s topic, go to </a:t>
            </a:r>
            <a:r>
              <a:rPr lang="en-GB" sz="1100" u="sng" dirty="0">
                <a:latin typeface="Calibri" panose="020F0502020204030204" pitchFamily="34" charset="0"/>
                <a:ea typeface="Calibri" panose="020F0502020204030204" pitchFamily="34" charset="0"/>
                <a:cs typeface="Times New Roman" panose="02020603050405020304" pitchFamily="18" charset="0"/>
              </a:rPr>
              <a:t>lbq.org/login</a:t>
            </a:r>
            <a:r>
              <a:rPr lang="en-GB" sz="1100" dirty="0">
                <a:latin typeface="Calibri" panose="020F0502020204030204" pitchFamily="34" charset="0"/>
                <a:ea typeface="Calibri" panose="020F0502020204030204" pitchFamily="34" charset="0"/>
                <a:cs typeface="Times New Roman" panose="02020603050405020304" pitchFamily="18" charset="0"/>
              </a:rPr>
              <a:t> and put in the code that will be on </a:t>
            </a:r>
            <a:r>
              <a:rPr lang="en-GB" sz="1100" dirty="0" smtClean="0">
                <a:latin typeface="Calibri" panose="020F0502020204030204" pitchFamily="34" charset="0"/>
                <a:ea typeface="Calibri" panose="020F0502020204030204" pitchFamily="34" charset="0"/>
                <a:cs typeface="Times New Roman" panose="02020603050405020304" pitchFamily="18" charset="0"/>
              </a:rPr>
              <a:t>Google Classroom in </a:t>
            </a:r>
            <a:r>
              <a:rPr lang="en-GB" sz="1100" dirty="0">
                <a:latin typeface="Calibri" panose="020F0502020204030204" pitchFamily="34" charset="0"/>
                <a:ea typeface="Calibri" panose="020F0502020204030204" pitchFamily="34" charset="0"/>
                <a:cs typeface="Times New Roman" panose="02020603050405020304" pitchFamily="18" charset="0"/>
              </a:rPr>
              <a:t>the morning. </a:t>
            </a:r>
            <a:r>
              <a:rPr lang="en-GB" sz="1100" u="sng" dirty="0">
                <a:latin typeface="Calibri" panose="020F0502020204030204" pitchFamily="34" charset="0"/>
                <a:ea typeface="Calibri" panose="020F0502020204030204" pitchFamily="34" charset="0"/>
                <a:cs typeface="Times New Roman" panose="02020603050405020304" pitchFamily="18" charset="0"/>
              </a:rPr>
              <a:t> </a:t>
            </a:r>
            <a:endParaRPr lang="en-GB" sz="1100" u="sng"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Journey to the River Sea by Ev</a:t>
            </a:r>
            <a:r>
              <a:rPr lang="en-GB" sz="1100" dirty="0" smtClean="0">
                <a:latin typeface="Calibri" panose="020F0502020204030204" pitchFamily="34" charset="0"/>
                <a:ea typeface="Calibri" panose="020F0502020204030204" pitchFamily="34" charset="0"/>
                <a:cs typeface="Times New Roman" panose="02020603050405020304" pitchFamily="18" charset="0"/>
              </a:rPr>
              <a:t>a Ibbotson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C95E0CA2-7209-44FC-9815-13DEEEE73155}"/>
              </a:ext>
            </a:extLst>
          </p:cNvPr>
          <p:cNvSpPr txBox="1"/>
          <p:nvPr/>
        </p:nvSpPr>
        <p:spPr>
          <a:xfrm>
            <a:off x="2534873" y="4089241"/>
            <a:ext cx="2021747" cy="2573782"/>
          </a:xfrm>
          <a:prstGeom prst="rect">
            <a:avLst/>
          </a:prstGeom>
          <a:noFill/>
          <a:ln>
            <a:solidFill>
              <a:schemeClr val="accent1"/>
            </a:solidFill>
          </a:ln>
        </p:spPr>
        <p:txBody>
          <a:bodyPr wrap="square" rtlCol="0">
            <a:spAutoFit/>
          </a:bodyPr>
          <a:lstStyle/>
          <a:p>
            <a:pPr algn="ctr">
              <a:lnSpc>
                <a:spcPct val="107000"/>
              </a:lnSpc>
              <a:spcAft>
                <a:spcPts val="800"/>
              </a:spcAft>
            </a:pPr>
            <a:r>
              <a:rPr lang="en-GB" sz="1050" b="1" u="sng" dirty="0">
                <a:effectLst/>
                <a:latin typeface="Calibri" panose="020F0502020204030204" pitchFamily="34" charset="0"/>
                <a:ea typeface="Calibri" panose="020F0502020204030204" pitchFamily="34" charset="0"/>
                <a:cs typeface="Times New Roman" panose="02020603050405020304" pitchFamily="18" charset="0"/>
              </a:rPr>
              <a:t>M</a:t>
            </a: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aths</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Tasks </a:t>
            </a:r>
            <a:r>
              <a:rPr lang="en-GB" sz="1100" dirty="0">
                <a:latin typeface="Calibri" panose="020F0502020204030204" pitchFamily="34" charset="0"/>
                <a:ea typeface="Calibri" panose="020F0502020204030204" pitchFamily="34" charset="0"/>
                <a:cs typeface="Times New Roman" panose="02020603050405020304" pitchFamily="18" charset="0"/>
              </a:rPr>
              <a:t>will be put up on LbQ that are relevant to this term’s topic, go to </a:t>
            </a:r>
            <a:r>
              <a:rPr lang="en-GB" sz="1100" u="sng" dirty="0">
                <a:latin typeface="Calibri" panose="020F0502020204030204" pitchFamily="34" charset="0"/>
                <a:ea typeface="Calibri" panose="020F0502020204030204" pitchFamily="34" charset="0"/>
                <a:cs typeface="Times New Roman" panose="02020603050405020304" pitchFamily="18" charset="0"/>
              </a:rPr>
              <a:t>lbq.org/login</a:t>
            </a:r>
            <a:r>
              <a:rPr lang="en-GB" sz="1100" dirty="0">
                <a:latin typeface="Calibri" panose="020F0502020204030204" pitchFamily="34" charset="0"/>
                <a:ea typeface="Calibri" panose="020F0502020204030204" pitchFamily="34" charset="0"/>
                <a:cs typeface="Times New Roman" panose="02020603050405020304" pitchFamily="18" charset="0"/>
              </a:rPr>
              <a:t> and put in the code that will be on </a:t>
            </a:r>
            <a:r>
              <a:rPr lang="en-GB" sz="1100" dirty="0" smtClean="0">
                <a:latin typeface="Calibri" panose="020F0502020204030204" pitchFamily="34" charset="0"/>
                <a:ea typeface="Calibri" panose="020F0502020204030204" pitchFamily="34" charset="0"/>
                <a:cs typeface="Times New Roman" panose="02020603050405020304" pitchFamily="18" charset="0"/>
              </a:rPr>
              <a:t>Google Classroom in </a:t>
            </a:r>
            <a:r>
              <a:rPr lang="en-GB" sz="1100" dirty="0">
                <a:latin typeface="Calibri" panose="020F0502020204030204" pitchFamily="34" charset="0"/>
                <a:ea typeface="Calibri" panose="020F0502020204030204" pitchFamily="34" charset="0"/>
                <a:cs typeface="Times New Roman" panose="02020603050405020304" pitchFamily="18" charset="0"/>
              </a:rPr>
              <a:t>the morning. </a:t>
            </a:r>
            <a:r>
              <a:rPr lang="en-GB" sz="1100" u="sng" dirty="0">
                <a:latin typeface="Calibri" panose="020F0502020204030204" pitchFamily="34" charset="0"/>
                <a:ea typeface="Calibri" panose="020F0502020204030204" pitchFamily="34" charset="0"/>
                <a:cs typeface="Times New Roman" panose="02020603050405020304" pitchFamily="18" charset="0"/>
              </a:rPr>
              <a:t> </a:t>
            </a:r>
            <a:endParaRPr lang="en-GB" sz="1100" u="sng"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White Rose Lessons</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As </a:t>
            </a:r>
            <a:r>
              <a:rPr lang="en-GB" sz="1100" dirty="0">
                <a:effectLst/>
                <a:latin typeface="Calibri" panose="020F0502020204030204" pitchFamily="34" charset="0"/>
                <a:ea typeface="Calibri" panose="020F0502020204030204" pitchFamily="34" charset="0"/>
                <a:cs typeface="Times New Roman" panose="02020603050405020304" pitchFamily="18" charset="0"/>
              </a:rPr>
              <a:t>always, </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children can access TTRS to keep their tables up to date. </a:t>
            </a:r>
            <a:r>
              <a:rPr lang="en-GB" sz="1100" dirty="0" smtClean="0">
                <a:latin typeface="Calibri" panose="020F0502020204030204" pitchFamily="34" charset="0"/>
                <a:ea typeface="Calibri" panose="020F0502020204030204" pitchFamily="34" charset="0"/>
                <a:cs typeface="Times New Roman" panose="02020603050405020304" pitchFamily="18" charset="0"/>
              </a:rPr>
              <a:t>Just get in touch if your child has forgotten their log in details. Head to </a:t>
            </a:r>
            <a:r>
              <a:rPr lang="en-GB" sz="1100" u="sng" dirty="0" smtClean="0">
                <a:latin typeface="Calibri" panose="020F0502020204030204" pitchFamily="34" charset="0"/>
                <a:ea typeface="Calibri" panose="020F0502020204030204" pitchFamily="34" charset="0"/>
                <a:cs typeface="Times New Roman" panose="02020603050405020304" pitchFamily="18" charset="0"/>
              </a:rPr>
              <a:t>ttrockstars.com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3419AF3A-AD2E-46B0-AF4E-7E45C5B66CE0}"/>
              </a:ext>
            </a:extLst>
          </p:cNvPr>
          <p:cNvSpPr txBox="1"/>
          <p:nvPr/>
        </p:nvSpPr>
        <p:spPr>
          <a:xfrm>
            <a:off x="5032942" y="4089241"/>
            <a:ext cx="2021747" cy="2676374"/>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smtClean="0">
                <a:latin typeface="Calibri" panose="020F0502020204030204" pitchFamily="34" charset="0"/>
                <a:ea typeface="Calibri" panose="020F0502020204030204" pitchFamily="34" charset="0"/>
                <a:cs typeface="Times New Roman" panose="02020603050405020304" pitchFamily="18" charset="0"/>
              </a:rPr>
              <a:t>Geography</a:t>
            </a:r>
            <a:endParaRPr lang="en-GB" sz="1100" b="1" u="sng"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Comparing physical aspects the UK to Italy, climate, vegetation belts, rivers, mountains and cities.</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Locating Cities on a map</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Naming and locating mountains, coasts and rivers in our comparative countries.</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See how the human and physical geography changes over time.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F4B995E5-F3EA-4739-A033-4D24367A5163}"/>
              </a:ext>
            </a:extLst>
          </p:cNvPr>
          <p:cNvSpPr txBox="1"/>
          <p:nvPr/>
        </p:nvSpPr>
        <p:spPr>
          <a:xfrm>
            <a:off x="7117605" y="401824"/>
            <a:ext cx="2021747" cy="1589538"/>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PE</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Go on to Youtube and search for activities from,</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Cosmic </a:t>
            </a:r>
            <a:r>
              <a:rPr lang="en-GB" sz="1100" dirty="0">
                <a:effectLst/>
                <a:latin typeface="Calibri" panose="020F0502020204030204" pitchFamily="34" charset="0"/>
                <a:ea typeface="Calibri" panose="020F0502020204030204" pitchFamily="34" charset="0"/>
                <a:cs typeface="Times New Roman" panose="02020603050405020304" pitchFamily="18" charset="0"/>
              </a:rPr>
              <a:t>Kids </a:t>
            </a:r>
            <a:r>
              <a:rPr lang="en-GB" sz="1100" dirty="0" smtClean="0">
                <a:latin typeface="Calibri" panose="020F0502020204030204" pitchFamily="34" charset="0"/>
                <a:ea typeface="Calibri" panose="020F0502020204030204" pitchFamily="34" charset="0"/>
                <a:cs typeface="Times New Roman" panose="02020603050405020304" pitchFamily="18" charset="0"/>
              </a:rPr>
              <a:t>Yoga</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Go Noodle</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#This is PE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Box 15">
            <a:extLst>
              <a:ext uri="{FF2B5EF4-FFF2-40B4-BE49-F238E27FC236}">
                <a16:creationId xmlns:a16="http://schemas.microsoft.com/office/drawing/2014/main" id="{5032E042-7856-4D63-A2FF-446D9E2E1D3A}"/>
              </a:ext>
            </a:extLst>
          </p:cNvPr>
          <p:cNvSpPr txBox="1"/>
          <p:nvPr/>
        </p:nvSpPr>
        <p:spPr>
          <a:xfrm>
            <a:off x="4682452" y="177910"/>
            <a:ext cx="2021747" cy="1022075"/>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Music</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u="sng" dirty="0" smtClean="0">
                <a:latin typeface="Calibri" panose="020F0502020204030204" pitchFamily="34" charset="0"/>
                <a:ea typeface="Calibri" panose="020F0502020204030204" pitchFamily="34" charset="0"/>
                <a:cs typeface="Times New Roman" panose="02020603050405020304" pitchFamily="18" charset="0"/>
              </a:rPr>
              <a:t>teamtutti.org</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Start your music lessons at home from week 1!</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4A905EC6-EA56-4DE6-B42B-3CA8442ADE0D}"/>
              </a:ext>
            </a:extLst>
          </p:cNvPr>
          <p:cNvSpPr txBox="1"/>
          <p:nvPr/>
        </p:nvSpPr>
        <p:spPr>
          <a:xfrm>
            <a:off x="2472653" y="401824"/>
            <a:ext cx="2021747" cy="1170129"/>
          </a:xfrm>
          <a:prstGeom prst="rect">
            <a:avLst/>
          </a:prstGeom>
          <a:noFill/>
          <a:ln>
            <a:solidFill>
              <a:schemeClr val="accent1"/>
            </a:solidFill>
          </a:ln>
        </p:spPr>
        <p:txBody>
          <a:bodyPr wrap="square" rtlCol="0">
            <a:spAutoFit/>
          </a:bodyPr>
          <a:lstStyle/>
          <a:p>
            <a:pPr algn="ctr">
              <a:lnSpc>
                <a:spcPct val="107000"/>
              </a:lnSpc>
              <a:spcAft>
                <a:spcPts val="800"/>
              </a:spcAft>
            </a:pPr>
            <a:r>
              <a:rPr lang="en-GB" sz="1050" b="1" u="sng" dirty="0" smtClean="0">
                <a:effectLst/>
                <a:latin typeface="Calibri" panose="020F0502020204030204" pitchFamily="34" charset="0"/>
                <a:ea typeface="Calibri" panose="020F0502020204030204" pitchFamily="34" charset="0"/>
                <a:cs typeface="Times New Roman" panose="02020603050405020304" pitchFamily="18" charset="0"/>
              </a:rPr>
              <a:t>PSHE</a:t>
            </a:r>
          </a:p>
          <a:p>
            <a:pPr algn="ctr">
              <a:lnSpc>
                <a:spcPct val="107000"/>
              </a:lnSpc>
              <a:spcAft>
                <a:spcPts val="800"/>
              </a:spcAft>
            </a:pPr>
            <a:r>
              <a:rPr lang="en-GB" sz="1050" dirty="0" smtClean="0">
                <a:latin typeface="Calibri" panose="020F0502020204030204" pitchFamily="34" charset="0"/>
                <a:ea typeface="Calibri" panose="020F0502020204030204" pitchFamily="34" charset="0"/>
                <a:cs typeface="Times New Roman" panose="02020603050405020304" pitchFamily="18" charset="0"/>
              </a:rPr>
              <a:t>Calm box homework. Check Google Classroom for the instructions.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C3AC1E49-5648-400C-BE65-54F23C946F58}"/>
              </a:ext>
            </a:extLst>
          </p:cNvPr>
          <p:cNvSpPr txBox="1"/>
          <p:nvPr/>
        </p:nvSpPr>
        <p:spPr>
          <a:xfrm>
            <a:off x="9552758" y="389174"/>
            <a:ext cx="2021747" cy="1153777"/>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smtClean="0">
                <a:effectLst/>
                <a:latin typeface="Calibri" panose="020F0502020204030204" pitchFamily="34" charset="0"/>
                <a:ea typeface="Calibri" panose="020F0502020204030204" pitchFamily="34" charset="0"/>
                <a:cs typeface="Times New Roman" panose="02020603050405020304" pitchFamily="18" charset="0"/>
              </a:rPr>
              <a:t>Art</a:t>
            </a:r>
          </a:p>
          <a:p>
            <a:pPr algn="ctr">
              <a:lnSpc>
                <a:spcPct val="107000"/>
              </a:lnSpc>
              <a:spcAft>
                <a:spcPts val="800"/>
              </a:spcAft>
            </a:pPr>
            <a:r>
              <a:rPr lang="en-GB" sz="1100" dirty="0"/>
              <a:t>Amazonian decoration on boats and jewellery linked to precious stones</a:t>
            </a:r>
            <a:r>
              <a:rPr lang="en-GB" sz="1100" dirty="0" smtClean="0"/>
              <a:t>.</a:t>
            </a:r>
          </a:p>
          <a:p>
            <a:pPr algn="ctr">
              <a:lnSpc>
                <a:spcPct val="107000"/>
              </a:lnSpc>
              <a:spcAft>
                <a:spcPts val="800"/>
              </a:spcAft>
            </a:pPr>
            <a:endParaRPr lang="en-GB" sz="800" b="1"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FA83EF9A-2CC7-4256-904C-1EFC705828D6}"/>
              </a:ext>
            </a:extLst>
          </p:cNvPr>
          <p:cNvSpPr txBox="1"/>
          <p:nvPr/>
        </p:nvSpPr>
        <p:spPr>
          <a:xfrm>
            <a:off x="9788890" y="4091179"/>
            <a:ext cx="2021747" cy="1746632"/>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smtClean="0">
                <a:effectLst/>
                <a:latin typeface="Calibri" panose="020F0502020204030204" pitchFamily="34" charset="0"/>
                <a:ea typeface="Calibri" panose="020F0502020204030204" pitchFamily="34" charset="0"/>
                <a:cs typeface="Times New Roman" panose="02020603050405020304" pitchFamily="18" charset="0"/>
              </a:rPr>
              <a:t>Science</a:t>
            </a:r>
          </a:p>
          <a:p>
            <a:pPr algn="ct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Tasks will be put up on LbQ that are relevant to this term’s topic, go to </a:t>
            </a:r>
            <a:r>
              <a:rPr lang="en-GB" sz="1100" u="sng" dirty="0" smtClean="0">
                <a:latin typeface="Calibri" panose="020F0502020204030204" pitchFamily="34" charset="0"/>
                <a:ea typeface="Calibri" panose="020F0502020204030204" pitchFamily="34" charset="0"/>
                <a:cs typeface="Times New Roman" panose="02020603050405020304" pitchFamily="18" charset="0"/>
              </a:rPr>
              <a:t>lbq.org/login</a:t>
            </a:r>
            <a:r>
              <a:rPr lang="en-GB" sz="1100" dirty="0" smtClean="0">
                <a:latin typeface="Calibri" panose="020F0502020204030204" pitchFamily="34" charset="0"/>
                <a:ea typeface="Calibri" panose="020F0502020204030204" pitchFamily="34" charset="0"/>
                <a:cs typeface="Times New Roman" panose="02020603050405020304" pitchFamily="18" charset="0"/>
              </a:rPr>
              <a:t> and put in the code that will be on Google Classroom in the morning. </a:t>
            </a:r>
            <a:r>
              <a:rPr lang="en-GB" sz="1100" u="sng" dirty="0" smtClean="0">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Our topic for this half term will be Sound and Electricity</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Box 23">
            <a:extLst>
              <a:ext uri="{FF2B5EF4-FFF2-40B4-BE49-F238E27FC236}">
                <a16:creationId xmlns:a16="http://schemas.microsoft.com/office/drawing/2014/main" id="{60873642-4658-4872-8EBF-52466997F318}"/>
              </a:ext>
            </a:extLst>
          </p:cNvPr>
          <p:cNvSpPr txBox="1"/>
          <p:nvPr/>
        </p:nvSpPr>
        <p:spPr>
          <a:xfrm>
            <a:off x="7531011" y="4089241"/>
            <a:ext cx="2021747" cy="2235548"/>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u="sng" dirty="0" smtClean="0">
                <a:effectLst/>
                <a:latin typeface="Calibri" panose="020F0502020204030204" pitchFamily="34" charset="0"/>
                <a:ea typeface="Calibri" panose="020F0502020204030204" pitchFamily="34" charset="0"/>
                <a:cs typeface="Times New Roman" panose="02020603050405020304" pitchFamily="18" charset="0"/>
              </a:rPr>
              <a:t>Computing</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If you have a laptop, search for dance mat typing on BBC </a:t>
            </a:r>
            <a:r>
              <a:rPr lang="en-GB" sz="1100" dirty="0">
                <a:latin typeface="Calibri" panose="020F0502020204030204" pitchFamily="34" charset="0"/>
                <a:ea typeface="Calibri" panose="020F0502020204030204" pitchFamily="34" charset="0"/>
                <a:cs typeface="Times New Roman" panose="02020603050405020304" pitchFamily="18" charset="0"/>
              </a:rPr>
              <a:t>B</a:t>
            </a:r>
            <a:r>
              <a:rPr lang="en-GB" sz="1100" dirty="0" smtClean="0">
                <a:latin typeface="Calibri" panose="020F0502020204030204" pitchFamily="34" charset="0"/>
                <a:ea typeface="Calibri" panose="020F0502020204030204" pitchFamily="34" charset="0"/>
                <a:cs typeface="Times New Roman" panose="02020603050405020304" pitchFamily="18" charset="0"/>
              </a:rPr>
              <a:t>itesize.</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Alternatively, head to </a:t>
            </a:r>
          </a:p>
          <a:p>
            <a:pPr>
              <a:lnSpc>
                <a:spcPct val="107000"/>
              </a:lnSpc>
              <a:spcAft>
                <a:spcPts val="800"/>
              </a:spcAft>
            </a:pPr>
            <a:r>
              <a:rPr lang="en-GB" sz="1100" u="sng" dirty="0" smtClean="0">
                <a:effectLst/>
                <a:latin typeface="Calibri" panose="020F0502020204030204" pitchFamily="34" charset="0"/>
                <a:ea typeface="Calibri" panose="020F0502020204030204" pitchFamily="34" charset="0"/>
                <a:cs typeface="Times New Roman" panose="02020603050405020304" pitchFamily="18" charset="0"/>
              </a:rPr>
              <a:t>code.org/</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Complete the course we have subscribed to.</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u="sng"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5" name="Picture 24">
            <a:extLst>
              <a:ext uri="{FF2B5EF4-FFF2-40B4-BE49-F238E27FC236}">
                <a16:creationId xmlns:a16="http://schemas.microsoft.com/office/drawing/2014/main" id="{42C50338-E415-4989-9129-8DCF3901FE57}"/>
              </a:ext>
            </a:extLst>
          </p:cNvPr>
          <p:cNvPicPr>
            <a:picLocks noChangeAspect="1"/>
          </p:cNvPicPr>
          <p:nvPr/>
        </p:nvPicPr>
        <p:blipFill>
          <a:blip r:embed="rId2"/>
          <a:stretch>
            <a:fillRect/>
          </a:stretch>
        </p:blipFill>
        <p:spPr>
          <a:xfrm>
            <a:off x="383830" y="2842842"/>
            <a:ext cx="1085291" cy="1085291"/>
          </a:xfrm>
          <a:prstGeom prst="rect">
            <a:avLst/>
          </a:prstGeom>
        </p:spPr>
      </p:pic>
      <p:pic>
        <p:nvPicPr>
          <p:cNvPr id="27" name="Picture 26" descr="A close up of a sign&#10;&#10;Description automatically generated">
            <a:extLst>
              <a:ext uri="{FF2B5EF4-FFF2-40B4-BE49-F238E27FC236}">
                <a16:creationId xmlns:a16="http://schemas.microsoft.com/office/drawing/2014/main" id="{72B6784D-AC20-44B1-BF43-B3D107D5DCFD}"/>
              </a:ext>
            </a:extLst>
          </p:cNvPr>
          <p:cNvPicPr>
            <a:picLocks noChangeAspect="1"/>
          </p:cNvPicPr>
          <p:nvPr/>
        </p:nvPicPr>
        <p:blipFill>
          <a:blip r:embed="rId3" cstate="hqprint">
            <a:extLst>
              <a:ext uri="{28A0092B-C50C-407E-A947-70E740481C1C}">
                <a14:useLocalDpi xmlns:a14="http://schemas.microsoft.com/office/drawing/2010/main" val="0"/>
              </a:ext>
              <a:ext uri="{837473B0-CC2E-450A-ABE3-18F120FF3D39}">
                <a1611:picAttrSrcUrl xmlns:a1611="http://schemas.microsoft.com/office/drawing/2016/11/main" xmlns="" r:id="rId13"/>
              </a:ext>
            </a:extLst>
          </a:blip>
          <a:stretch>
            <a:fillRect/>
          </a:stretch>
        </p:blipFill>
        <p:spPr>
          <a:xfrm flipH="1">
            <a:off x="20737714" y="7710002"/>
            <a:ext cx="397156" cy="312516"/>
          </a:xfrm>
          <a:prstGeom prst="rect">
            <a:avLst/>
          </a:prstGeom>
        </p:spPr>
      </p:pic>
      <p:sp>
        <p:nvSpPr>
          <p:cNvPr id="17" name="TextBox 16">
            <a:extLst>
              <a:ext uri="{FF2B5EF4-FFF2-40B4-BE49-F238E27FC236}">
                <a16:creationId xmlns:a16="http://schemas.microsoft.com/office/drawing/2014/main" id="{C3AC1E49-5648-400C-BE65-54F23C946F58}"/>
              </a:ext>
            </a:extLst>
          </p:cNvPr>
          <p:cNvSpPr txBox="1"/>
          <p:nvPr/>
        </p:nvSpPr>
        <p:spPr>
          <a:xfrm>
            <a:off x="4682452" y="1430360"/>
            <a:ext cx="2021747" cy="840936"/>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smtClean="0">
                <a:effectLst/>
                <a:latin typeface="Calibri" panose="020F0502020204030204" pitchFamily="34" charset="0"/>
                <a:ea typeface="Calibri" panose="020F0502020204030204" pitchFamily="34" charset="0"/>
                <a:cs typeface="Times New Roman" panose="02020603050405020304" pitchFamily="18" charset="0"/>
              </a:rPr>
              <a:t>Spanish</a:t>
            </a:r>
          </a:p>
          <a:p>
            <a:pPr algn="ctr">
              <a:lnSpc>
                <a:spcPct val="107000"/>
              </a:lnSpc>
              <a:spcAft>
                <a:spcPts val="800"/>
              </a:spcAft>
            </a:pPr>
            <a:r>
              <a:rPr lang="en-GB" sz="1100" u="sng" dirty="0" smtClean="0">
                <a:effectLst/>
                <a:latin typeface="Calibri" panose="020F0502020204030204" pitchFamily="34" charset="0"/>
                <a:ea typeface="Calibri" panose="020F0502020204030204" pitchFamily="34" charset="0"/>
                <a:cs typeface="Times New Roman" panose="02020603050405020304" pitchFamily="18" charset="0"/>
              </a:rPr>
              <a:t>Duolingo.com</a:t>
            </a:r>
          </a:p>
          <a:p>
            <a:pPr algn="ctr">
              <a:lnSpc>
                <a:spcPct val="107000"/>
              </a:lnSpc>
              <a:spcAft>
                <a:spcPts val="800"/>
              </a:spcAft>
            </a:pPr>
            <a:r>
              <a:rPr lang="en-GB" sz="1100" u="sng" smtClean="0">
                <a:latin typeface="Calibri" panose="020F0502020204030204" pitchFamily="34" charset="0"/>
                <a:ea typeface="Calibri" panose="020F0502020204030204" pitchFamily="34" charset="0"/>
                <a:cs typeface="Times New Roman" panose="02020603050405020304" pitchFamily="18" charset="0"/>
              </a:rPr>
              <a:t>Quizizz.com</a:t>
            </a:r>
            <a:endParaRPr lang="en-GB" sz="1100" u="sng" dirty="0" smtClean="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p:cNvPicPr>
            <a:picLocks noChangeAspect="1"/>
          </p:cNvPicPr>
          <p:nvPr/>
        </p:nvPicPr>
        <p:blipFill>
          <a:blip r:embed="rId14"/>
          <a:stretch>
            <a:fillRect/>
          </a:stretch>
        </p:blipFill>
        <p:spPr>
          <a:xfrm>
            <a:off x="9413130" y="2135356"/>
            <a:ext cx="1486028" cy="1040860"/>
          </a:xfrm>
          <a:prstGeom prst="rect">
            <a:avLst/>
          </a:prstGeom>
        </p:spPr>
      </p:pic>
    </p:spTree>
    <p:extLst>
      <p:ext uri="{BB962C8B-B14F-4D97-AF65-F5344CB8AC3E}">
        <p14:creationId xmlns:p14="http://schemas.microsoft.com/office/powerpoint/2010/main" val="31145099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2053</TotalTime>
  <Words>416</Words>
  <Application>Microsoft Office PowerPoint</Application>
  <PresentationFormat>Widescreen</PresentationFormat>
  <Paragraphs>42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Year 4 – Learning From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2 –Learning From Home</dc:title>
  <dc:creator>Mark Jones</dc:creator>
  <cp:lastModifiedBy>Sara Radley</cp:lastModifiedBy>
  <cp:revision>24</cp:revision>
  <dcterms:created xsi:type="dcterms:W3CDTF">2020-09-07T12:14:34Z</dcterms:created>
  <dcterms:modified xsi:type="dcterms:W3CDTF">2021-05-27T12:54:08Z</dcterms:modified>
</cp:coreProperties>
</file>