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7" autoAdjust="0"/>
    <p:restoredTop sz="94660"/>
  </p:normalViewPr>
  <p:slideViewPr>
    <p:cSldViewPr snapToGrid="0">
      <p:cViewPr varScale="1">
        <p:scale>
          <a:sx n="112" d="100"/>
          <a:sy n="112" d="100"/>
        </p:scale>
        <p:origin x="78" y="7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ableStyles" Target="tableStyles.xml"/><Relationship Id="rId5" Type="http://schemas.openxmlformats.org/officeDocument/2006/relationships/theme" Target="theme/theme1.xml"/><Relationship Id="rId4"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3C24824-1E9B-4EE3-A8D0-311C10C888F9}"/>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GB"/>
          </a:p>
        </p:txBody>
      </p:sp>
      <p:sp>
        <p:nvSpPr>
          <p:cNvPr id="3" name="Subtitle 2">
            <a:extLst>
              <a:ext uri="{FF2B5EF4-FFF2-40B4-BE49-F238E27FC236}">
                <a16:creationId xmlns:a16="http://schemas.microsoft.com/office/drawing/2014/main" id="{28A8AAD1-F85D-4ED7-8328-9706E4B30F0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a:extLst>
              <a:ext uri="{FF2B5EF4-FFF2-40B4-BE49-F238E27FC236}">
                <a16:creationId xmlns:a16="http://schemas.microsoft.com/office/drawing/2014/main" id="{B5CE50D1-B006-4213-86C3-EA197A345CF4}"/>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B2F58E5D-37F5-4656-99BD-078B3906A3F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66FFE886-B341-46ED-A9BE-39D8A3D3B540}"/>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44106252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6C66029-0158-4822-9914-A4F94D04C330}"/>
              </a:ext>
            </a:extLst>
          </p:cNvPr>
          <p:cNvSpPr>
            <a:spLocks noGrp="1"/>
          </p:cNvSpPr>
          <p:nvPr>
            <p:ph type="title"/>
          </p:nvPr>
        </p:nvSpPr>
        <p:spPr/>
        <p:txBody>
          <a:bodyPr/>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52CF1F35-C3D2-41EC-B192-8B32F8B0FD01}"/>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423ADB45-0B59-4BCE-9BFE-7F5CC6238837}"/>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69352BB9-ADC4-44EC-AAA8-F2A9AE72A963}"/>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DB060C8C-2FFE-4B91-A86D-243AE5B2936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6155405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E8213BDC-2F7B-4055-B271-5399E337C558}"/>
              </a:ext>
            </a:extLst>
          </p:cNvPr>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a:extLst>
              <a:ext uri="{FF2B5EF4-FFF2-40B4-BE49-F238E27FC236}">
                <a16:creationId xmlns:a16="http://schemas.microsoft.com/office/drawing/2014/main" id="{3E6A1518-30FF-4C93-A951-603369DD2EDD}"/>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35AD86A7-A96C-4764-9C4A-E381C0009DB8}"/>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08506E54-9AEA-4384-AC78-8EEDB79DDC3F}"/>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A67A919A-9653-495E-8997-46C61EB2E741}"/>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92934718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B1FF1A9-AEF2-40D0-AFBE-7804D5473AF3}"/>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9A16BCA2-8C44-4C5A-8EFA-750B4EDDA2AA}"/>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91CC53D7-ECE4-4527-9D61-CCD14FA39694}"/>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D2BF15C2-D172-462A-9694-9E8D79F28AF7}"/>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38089E44-2AF4-47F6-9B9E-1B65FD199296}"/>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35149493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DF6F5AC-29C2-4792-BB6F-44343F2B50A6}"/>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a:extLst>
              <a:ext uri="{FF2B5EF4-FFF2-40B4-BE49-F238E27FC236}">
                <a16:creationId xmlns:a16="http://schemas.microsoft.com/office/drawing/2014/main" id="{7F4D8A63-1BB2-40D2-9025-BECB4F75A2B9}"/>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FD49F166-7C08-4F24-9721-F4617ECB8FE7}"/>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1AEF2BA1-C7E8-4D79-8CE9-FC67503A5FC8}"/>
              </a:ext>
            </a:extLst>
          </p:cNvPr>
          <p:cNvSpPr>
            <a:spLocks noGrp="1"/>
          </p:cNvSpPr>
          <p:nvPr>
            <p:ph type="ftr" sz="quarter" idx="11"/>
          </p:nvPr>
        </p:nvSpPr>
        <p:spPr/>
        <p:txBody>
          <a:bodyPr/>
          <a:lstStyle/>
          <a:p>
            <a:endParaRPr lang="en-GB"/>
          </a:p>
        </p:txBody>
      </p:sp>
      <p:sp>
        <p:nvSpPr>
          <p:cNvPr id="6" name="Slide Number Placeholder 5">
            <a:extLst>
              <a:ext uri="{FF2B5EF4-FFF2-40B4-BE49-F238E27FC236}">
                <a16:creationId xmlns:a16="http://schemas.microsoft.com/office/drawing/2014/main" id="{FCA72C33-30D2-4EC8-90AD-E4871A2D54C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71178351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80135B8-3342-4929-858B-D64231CD186B}"/>
              </a:ext>
            </a:extLst>
          </p:cNvPr>
          <p:cNvSpPr>
            <a:spLocks noGrp="1"/>
          </p:cNvSpPr>
          <p:nvPr>
            <p:ph type="title"/>
          </p:nvPr>
        </p:nvSpPr>
        <p:spPr/>
        <p:txBody>
          <a:bodyPr/>
          <a:lstStyle/>
          <a:p>
            <a:r>
              <a:rPr lang="en-US"/>
              <a:t>Click to edit Master title style</a:t>
            </a:r>
            <a:endParaRPr lang="en-GB"/>
          </a:p>
        </p:txBody>
      </p:sp>
      <p:sp>
        <p:nvSpPr>
          <p:cNvPr id="3" name="Content Placeholder 2">
            <a:extLst>
              <a:ext uri="{FF2B5EF4-FFF2-40B4-BE49-F238E27FC236}">
                <a16:creationId xmlns:a16="http://schemas.microsoft.com/office/drawing/2014/main" id="{B63D7E25-7ADA-4859-888A-6608674A06E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a:extLst>
              <a:ext uri="{FF2B5EF4-FFF2-40B4-BE49-F238E27FC236}">
                <a16:creationId xmlns:a16="http://schemas.microsoft.com/office/drawing/2014/main" id="{082E7577-A3FB-4C7E-9330-AB2087470633}"/>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a:extLst>
              <a:ext uri="{FF2B5EF4-FFF2-40B4-BE49-F238E27FC236}">
                <a16:creationId xmlns:a16="http://schemas.microsoft.com/office/drawing/2014/main" id="{59E2120F-CE81-4E6E-B127-C15D3A8995FF}"/>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6" name="Footer Placeholder 5">
            <a:extLst>
              <a:ext uri="{FF2B5EF4-FFF2-40B4-BE49-F238E27FC236}">
                <a16:creationId xmlns:a16="http://schemas.microsoft.com/office/drawing/2014/main" id="{131F08AB-FDFB-4D9E-A18D-E7FB4D7C2F1C}"/>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1D597EB0-4D61-4E5D-92B9-5BA17779EA01}"/>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18325819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B6FEEAE-C2BF-45B9-951A-C07C15CD328F}"/>
              </a:ext>
            </a:extLst>
          </p:cNvPr>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a:extLst>
              <a:ext uri="{FF2B5EF4-FFF2-40B4-BE49-F238E27FC236}">
                <a16:creationId xmlns:a16="http://schemas.microsoft.com/office/drawing/2014/main" id="{A22B91D7-7551-42D5-8826-98C25CC04B53}"/>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28AD04F3-F499-46B1-8722-7B6774CC3196}"/>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a:extLst>
              <a:ext uri="{FF2B5EF4-FFF2-40B4-BE49-F238E27FC236}">
                <a16:creationId xmlns:a16="http://schemas.microsoft.com/office/drawing/2014/main" id="{0CF22328-BF7F-4BCB-A216-38974E1EC4E1}"/>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585F151A-535D-41CA-97FF-30E8548B1147}"/>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a:extLst>
              <a:ext uri="{FF2B5EF4-FFF2-40B4-BE49-F238E27FC236}">
                <a16:creationId xmlns:a16="http://schemas.microsoft.com/office/drawing/2014/main" id="{DE8547D5-017D-4CD6-850C-981C433061AF}"/>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8" name="Footer Placeholder 7">
            <a:extLst>
              <a:ext uri="{FF2B5EF4-FFF2-40B4-BE49-F238E27FC236}">
                <a16:creationId xmlns:a16="http://schemas.microsoft.com/office/drawing/2014/main" id="{8F98A62C-1361-4DC8-82BF-2B8028E4B1AC}"/>
              </a:ext>
            </a:extLst>
          </p:cNvPr>
          <p:cNvSpPr>
            <a:spLocks noGrp="1"/>
          </p:cNvSpPr>
          <p:nvPr>
            <p:ph type="ftr" sz="quarter" idx="11"/>
          </p:nvPr>
        </p:nvSpPr>
        <p:spPr/>
        <p:txBody>
          <a:bodyPr/>
          <a:lstStyle/>
          <a:p>
            <a:endParaRPr lang="en-GB"/>
          </a:p>
        </p:txBody>
      </p:sp>
      <p:sp>
        <p:nvSpPr>
          <p:cNvPr id="9" name="Slide Number Placeholder 8">
            <a:extLst>
              <a:ext uri="{FF2B5EF4-FFF2-40B4-BE49-F238E27FC236}">
                <a16:creationId xmlns:a16="http://schemas.microsoft.com/office/drawing/2014/main" id="{1D334478-C2C1-413F-9B1A-650767D131FB}"/>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15565281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BA0A400-0B83-4336-8B15-C714F2D2C771}"/>
              </a:ext>
            </a:extLst>
          </p:cNvPr>
          <p:cNvSpPr>
            <a:spLocks noGrp="1"/>
          </p:cNvSpPr>
          <p:nvPr>
            <p:ph type="title"/>
          </p:nvPr>
        </p:nvSpPr>
        <p:spPr/>
        <p:txBody>
          <a:bodyPr/>
          <a:lstStyle/>
          <a:p>
            <a:r>
              <a:rPr lang="en-US"/>
              <a:t>Click to edit Master title style</a:t>
            </a:r>
            <a:endParaRPr lang="en-GB"/>
          </a:p>
        </p:txBody>
      </p:sp>
      <p:sp>
        <p:nvSpPr>
          <p:cNvPr id="3" name="Date Placeholder 2">
            <a:extLst>
              <a:ext uri="{FF2B5EF4-FFF2-40B4-BE49-F238E27FC236}">
                <a16:creationId xmlns:a16="http://schemas.microsoft.com/office/drawing/2014/main" id="{BD5AA246-26C2-4158-A0F7-FB67F5D567AB}"/>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4" name="Footer Placeholder 3">
            <a:extLst>
              <a:ext uri="{FF2B5EF4-FFF2-40B4-BE49-F238E27FC236}">
                <a16:creationId xmlns:a16="http://schemas.microsoft.com/office/drawing/2014/main" id="{749F0E84-269E-4244-93C3-0B6E5B7994AC}"/>
              </a:ext>
            </a:extLst>
          </p:cNvPr>
          <p:cNvSpPr>
            <a:spLocks noGrp="1"/>
          </p:cNvSpPr>
          <p:nvPr>
            <p:ph type="ftr" sz="quarter" idx="11"/>
          </p:nvPr>
        </p:nvSpPr>
        <p:spPr/>
        <p:txBody>
          <a:bodyPr/>
          <a:lstStyle/>
          <a:p>
            <a:endParaRPr lang="en-GB"/>
          </a:p>
        </p:txBody>
      </p:sp>
      <p:sp>
        <p:nvSpPr>
          <p:cNvPr id="5" name="Slide Number Placeholder 4">
            <a:extLst>
              <a:ext uri="{FF2B5EF4-FFF2-40B4-BE49-F238E27FC236}">
                <a16:creationId xmlns:a16="http://schemas.microsoft.com/office/drawing/2014/main" id="{8568547F-4A1D-4AEC-B2AD-C1A207960628}"/>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26983992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D5FCC0BD-6CF1-4A28-8212-4CD800CD841D}"/>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3" name="Footer Placeholder 2">
            <a:extLst>
              <a:ext uri="{FF2B5EF4-FFF2-40B4-BE49-F238E27FC236}">
                <a16:creationId xmlns:a16="http://schemas.microsoft.com/office/drawing/2014/main" id="{8A76DDB1-83B0-4E73-A33F-E4AA9F5B1CA5}"/>
              </a:ext>
            </a:extLst>
          </p:cNvPr>
          <p:cNvSpPr>
            <a:spLocks noGrp="1"/>
          </p:cNvSpPr>
          <p:nvPr>
            <p:ph type="ftr" sz="quarter" idx="11"/>
          </p:nvPr>
        </p:nvSpPr>
        <p:spPr/>
        <p:txBody>
          <a:bodyPr/>
          <a:lstStyle/>
          <a:p>
            <a:endParaRPr lang="en-GB"/>
          </a:p>
        </p:txBody>
      </p:sp>
      <p:sp>
        <p:nvSpPr>
          <p:cNvPr id="4" name="Slide Number Placeholder 3">
            <a:extLst>
              <a:ext uri="{FF2B5EF4-FFF2-40B4-BE49-F238E27FC236}">
                <a16:creationId xmlns:a16="http://schemas.microsoft.com/office/drawing/2014/main" id="{C7A8D516-E4A5-404C-8FC6-E0F219D6F4A3}"/>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67286173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3ABEBB9-D9DA-4F58-8BBE-BC2BCF687064}"/>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a:extLst>
              <a:ext uri="{FF2B5EF4-FFF2-40B4-BE49-F238E27FC236}">
                <a16:creationId xmlns:a16="http://schemas.microsoft.com/office/drawing/2014/main" id="{99EFCF6D-CE0A-449C-A8D5-E5AC9AF5CD5C}"/>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a:extLst>
              <a:ext uri="{FF2B5EF4-FFF2-40B4-BE49-F238E27FC236}">
                <a16:creationId xmlns:a16="http://schemas.microsoft.com/office/drawing/2014/main" id="{1F12227D-E045-42B0-A2C0-5686B69A7BB7}"/>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6F85AEBB-BA9A-44CE-9A33-92CE18CBA5C6}"/>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6" name="Footer Placeholder 5">
            <a:extLst>
              <a:ext uri="{FF2B5EF4-FFF2-40B4-BE49-F238E27FC236}">
                <a16:creationId xmlns:a16="http://schemas.microsoft.com/office/drawing/2014/main" id="{AD835450-BB9B-421B-B499-4FB2C96B33AE}"/>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45F6884F-DA0B-4737-A899-353D2C816E32}"/>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18522098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A287B93-5F76-4CFA-96A4-14705BAF291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a:extLst>
              <a:ext uri="{FF2B5EF4-FFF2-40B4-BE49-F238E27FC236}">
                <a16:creationId xmlns:a16="http://schemas.microsoft.com/office/drawing/2014/main" id="{D766D3B1-E2D3-42C0-8AED-D5260767C08F}"/>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a:extLst>
              <a:ext uri="{FF2B5EF4-FFF2-40B4-BE49-F238E27FC236}">
                <a16:creationId xmlns:a16="http://schemas.microsoft.com/office/drawing/2014/main" id="{B425F44B-8230-4401-81BA-E4D1B5F46ED1}"/>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F16194F-6771-49DD-B1E0-D2E9EF691693}"/>
              </a:ext>
            </a:extLst>
          </p:cNvPr>
          <p:cNvSpPr>
            <a:spLocks noGrp="1"/>
          </p:cNvSpPr>
          <p:nvPr>
            <p:ph type="dt" sz="half" idx="10"/>
          </p:nvPr>
        </p:nvSpPr>
        <p:spPr/>
        <p:txBody>
          <a:bodyPr/>
          <a:lstStyle/>
          <a:p>
            <a:fld id="{74DADB85-96BD-4E8F-8F04-561BCA0B755A}" type="datetimeFigureOut">
              <a:rPr lang="en-GB" smtClean="0"/>
              <a:t>12/01/2021</a:t>
            </a:fld>
            <a:endParaRPr lang="en-GB"/>
          </a:p>
        </p:txBody>
      </p:sp>
      <p:sp>
        <p:nvSpPr>
          <p:cNvPr id="6" name="Footer Placeholder 5">
            <a:extLst>
              <a:ext uri="{FF2B5EF4-FFF2-40B4-BE49-F238E27FC236}">
                <a16:creationId xmlns:a16="http://schemas.microsoft.com/office/drawing/2014/main" id="{39091AA1-C81A-41E2-8963-ABEC169E3695}"/>
              </a:ext>
            </a:extLst>
          </p:cNvPr>
          <p:cNvSpPr>
            <a:spLocks noGrp="1"/>
          </p:cNvSpPr>
          <p:nvPr>
            <p:ph type="ftr" sz="quarter" idx="11"/>
          </p:nvPr>
        </p:nvSpPr>
        <p:spPr/>
        <p:txBody>
          <a:bodyPr/>
          <a:lstStyle/>
          <a:p>
            <a:endParaRPr lang="en-GB"/>
          </a:p>
        </p:txBody>
      </p:sp>
      <p:sp>
        <p:nvSpPr>
          <p:cNvPr id="7" name="Slide Number Placeholder 6">
            <a:extLst>
              <a:ext uri="{FF2B5EF4-FFF2-40B4-BE49-F238E27FC236}">
                <a16:creationId xmlns:a16="http://schemas.microsoft.com/office/drawing/2014/main" id="{687213E6-AAFD-40FF-A328-0E8F50E75D18}"/>
              </a:ext>
            </a:extLst>
          </p:cNvPr>
          <p:cNvSpPr>
            <a:spLocks noGrp="1"/>
          </p:cNvSpPr>
          <p:nvPr>
            <p:ph type="sldNum" sz="quarter" idx="12"/>
          </p:nvPr>
        </p:nvSpPr>
        <p:spPr/>
        <p:txBody>
          <a:bodyPr/>
          <a:lstStyle/>
          <a:p>
            <a:fld id="{B1AEC24D-13D7-4B8F-ACA6-2F52A70837DC}" type="slidenum">
              <a:rPr lang="en-GB" smtClean="0"/>
              <a:t>‹#›</a:t>
            </a:fld>
            <a:endParaRPr lang="en-GB"/>
          </a:p>
        </p:txBody>
      </p:sp>
    </p:spTree>
    <p:extLst>
      <p:ext uri="{BB962C8B-B14F-4D97-AF65-F5344CB8AC3E}">
        <p14:creationId xmlns:p14="http://schemas.microsoft.com/office/powerpoint/2010/main" val="358021580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DD95D05D-E05C-401D-A44A-C28B1D2B0CD5}"/>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GB"/>
          </a:p>
        </p:txBody>
      </p:sp>
      <p:sp>
        <p:nvSpPr>
          <p:cNvPr id="3" name="Text Placeholder 2">
            <a:extLst>
              <a:ext uri="{FF2B5EF4-FFF2-40B4-BE49-F238E27FC236}">
                <a16:creationId xmlns:a16="http://schemas.microsoft.com/office/drawing/2014/main" id="{5A486FA0-92A6-4FCA-8434-B7F2EC097D04}"/>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a:extLst>
              <a:ext uri="{FF2B5EF4-FFF2-40B4-BE49-F238E27FC236}">
                <a16:creationId xmlns:a16="http://schemas.microsoft.com/office/drawing/2014/main" id="{5B624298-0B2D-4347-8A1F-D14B8CAF0D98}"/>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74DADB85-96BD-4E8F-8F04-561BCA0B755A}" type="datetimeFigureOut">
              <a:rPr lang="en-GB" smtClean="0"/>
              <a:t>12/01/2021</a:t>
            </a:fld>
            <a:endParaRPr lang="en-GB"/>
          </a:p>
        </p:txBody>
      </p:sp>
      <p:sp>
        <p:nvSpPr>
          <p:cNvPr id="5" name="Footer Placeholder 4">
            <a:extLst>
              <a:ext uri="{FF2B5EF4-FFF2-40B4-BE49-F238E27FC236}">
                <a16:creationId xmlns:a16="http://schemas.microsoft.com/office/drawing/2014/main" id="{ACEB0FFF-55A5-48F5-AE05-D90653963E30}"/>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a:extLst>
              <a:ext uri="{FF2B5EF4-FFF2-40B4-BE49-F238E27FC236}">
                <a16:creationId xmlns:a16="http://schemas.microsoft.com/office/drawing/2014/main" id="{4DC38887-EE03-4BEE-A0E1-61A922F51CB3}"/>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1AEC24D-13D7-4B8F-ACA6-2F52A70837DC}" type="slidenum">
              <a:rPr lang="en-GB" smtClean="0"/>
              <a:t>‹#›</a:t>
            </a:fld>
            <a:endParaRPr lang="en-GB"/>
          </a:p>
        </p:txBody>
      </p:sp>
    </p:spTree>
    <p:extLst>
      <p:ext uri="{BB962C8B-B14F-4D97-AF65-F5344CB8AC3E}">
        <p14:creationId xmlns:p14="http://schemas.microsoft.com/office/powerpoint/2010/main" val="111067981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3" Type="http://schemas.openxmlformats.org/officeDocument/2006/relationships/hyperlink" Target="https://pixabay.com/en/home-house-building-design-2156096/" TargetMode="External"/><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14" Type="http://schemas.openxmlformats.org/officeDocument/2006/relationships/image" Target="../media/image3.jpe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3B8BF84-35FF-4C11-A705-49FE6EF8F261}"/>
              </a:ext>
            </a:extLst>
          </p:cNvPr>
          <p:cNvSpPr>
            <a:spLocks noGrp="1"/>
          </p:cNvSpPr>
          <p:nvPr>
            <p:ph type="ctrTitle"/>
          </p:nvPr>
        </p:nvSpPr>
        <p:spPr>
          <a:xfrm>
            <a:off x="2043418" y="1556263"/>
            <a:ext cx="7952763" cy="1344000"/>
          </a:xfrm>
        </p:spPr>
        <p:txBody>
          <a:bodyPr>
            <a:noAutofit/>
          </a:bodyPr>
          <a:lstStyle/>
          <a:p>
            <a:r>
              <a:rPr lang="en-GB" sz="4400" dirty="0"/>
              <a:t>Year </a:t>
            </a:r>
            <a:r>
              <a:rPr lang="en-GB" sz="4400" dirty="0" smtClean="0"/>
              <a:t>4 – Learning </a:t>
            </a:r>
            <a:r>
              <a:rPr lang="en-GB" sz="4400" dirty="0"/>
              <a:t>From Home</a:t>
            </a:r>
          </a:p>
        </p:txBody>
      </p:sp>
      <p:sp>
        <p:nvSpPr>
          <p:cNvPr id="3" name="Subtitle 2">
            <a:extLst>
              <a:ext uri="{FF2B5EF4-FFF2-40B4-BE49-F238E27FC236}">
                <a16:creationId xmlns:a16="http://schemas.microsoft.com/office/drawing/2014/main" id="{A5FA6350-91EF-412D-B2E1-864B610E26F5}"/>
              </a:ext>
            </a:extLst>
          </p:cNvPr>
          <p:cNvSpPr>
            <a:spLocks noGrp="1"/>
          </p:cNvSpPr>
          <p:nvPr>
            <p:ph type="subTitle" idx="1"/>
          </p:nvPr>
        </p:nvSpPr>
        <p:spPr>
          <a:xfrm>
            <a:off x="1268135" y="2803140"/>
            <a:ext cx="9144000" cy="1655762"/>
          </a:xfrm>
        </p:spPr>
        <p:txBody>
          <a:bodyPr>
            <a:normAutofit/>
          </a:bodyPr>
          <a:lstStyle/>
          <a:p>
            <a:r>
              <a:rPr lang="en-GB" sz="2000" dirty="0" smtClean="0"/>
              <a:t>Spring </a:t>
            </a:r>
            <a:r>
              <a:rPr lang="en-GB" sz="2000" dirty="0"/>
              <a:t>– </a:t>
            </a:r>
            <a:r>
              <a:rPr lang="en-GB" sz="2000" i="1" dirty="0" smtClean="0"/>
              <a:t>Romans</a:t>
            </a:r>
            <a:endParaRPr lang="en-GB" sz="2000" dirty="0"/>
          </a:p>
          <a:p>
            <a:r>
              <a:rPr lang="en-GB" sz="1600" dirty="0"/>
              <a:t>Here is some guidance for learning from home should your child need to isolate for any reason. You can upload any work the children have done onto their portfolio on Class Dojo. This learning all links to what your child would be doing in class. </a:t>
            </a:r>
          </a:p>
        </p:txBody>
      </p:sp>
      <p:sp>
        <p:nvSpPr>
          <p:cNvPr id="4" name="TextBox 3">
            <a:extLst>
              <a:ext uri="{FF2B5EF4-FFF2-40B4-BE49-F238E27FC236}">
                <a16:creationId xmlns:a16="http://schemas.microsoft.com/office/drawing/2014/main" id="{1D24E989-BF0E-47E5-844A-F43A77EA262D}"/>
              </a:ext>
            </a:extLst>
          </p:cNvPr>
          <p:cNvSpPr txBox="1"/>
          <p:nvPr/>
        </p:nvSpPr>
        <p:spPr>
          <a:xfrm>
            <a:off x="262854" y="177910"/>
            <a:ext cx="2021747" cy="2392643"/>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Writing</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Class Dojo in 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Escape From Pompeii – narrative about the eruption of Mount Vesuvius and escaping Pompeii</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6" name="TextBox 5">
            <a:extLst>
              <a:ext uri="{FF2B5EF4-FFF2-40B4-BE49-F238E27FC236}">
                <a16:creationId xmlns:a16="http://schemas.microsoft.com/office/drawing/2014/main" id="{A14AF600-D3A8-40D3-A4EB-C232C0DC96FF}"/>
              </a:ext>
            </a:extLst>
          </p:cNvPr>
          <p:cNvSpPr txBox="1"/>
          <p:nvPr/>
        </p:nvSpPr>
        <p:spPr>
          <a:xfrm>
            <a:off x="257261" y="4089241"/>
            <a:ext cx="2021747" cy="2030364"/>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Reading</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Class Dojo in 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Adventures in Ancient Greece Home Learning Unit of work</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8" name="TextBox 7">
            <a:extLst>
              <a:ext uri="{FF2B5EF4-FFF2-40B4-BE49-F238E27FC236}">
                <a16:creationId xmlns:a16="http://schemas.microsoft.com/office/drawing/2014/main" id="{C95E0CA2-7209-44FC-9815-13DEEEE73155}"/>
              </a:ext>
            </a:extLst>
          </p:cNvPr>
          <p:cNvSpPr txBox="1"/>
          <p:nvPr/>
        </p:nvSpPr>
        <p:spPr>
          <a:xfrm>
            <a:off x="2534873" y="4089241"/>
            <a:ext cx="2021747" cy="2573782"/>
          </a:xfrm>
          <a:prstGeom prst="rect">
            <a:avLst/>
          </a:prstGeom>
          <a:noFill/>
          <a:ln>
            <a:solidFill>
              <a:schemeClr val="accent1"/>
            </a:solidFill>
          </a:ln>
        </p:spPr>
        <p:txBody>
          <a:bodyPr wrap="square" rtlCol="0">
            <a:spAutoFit/>
          </a:bodyPr>
          <a:lstStyle/>
          <a:p>
            <a:pPr algn="ctr">
              <a:lnSpc>
                <a:spcPct val="107000"/>
              </a:lnSpc>
              <a:spcAft>
                <a:spcPts val="800"/>
              </a:spcAft>
            </a:pPr>
            <a:r>
              <a:rPr lang="en-GB" sz="1050" b="1" u="sng" dirty="0">
                <a:effectLst/>
                <a:latin typeface="Calibri" panose="020F0502020204030204" pitchFamily="34" charset="0"/>
                <a:ea typeface="Calibri" panose="020F0502020204030204" pitchFamily="34" charset="0"/>
                <a:cs typeface="Times New Roman" panose="02020603050405020304" pitchFamily="18" charset="0"/>
              </a:rPr>
              <a:t>M</a:t>
            </a: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aths</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Tasks </a:t>
            </a:r>
            <a:r>
              <a:rPr lang="en-GB" sz="1100" dirty="0">
                <a:latin typeface="Calibri" panose="020F0502020204030204" pitchFamily="34" charset="0"/>
                <a:ea typeface="Calibri" panose="020F0502020204030204" pitchFamily="34" charset="0"/>
                <a:cs typeface="Times New Roman" panose="02020603050405020304" pitchFamily="18" charset="0"/>
              </a:rPr>
              <a:t>will be put up on LbQ that are relevant to this term’s topic, go to </a:t>
            </a:r>
            <a:r>
              <a:rPr lang="en-GB" sz="1100" u="sng" dirty="0">
                <a:latin typeface="Calibri" panose="020F0502020204030204" pitchFamily="34" charset="0"/>
                <a:ea typeface="Calibri" panose="020F0502020204030204" pitchFamily="34" charset="0"/>
                <a:cs typeface="Times New Roman" panose="02020603050405020304" pitchFamily="18" charset="0"/>
              </a:rPr>
              <a:t>lbq.org/login</a:t>
            </a:r>
            <a:r>
              <a:rPr lang="en-GB" sz="1100" dirty="0">
                <a:latin typeface="Calibri" panose="020F0502020204030204" pitchFamily="34" charset="0"/>
                <a:ea typeface="Calibri" panose="020F0502020204030204" pitchFamily="34" charset="0"/>
                <a:cs typeface="Times New Roman" panose="02020603050405020304" pitchFamily="18" charset="0"/>
              </a:rPr>
              <a:t> and put in the code that will be on Class Dojo in the morning. </a:t>
            </a:r>
            <a:r>
              <a:rPr lang="en-GB" sz="1100" u="sng" dirty="0">
                <a:latin typeface="Calibri" panose="020F0502020204030204" pitchFamily="34" charset="0"/>
                <a:ea typeface="Calibri" panose="020F0502020204030204" pitchFamily="34" charset="0"/>
                <a:cs typeface="Times New Roman" panose="02020603050405020304" pitchFamily="18" charset="0"/>
              </a:rPr>
              <a:t> </a:t>
            </a:r>
            <a:endParaRPr lang="en-GB" sz="1100" u="sng" dirty="0" smtClean="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White Rose Lessons</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As </a:t>
            </a:r>
            <a:r>
              <a:rPr lang="en-GB" sz="1100" dirty="0">
                <a:effectLst/>
                <a:latin typeface="Calibri" panose="020F0502020204030204" pitchFamily="34" charset="0"/>
                <a:ea typeface="Calibri" panose="020F0502020204030204" pitchFamily="34" charset="0"/>
                <a:cs typeface="Times New Roman" panose="02020603050405020304" pitchFamily="18" charset="0"/>
              </a:rPr>
              <a:t>always, </a:t>
            </a: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children can access TTRS to keep their tables up to date. </a:t>
            </a:r>
            <a:r>
              <a:rPr lang="en-GB" sz="1100" dirty="0" smtClean="0">
                <a:latin typeface="Calibri" panose="020F0502020204030204" pitchFamily="34" charset="0"/>
                <a:ea typeface="Calibri" panose="020F0502020204030204" pitchFamily="34" charset="0"/>
                <a:cs typeface="Times New Roman" panose="02020603050405020304" pitchFamily="18" charset="0"/>
              </a:rPr>
              <a:t>Just get in touch if your child has forgotten their log in details. Head to </a:t>
            </a:r>
            <a:r>
              <a:rPr lang="en-GB" sz="1100" u="sng" dirty="0" smtClean="0">
                <a:latin typeface="Calibri" panose="020F0502020204030204" pitchFamily="34" charset="0"/>
                <a:ea typeface="Calibri" panose="020F0502020204030204" pitchFamily="34" charset="0"/>
                <a:cs typeface="Times New Roman" panose="02020603050405020304" pitchFamily="18" charset="0"/>
              </a:rPr>
              <a:t>ttrockstars.com</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0" name="TextBox 9">
            <a:extLst>
              <a:ext uri="{FF2B5EF4-FFF2-40B4-BE49-F238E27FC236}">
                <a16:creationId xmlns:a16="http://schemas.microsoft.com/office/drawing/2014/main" id="{3419AF3A-AD2E-46B0-AF4E-7E45C5B66CE0}"/>
              </a:ext>
            </a:extLst>
          </p:cNvPr>
          <p:cNvSpPr txBox="1"/>
          <p:nvPr/>
        </p:nvSpPr>
        <p:spPr>
          <a:xfrm>
            <a:off x="5032942" y="4089241"/>
            <a:ext cx="2021747" cy="1692130"/>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latin typeface="Calibri" panose="020F0502020204030204" pitchFamily="34" charset="0"/>
                <a:ea typeface="Calibri" panose="020F0502020204030204" pitchFamily="34" charset="0"/>
                <a:cs typeface="Times New Roman" panose="02020603050405020304" pitchFamily="18" charset="0"/>
              </a:rPr>
              <a:t>History</a:t>
            </a:r>
            <a:endParaRPr lang="en-GB" sz="1100" b="1" u="sng" dirty="0" smtClean="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Romans </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Sequence timeline</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Roman Gods</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British Resistance – Boudicca</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Roman Myths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Box 13">
            <a:extLst>
              <a:ext uri="{FF2B5EF4-FFF2-40B4-BE49-F238E27FC236}">
                <a16:creationId xmlns:a16="http://schemas.microsoft.com/office/drawing/2014/main" id="{F4B995E5-F3EA-4739-A033-4D24367A5163}"/>
              </a:ext>
            </a:extLst>
          </p:cNvPr>
          <p:cNvSpPr txBox="1"/>
          <p:nvPr/>
        </p:nvSpPr>
        <p:spPr>
          <a:xfrm>
            <a:off x="7117605" y="401824"/>
            <a:ext cx="2021747" cy="1589538"/>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PE</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Go on to Youtube and search for activities from,</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Cosmic </a:t>
            </a:r>
            <a:r>
              <a:rPr lang="en-GB" sz="1100" dirty="0">
                <a:effectLst/>
                <a:latin typeface="Calibri" panose="020F0502020204030204" pitchFamily="34" charset="0"/>
                <a:ea typeface="Calibri" panose="020F0502020204030204" pitchFamily="34" charset="0"/>
                <a:cs typeface="Times New Roman" panose="02020603050405020304" pitchFamily="18" charset="0"/>
              </a:rPr>
              <a:t>Kids </a:t>
            </a:r>
            <a:r>
              <a:rPr lang="en-GB" sz="1100" dirty="0" smtClean="0">
                <a:latin typeface="Calibri" panose="020F0502020204030204" pitchFamily="34" charset="0"/>
                <a:ea typeface="Calibri" panose="020F0502020204030204" pitchFamily="34" charset="0"/>
                <a:cs typeface="Times New Roman" panose="02020603050405020304" pitchFamily="18" charset="0"/>
              </a:rPr>
              <a:t>Yoga</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Go Noodle</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#This is PE</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6" name="TextBox 15">
            <a:extLst>
              <a:ext uri="{FF2B5EF4-FFF2-40B4-BE49-F238E27FC236}">
                <a16:creationId xmlns:a16="http://schemas.microsoft.com/office/drawing/2014/main" id="{5032E042-7856-4D63-A2FF-446D9E2E1D3A}"/>
              </a:ext>
            </a:extLst>
          </p:cNvPr>
          <p:cNvSpPr txBox="1"/>
          <p:nvPr/>
        </p:nvSpPr>
        <p:spPr>
          <a:xfrm>
            <a:off x="4682452" y="177910"/>
            <a:ext cx="2021747" cy="1022075"/>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a:effectLst/>
                <a:latin typeface="Calibri" panose="020F0502020204030204" pitchFamily="34" charset="0"/>
                <a:ea typeface="Calibri" panose="020F0502020204030204" pitchFamily="34" charset="0"/>
                <a:cs typeface="Times New Roman" panose="02020603050405020304" pitchFamily="18" charset="0"/>
              </a:rPr>
              <a:t>Music</a:t>
            </a:r>
            <a:r>
              <a:rPr lang="en-GB" sz="1100" dirty="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u="sng" dirty="0" smtClean="0">
                <a:latin typeface="Calibri" panose="020F0502020204030204" pitchFamily="34" charset="0"/>
                <a:ea typeface="Calibri" panose="020F0502020204030204" pitchFamily="34" charset="0"/>
                <a:cs typeface="Times New Roman" panose="02020603050405020304" pitchFamily="18" charset="0"/>
              </a:rPr>
              <a:t>teamtutti.org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Start your music lessons at home from week 1!</a:t>
            </a:r>
            <a:endParaRPr lang="en-GB" sz="1100" dirty="0">
              <a:latin typeface="Calibri" panose="020F0502020204030204" pitchFamily="34" charset="0"/>
              <a:ea typeface="Calibri" panose="020F0502020204030204" pitchFamily="34" charset="0"/>
              <a:cs typeface="Times New Roman" panose="02020603050405020304" pitchFamily="18" charset="0"/>
            </a:endParaRPr>
          </a:p>
        </p:txBody>
      </p:sp>
      <p:sp>
        <p:nvSpPr>
          <p:cNvPr id="18" name="TextBox 17">
            <a:extLst>
              <a:ext uri="{FF2B5EF4-FFF2-40B4-BE49-F238E27FC236}">
                <a16:creationId xmlns:a16="http://schemas.microsoft.com/office/drawing/2014/main" id="{4A905EC6-EA56-4DE6-B42B-3CA8442ADE0D}"/>
              </a:ext>
            </a:extLst>
          </p:cNvPr>
          <p:cNvSpPr txBox="1"/>
          <p:nvPr/>
        </p:nvSpPr>
        <p:spPr>
          <a:xfrm>
            <a:off x="2472653" y="401824"/>
            <a:ext cx="2021747" cy="997261"/>
          </a:xfrm>
          <a:prstGeom prst="rect">
            <a:avLst/>
          </a:prstGeom>
          <a:noFill/>
          <a:ln>
            <a:solidFill>
              <a:schemeClr val="accent1"/>
            </a:solidFill>
          </a:ln>
        </p:spPr>
        <p:txBody>
          <a:bodyPr wrap="square" rtlCol="0">
            <a:spAutoFit/>
          </a:bodyPr>
          <a:lstStyle/>
          <a:p>
            <a:pPr algn="ctr">
              <a:lnSpc>
                <a:spcPct val="107000"/>
              </a:lnSpc>
              <a:spcAft>
                <a:spcPts val="800"/>
              </a:spcAft>
            </a:pPr>
            <a:r>
              <a:rPr lang="en-GB" sz="1050" b="1" u="sng" dirty="0" smtClean="0">
                <a:effectLst/>
                <a:latin typeface="Calibri" panose="020F0502020204030204" pitchFamily="34" charset="0"/>
                <a:ea typeface="Calibri" panose="020F0502020204030204" pitchFamily="34" charset="0"/>
                <a:cs typeface="Times New Roman" panose="02020603050405020304" pitchFamily="18" charset="0"/>
              </a:rPr>
              <a:t>PSHE</a:t>
            </a:r>
          </a:p>
          <a:p>
            <a:pPr algn="ctr">
              <a:lnSpc>
                <a:spcPct val="107000"/>
              </a:lnSpc>
              <a:spcAft>
                <a:spcPts val="800"/>
              </a:spcAft>
            </a:pPr>
            <a:r>
              <a:rPr lang="en-GB" sz="1050" dirty="0" smtClean="0">
                <a:latin typeface="Calibri" panose="020F0502020204030204" pitchFamily="34" charset="0"/>
                <a:ea typeface="Calibri" panose="020F0502020204030204" pitchFamily="34" charset="0"/>
                <a:cs typeface="Times New Roman" panose="02020603050405020304" pitchFamily="18" charset="0"/>
              </a:rPr>
              <a:t>Calm box homework. Check Class Dojo for the instructions. </a:t>
            </a:r>
            <a:endParaRPr lang="en-GB" sz="1050" dirty="0">
              <a:effectLst/>
              <a:latin typeface="Calibri" panose="020F0502020204030204" pitchFamily="34" charset="0"/>
              <a:ea typeface="Calibri" panose="020F0502020204030204" pitchFamily="34" charset="0"/>
              <a:cs typeface="Times New Roman" panose="02020603050405020304" pitchFamily="18" charset="0"/>
            </a:endParaRP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  </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0" name="TextBox 19">
            <a:extLst>
              <a:ext uri="{FF2B5EF4-FFF2-40B4-BE49-F238E27FC236}">
                <a16:creationId xmlns:a16="http://schemas.microsoft.com/office/drawing/2014/main" id="{C3AC1E49-5648-400C-BE65-54F23C946F58}"/>
              </a:ext>
            </a:extLst>
          </p:cNvPr>
          <p:cNvSpPr txBox="1"/>
          <p:nvPr/>
        </p:nvSpPr>
        <p:spPr>
          <a:xfrm>
            <a:off x="9552758" y="389174"/>
            <a:ext cx="2021747" cy="557204"/>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Art</a:t>
            </a: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Roman Shields and mosaics </a:t>
            </a:r>
            <a:endParaRPr lang="en-GB" sz="1100" u="sng"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2" name="TextBox 21">
            <a:extLst>
              <a:ext uri="{FF2B5EF4-FFF2-40B4-BE49-F238E27FC236}">
                <a16:creationId xmlns:a16="http://schemas.microsoft.com/office/drawing/2014/main" id="{FA83EF9A-2CC7-4256-904C-1EFC705828D6}"/>
              </a:ext>
            </a:extLst>
          </p:cNvPr>
          <p:cNvSpPr txBox="1"/>
          <p:nvPr/>
        </p:nvSpPr>
        <p:spPr>
          <a:xfrm>
            <a:off x="9788890" y="4091179"/>
            <a:ext cx="2021747" cy="2392643"/>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Science</a:t>
            </a: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Tasks will be put up on LbQ that are relevant to this term’s topic, go to </a:t>
            </a:r>
            <a:r>
              <a:rPr lang="en-GB" sz="1100" u="sng" dirty="0" smtClean="0">
                <a:latin typeface="Calibri" panose="020F0502020204030204" pitchFamily="34" charset="0"/>
                <a:ea typeface="Calibri" panose="020F0502020204030204" pitchFamily="34" charset="0"/>
                <a:cs typeface="Times New Roman" panose="02020603050405020304" pitchFamily="18" charset="0"/>
              </a:rPr>
              <a:t>lbq.org/login</a:t>
            </a:r>
            <a:r>
              <a:rPr lang="en-GB" sz="1100" dirty="0" smtClean="0">
                <a:latin typeface="Calibri" panose="020F0502020204030204" pitchFamily="34" charset="0"/>
                <a:ea typeface="Calibri" panose="020F0502020204030204" pitchFamily="34" charset="0"/>
                <a:cs typeface="Times New Roman" panose="02020603050405020304" pitchFamily="18" charset="0"/>
              </a:rPr>
              <a:t> and put in the code that will be on Class Dojo in the morning. </a:t>
            </a: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 </a:t>
            </a:r>
          </a:p>
          <a:p>
            <a:pPr algn="ctr">
              <a:lnSpc>
                <a:spcPct val="107000"/>
              </a:lnSpc>
              <a:spcAft>
                <a:spcPts val="800"/>
              </a:spcAft>
            </a:pPr>
            <a:endParaRPr lang="en-GB" sz="1100" u="sng" dirty="0">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Create volcano looking at chemical reactions and reversible and irreversible changes</a:t>
            </a:r>
            <a:endParaRPr lang="en-GB" sz="11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4" name="TextBox 23">
            <a:extLst>
              <a:ext uri="{FF2B5EF4-FFF2-40B4-BE49-F238E27FC236}">
                <a16:creationId xmlns:a16="http://schemas.microsoft.com/office/drawing/2014/main" id="{60873642-4658-4872-8EBF-52466997F318}"/>
              </a:ext>
            </a:extLst>
          </p:cNvPr>
          <p:cNvSpPr txBox="1"/>
          <p:nvPr/>
        </p:nvSpPr>
        <p:spPr>
          <a:xfrm>
            <a:off x="7531011" y="4089241"/>
            <a:ext cx="2021747" cy="2235548"/>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Computing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If you have a laptop, search for dance mat typing on BBC </a:t>
            </a:r>
            <a:r>
              <a:rPr lang="en-GB" sz="1100" dirty="0">
                <a:latin typeface="Calibri" panose="020F0502020204030204" pitchFamily="34" charset="0"/>
                <a:ea typeface="Calibri" panose="020F0502020204030204" pitchFamily="34" charset="0"/>
                <a:cs typeface="Times New Roman" panose="02020603050405020304" pitchFamily="18" charset="0"/>
              </a:rPr>
              <a:t>B</a:t>
            </a:r>
            <a:r>
              <a:rPr lang="en-GB" sz="1100" dirty="0" smtClean="0">
                <a:latin typeface="Calibri" panose="020F0502020204030204" pitchFamily="34" charset="0"/>
                <a:ea typeface="Calibri" panose="020F0502020204030204" pitchFamily="34" charset="0"/>
                <a:cs typeface="Times New Roman" panose="02020603050405020304" pitchFamily="18" charset="0"/>
              </a:rPr>
              <a:t>itesize.</a:t>
            </a:r>
          </a:p>
          <a:p>
            <a:pPr>
              <a:lnSpc>
                <a:spcPct val="107000"/>
              </a:lnSpc>
              <a:spcAft>
                <a:spcPts val="800"/>
              </a:spcAft>
            </a:pPr>
            <a:r>
              <a:rPr lang="en-GB" sz="1100" dirty="0" smtClean="0">
                <a:effectLst/>
                <a:latin typeface="Calibri" panose="020F0502020204030204" pitchFamily="34" charset="0"/>
                <a:ea typeface="Calibri" panose="020F0502020204030204" pitchFamily="34" charset="0"/>
                <a:cs typeface="Times New Roman" panose="02020603050405020304" pitchFamily="18" charset="0"/>
              </a:rPr>
              <a:t>Alternatively, head to </a:t>
            </a:r>
          </a:p>
          <a:p>
            <a:pP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code.org/</a:t>
            </a:r>
          </a:p>
          <a:p>
            <a:pPr>
              <a:lnSpc>
                <a:spcPct val="107000"/>
              </a:lnSpc>
              <a:spcAft>
                <a:spcPts val="800"/>
              </a:spcAft>
            </a:pPr>
            <a:r>
              <a:rPr lang="en-GB" sz="1100" dirty="0" smtClean="0">
                <a:latin typeface="Calibri" panose="020F0502020204030204" pitchFamily="34" charset="0"/>
                <a:ea typeface="Calibri" panose="020F0502020204030204" pitchFamily="34" charset="0"/>
                <a:cs typeface="Times New Roman" panose="02020603050405020304" pitchFamily="18" charset="0"/>
              </a:rPr>
              <a:t>Complete the course we have subscribed to.</a:t>
            </a:r>
            <a:endParaRPr lang="en-GB" sz="1100" dirty="0" smtClean="0">
              <a:effectLst/>
              <a:latin typeface="Calibri" panose="020F0502020204030204" pitchFamily="34" charset="0"/>
              <a:ea typeface="Calibri" panose="020F0502020204030204" pitchFamily="34" charset="0"/>
              <a:cs typeface="Times New Roman" panose="02020603050405020304" pitchFamily="18" charset="0"/>
            </a:endParaRPr>
          </a:p>
          <a:p>
            <a:pPr algn="ctr">
              <a:lnSpc>
                <a:spcPct val="107000"/>
              </a:lnSpc>
              <a:spcAft>
                <a:spcPts val="800"/>
              </a:spcAft>
            </a:pPr>
            <a:endParaRPr lang="en-GB" sz="1100" u="sng"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5" name="Picture 24">
            <a:extLst>
              <a:ext uri="{FF2B5EF4-FFF2-40B4-BE49-F238E27FC236}">
                <a16:creationId xmlns:a16="http://schemas.microsoft.com/office/drawing/2014/main" id="{42C50338-E415-4989-9129-8DCF3901FE57}"/>
              </a:ext>
            </a:extLst>
          </p:cNvPr>
          <p:cNvPicPr>
            <a:picLocks noChangeAspect="1"/>
          </p:cNvPicPr>
          <p:nvPr/>
        </p:nvPicPr>
        <p:blipFill>
          <a:blip r:embed="rId2"/>
          <a:stretch>
            <a:fillRect/>
          </a:stretch>
        </p:blipFill>
        <p:spPr>
          <a:xfrm>
            <a:off x="383830" y="2842842"/>
            <a:ext cx="1085291" cy="1085291"/>
          </a:xfrm>
          <a:prstGeom prst="rect">
            <a:avLst/>
          </a:prstGeom>
        </p:spPr>
      </p:pic>
      <p:pic>
        <p:nvPicPr>
          <p:cNvPr id="27" name="Picture 26" descr="A close up of a sign&#10;&#10;Description automatically generated">
            <a:extLst>
              <a:ext uri="{FF2B5EF4-FFF2-40B4-BE49-F238E27FC236}">
                <a16:creationId xmlns:a16="http://schemas.microsoft.com/office/drawing/2014/main" id="{72B6784D-AC20-44B1-BF43-B3D107D5DCFD}"/>
              </a:ext>
            </a:extLst>
          </p:cNvPr>
          <p:cNvPicPr>
            <a:picLocks noChangeAspect="1"/>
          </p:cNvPicPr>
          <p:nvPr/>
        </p:nvPicPr>
        <p:blipFill>
          <a:blip r:embed="rId3" cstate="hqprint">
            <a:extLst>
              <a:ext uri="{28A0092B-C50C-407E-A947-70E740481C1C}">
                <a14:useLocalDpi xmlns:a14="http://schemas.microsoft.com/office/drawing/2010/main" val="0"/>
              </a:ext>
              <a:ext uri="{837473B0-CC2E-450A-ABE3-18F120FF3D39}">
                <a1611:picAttrSrcUrl xmlns="" xmlns:a1611="http://schemas.microsoft.com/office/drawing/2016/11/main" r:id="rId13"/>
              </a:ext>
            </a:extLst>
          </a:blip>
          <a:stretch>
            <a:fillRect/>
          </a:stretch>
        </p:blipFill>
        <p:spPr>
          <a:xfrm flipH="1">
            <a:off x="20737714" y="7710002"/>
            <a:ext cx="397156" cy="312516"/>
          </a:xfrm>
          <a:prstGeom prst="rect">
            <a:avLst/>
          </a:prstGeom>
        </p:spPr>
      </p:pic>
      <p:sp>
        <p:nvSpPr>
          <p:cNvPr id="17" name="TextBox 16">
            <a:extLst>
              <a:ext uri="{FF2B5EF4-FFF2-40B4-BE49-F238E27FC236}">
                <a16:creationId xmlns:a16="http://schemas.microsoft.com/office/drawing/2014/main" id="{C3AC1E49-5648-400C-BE65-54F23C946F58}"/>
              </a:ext>
            </a:extLst>
          </p:cNvPr>
          <p:cNvSpPr txBox="1"/>
          <p:nvPr/>
        </p:nvSpPr>
        <p:spPr>
          <a:xfrm>
            <a:off x="4682452" y="1430360"/>
            <a:ext cx="2021747" cy="840936"/>
          </a:xfrm>
          <a:prstGeom prst="rect">
            <a:avLst/>
          </a:prstGeom>
          <a:noFill/>
          <a:ln>
            <a:solidFill>
              <a:schemeClr val="accent1"/>
            </a:solidFill>
          </a:ln>
        </p:spPr>
        <p:txBody>
          <a:bodyPr wrap="square" rtlCol="0">
            <a:spAutoFit/>
          </a:bodyPr>
          <a:lstStyle/>
          <a:p>
            <a:pPr algn="ctr">
              <a:lnSpc>
                <a:spcPct val="107000"/>
              </a:lnSpc>
              <a:spcAft>
                <a:spcPts val="800"/>
              </a:spcAft>
            </a:pPr>
            <a:r>
              <a:rPr lang="en-GB" sz="1100" b="1" u="sng" dirty="0" smtClean="0">
                <a:effectLst/>
                <a:latin typeface="Calibri" panose="020F0502020204030204" pitchFamily="34" charset="0"/>
                <a:ea typeface="Calibri" panose="020F0502020204030204" pitchFamily="34" charset="0"/>
                <a:cs typeface="Times New Roman" panose="02020603050405020304" pitchFamily="18" charset="0"/>
              </a:rPr>
              <a:t>Spanish</a:t>
            </a:r>
          </a:p>
          <a:p>
            <a:pPr algn="ctr">
              <a:lnSpc>
                <a:spcPct val="107000"/>
              </a:lnSpc>
              <a:spcAft>
                <a:spcPts val="800"/>
              </a:spcAft>
            </a:pPr>
            <a:r>
              <a:rPr lang="en-GB" sz="1100" u="sng" dirty="0" smtClean="0">
                <a:effectLst/>
                <a:latin typeface="Calibri" panose="020F0502020204030204" pitchFamily="34" charset="0"/>
                <a:ea typeface="Calibri" panose="020F0502020204030204" pitchFamily="34" charset="0"/>
                <a:cs typeface="Times New Roman" panose="02020603050405020304" pitchFamily="18" charset="0"/>
              </a:rPr>
              <a:t>Duolingo.com</a:t>
            </a:r>
          </a:p>
          <a:p>
            <a:pPr algn="ctr">
              <a:lnSpc>
                <a:spcPct val="107000"/>
              </a:lnSpc>
              <a:spcAft>
                <a:spcPts val="800"/>
              </a:spcAft>
            </a:pPr>
            <a:r>
              <a:rPr lang="en-GB" sz="1100" u="sng" smtClean="0">
                <a:latin typeface="Calibri" panose="020F0502020204030204" pitchFamily="34" charset="0"/>
                <a:ea typeface="Calibri" panose="020F0502020204030204" pitchFamily="34" charset="0"/>
                <a:cs typeface="Times New Roman" panose="02020603050405020304" pitchFamily="18" charset="0"/>
              </a:rPr>
              <a:t>Quizizz.com</a:t>
            </a:r>
            <a:endParaRPr lang="en-GB" sz="1100" u="sng" dirty="0" smtClean="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1026" name="Picture 2" descr="4,620 Roman Army Illustrations, Royalty-Free Vector Graphics &amp; Clip Art -  iStock"/>
          <p:cNvPicPr>
            <a:picLocks noChangeAspect="1" noChangeArrowheads="1"/>
          </p:cNvPicPr>
          <p:nvPr/>
        </p:nvPicPr>
        <p:blipFill>
          <a:blip r:embed="rId14" cstate="hqprint">
            <a:extLst>
              <a:ext uri="{28A0092B-C50C-407E-A947-70E740481C1C}">
                <a14:useLocalDpi xmlns:a14="http://schemas.microsoft.com/office/drawing/2010/main" val="0"/>
              </a:ext>
            </a:extLst>
          </a:blip>
          <a:srcRect/>
          <a:stretch>
            <a:fillRect/>
          </a:stretch>
        </p:blipFill>
        <p:spPr bwMode="auto">
          <a:xfrm>
            <a:off x="10329659" y="2345267"/>
            <a:ext cx="1119903" cy="1582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114509987"/>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2027</TotalTime>
  <Words>357</Words>
  <Application>Microsoft Office PowerPoint</Application>
  <PresentationFormat>Widescreen</PresentationFormat>
  <Paragraphs>44</Paragraphs>
  <Slides>1</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vt:i4>
      </vt:variant>
    </vt:vector>
  </HeadingPairs>
  <TitlesOfParts>
    <vt:vector size="6" baseType="lpstr">
      <vt:lpstr>Arial</vt:lpstr>
      <vt:lpstr>Calibri</vt:lpstr>
      <vt:lpstr>Calibri Light</vt:lpstr>
      <vt:lpstr>Times New Roman</vt:lpstr>
      <vt:lpstr>Office Theme</vt:lpstr>
      <vt:lpstr>Year 4 – Learning From Home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Year 2 –Learning From Home</dc:title>
  <dc:creator>Mark Jones</dc:creator>
  <cp:lastModifiedBy>Sara Radley</cp:lastModifiedBy>
  <cp:revision>18</cp:revision>
  <dcterms:created xsi:type="dcterms:W3CDTF">2020-09-07T12:14:34Z</dcterms:created>
  <dcterms:modified xsi:type="dcterms:W3CDTF">2021-01-12T11:50:43Z</dcterms:modified>
</cp:coreProperties>
</file>