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3"/>
  </p:notesMasterIdLst>
  <p:sldIdLst>
    <p:sldId id="256" r:id="rId2"/>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6" roundtripDataSignature="AMtx7mijb0n8sFdUcYsS+ykVDT2v1R88fw=="/>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9" d="100"/>
          <a:sy n="109" d="100"/>
        </p:scale>
        <p:origin x="636"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notesMaster" Target="notesMasters/notesMaster1.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customschemas.google.com/relationships/presentationmetadata" Target="metadata"/><Relationship Id="rId10" Type="http://schemas.openxmlformats.org/officeDocument/2006/relationships/tableStyles" Target="tableStyles.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p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82" name="Google Shape;82;p1: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1"/>
        <p:cNvGrpSpPr/>
        <p:nvPr/>
      </p:nvGrpSpPr>
      <p:grpSpPr>
        <a:xfrm>
          <a:off x="0" y="0"/>
          <a:ext cx="0" cy="0"/>
          <a:chOff x="0" y="0"/>
          <a:chExt cx="0" cy="0"/>
        </a:xfrm>
      </p:grpSpPr>
      <p:sp>
        <p:nvSpPr>
          <p:cNvPr id="12" name="Google Shape;12;p3"/>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3" name="Google Shape;13;p3"/>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4" name="Google Shape;14;p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5" name="Google Shape;15;p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6" name="Google Shape;16;p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68"/>
        <p:cNvGrpSpPr/>
        <p:nvPr/>
      </p:nvGrpSpPr>
      <p:grpSpPr>
        <a:xfrm>
          <a:off x="0" y="0"/>
          <a:ext cx="0" cy="0"/>
          <a:chOff x="0" y="0"/>
          <a:chExt cx="0" cy="0"/>
        </a:xfrm>
      </p:grpSpPr>
      <p:sp>
        <p:nvSpPr>
          <p:cNvPr id="69" name="Google Shape;69;p12"/>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0" name="Google Shape;70;p12"/>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1" name="Google Shape;71;p1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2" name="Google Shape;72;p1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3" name="Google Shape;73;p1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74"/>
        <p:cNvGrpSpPr/>
        <p:nvPr/>
      </p:nvGrpSpPr>
      <p:grpSpPr>
        <a:xfrm>
          <a:off x="0" y="0"/>
          <a:ext cx="0" cy="0"/>
          <a:chOff x="0" y="0"/>
          <a:chExt cx="0" cy="0"/>
        </a:xfrm>
      </p:grpSpPr>
      <p:sp>
        <p:nvSpPr>
          <p:cNvPr id="75" name="Google Shape;75;p13"/>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6" name="Google Shape;76;p13"/>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7" name="Google Shape;77;p1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8" name="Google Shape;78;p1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9" name="Google Shape;79;p1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17"/>
        <p:cNvGrpSpPr/>
        <p:nvPr/>
      </p:nvGrpSpPr>
      <p:grpSpPr>
        <a:xfrm>
          <a:off x="0" y="0"/>
          <a:ext cx="0" cy="0"/>
          <a:chOff x="0" y="0"/>
          <a:chExt cx="0" cy="0"/>
        </a:xfrm>
      </p:grpSpPr>
      <p:sp>
        <p:nvSpPr>
          <p:cNvPr id="18" name="Google Shape;18;p4"/>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9" name="Google Shape;19;p4"/>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0" name="Google Shape;20;p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1" name="Google Shape;21;p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2" name="Google Shape;22;p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23"/>
        <p:cNvGrpSpPr/>
        <p:nvPr/>
      </p:nvGrpSpPr>
      <p:grpSpPr>
        <a:xfrm>
          <a:off x="0" y="0"/>
          <a:ext cx="0" cy="0"/>
          <a:chOff x="0" y="0"/>
          <a:chExt cx="0" cy="0"/>
        </a:xfrm>
      </p:grpSpPr>
      <p:sp>
        <p:nvSpPr>
          <p:cNvPr id="24" name="Google Shape;24;p5"/>
          <p:cNvSpPr txBox="1">
            <a:spLocks noGrp="1"/>
          </p:cNvSpPr>
          <p:nvPr>
            <p:ph type="title"/>
          </p:nvPr>
        </p:nvSpPr>
        <p:spPr>
          <a:xfrm>
            <a:off x="831850" y="1709738"/>
            <a:ext cx="105156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5" name="Google Shape;25;p5"/>
          <p:cNvSpPr txBox="1">
            <a:spLocks noGrp="1"/>
          </p:cNvSpPr>
          <p:nvPr>
            <p:ph type="body" idx="1"/>
          </p:nvPr>
        </p:nvSpPr>
        <p:spPr>
          <a:xfrm>
            <a:off x="831850" y="4589463"/>
            <a:ext cx="105156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rgbClr val="888888"/>
              </a:buClr>
              <a:buSzPts val="2400"/>
              <a:buNone/>
              <a:defRPr sz="2400">
                <a:solidFill>
                  <a:srgbClr val="888888"/>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26" name="Google Shape;26;p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7" name="Google Shape;27;p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8" name="Google Shape;28;p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29"/>
        <p:cNvGrpSpPr/>
        <p:nvPr/>
      </p:nvGrpSpPr>
      <p:grpSpPr>
        <a:xfrm>
          <a:off x="0" y="0"/>
          <a:ext cx="0" cy="0"/>
          <a:chOff x="0" y="0"/>
          <a:chExt cx="0" cy="0"/>
        </a:xfrm>
      </p:grpSpPr>
      <p:sp>
        <p:nvSpPr>
          <p:cNvPr id="30" name="Google Shape;30;p6"/>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1" name="Google Shape;31;p6"/>
          <p:cNvSpPr txBox="1">
            <a:spLocks noGrp="1"/>
          </p:cNvSpPr>
          <p:nvPr>
            <p:ph type="body" idx="1"/>
          </p:nvPr>
        </p:nvSpPr>
        <p:spPr>
          <a:xfrm>
            <a:off x="838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2" name="Google Shape;32;p6"/>
          <p:cNvSpPr txBox="1">
            <a:spLocks noGrp="1"/>
          </p:cNvSpPr>
          <p:nvPr>
            <p:ph type="body" idx="2"/>
          </p:nvPr>
        </p:nvSpPr>
        <p:spPr>
          <a:xfrm>
            <a:off x="6172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3" name="Google Shape;33;p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4" name="Google Shape;34;p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5" name="Google Shape;35;p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36"/>
        <p:cNvGrpSpPr/>
        <p:nvPr/>
      </p:nvGrpSpPr>
      <p:grpSpPr>
        <a:xfrm>
          <a:off x="0" y="0"/>
          <a:ext cx="0" cy="0"/>
          <a:chOff x="0" y="0"/>
          <a:chExt cx="0" cy="0"/>
        </a:xfrm>
      </p:grpSpPr>
      <p:sp>
        <p:nvSpPr>
          <p:cNvPr id="37" name="Google Shape;37;p7"/>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8" name="Google Shape;38;p7"/>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39" name="Google Shape;39;p7"/>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0" name="Google Shape;40;p7"/>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1" name="Google Shape;41;p7"/>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2" name="Google Shape;42;p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3" name="Google Shape;43;p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4" name="Google Shape;44;p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45"/>
        <p:cNvGrpSpPr/>
        <p:nvPr/>
      </p:nvGrpSpPr>
      <p:grpSpPr>
        <a:xfrm>
          <a:off x="0" y="0"/>
          <a:ext cx="0" cy="0"/>
          <a:chOff x="0" y="0"/>
          <a:chExt cx="0" cy="0"/>
        </a:xfrm>
      </p:grpSpPr>
      <p:sp>
        <p:nvSpPr>
          <p:cNvPr id="46" name="Google Shape;46;p8"/>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7" name="Google Shape;47;p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8" name="Google Shape;48;p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9" name="Google Shape;49;p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0"/>
        <p:cNvGrpSpPr/>
        <p:nvPr/>
      </p:nvGrpSpPr>
      <p:grpSpPr>
        <a:xfrm>
          <a:off x="0" y="0"/>
          <a:ext cx="0" cy="0"/>
          <a:chOff x="0" y="0"/>
          <a:chExt cx="0" cy="0"/>
        </a:xfrm>
      </p:grpSpPr>
      <p:sp>
        <p:nvSpPr>
          <p:cNvPr id="51" name="Google Shape;51;p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3" name="Google Shape;53;p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54"/>
        <p:cNvGrpSpPr/>
        <p:nvPr/>
      </p:nvGrpSpPr>
      <p:grpSpPr>
        <a:xfrm>
          <a:off x="0" y="0"/>
          <a:ext cx="0" cy="0"/>
          <a:chOff x="0" y="0"/>
          <a:chExt cx="0" cy="0"/>
        </a:xfrm>
      </p:grpSpPr>
      <p:sp>
        <p:nvSpPr>
          <p:cNvPr id="55" name="Google Shape;55;p10"/>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6" name="Google Shape;56;p10"/>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57" name="Google Shape;57;p10"/>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58" name="Google Shape;58;p1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9" name="Google Shape;59;p1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0" name="Google Shape;60;p1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61"/>
        <p:cNvGrpSpPr/>
        <p:nvPr/>
      </p:nvGrpSpPr>
      <p:grpSpPr>
        <a:xfrm>
          <a:off x="0" y="0"/>
          <a:ext cx="0" cy="0"/>
          <a:chOff x="0" y="0"/>
          <a:chExt cx="0" cy="0"/>
        </a:xfrm>
      </p:grpSpPr>
      <p:sp>
        <p:nvSpPr>
          <p:cNvPr id="62" name="Google Shape;62;p11"/>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3" name="Google Shape;63;p11"/>
          <p:cNvSpPr>
            <a:spLocks noGrp="1"/>
          </p:cNvSpPr>
          <p:nvPr>
            <p:ph type="pic" idx="2"/>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R="0" lvl="0" algn="l" rtl="0">
              <a:lnSpc>
                <a:spcPct val="90000"/>
              </a:lnSpc>
              <a:spcBef>
                <a:spcPts val="1000"/>
              </a:spcBef>
              <a:spcAft>
                <a:spcPts val="0"/>
              </a:spcAft>
              <a:buClr>
                <a:schemeClr val="dk1"/>
              </a:buClr>
              <a:buSzPts val="3200"/>
              <a:buFont typeface="Arial"/>
              <a:buNone/>
              <a:defRPr sz="3200" b="0" i="0" u="none" strike="noStrike" cap="none">
                <a:solidFill>
                  <a:schemeClr val="dk1"/>
                </a:solidFill>
                <a:latin typeface="Calibri"/>
                <a:ea typeface="Calibri"/>
                <a:cs typeface="Calibri"/>
                <a:sym typeface="Calibri"/>
              </a:defRPr>
            </a:lvl1pPr>
            <a:lvl2pPr marR="0" lvl="1" algn="l" rtl="0">
              <a:lnSpc>
                <a:spcPct val="90000"/>
              </a:lnSpc>
              <a:spcBef>
                <a:spcPts val="500"/>
              </a:spcBef>
              <a:spcAft>
                <a:spcPts val="0"/>
              </a:spcAft>
              <a:buClr>
                <a:schemeClr val="dk1"/>
              </a:buClr>
              <a:buSzPts val="2800"/>
              <a:buFont typeface="Arial"/>
              <a:buNone/>
              <a:defRPr sz="2800" b="0" i="0" u="none" strike="noStrike" cap="none">
                <a:solidFill>
                  <a:schemeClr val="dk1"/>
                </a:solidFill>
                <a:latin typeface="Calibri"/>
                <a:ea typeface="Calibri"/>
                <a:cs typeface="Calibri"/>
                <a:sym typeface="Calibri"/>
              </a:defRPr>
            </a:lvl2pPr>
            <a:lvl3pPr marR="0" lvl="2" algn="l" rtl="0">
              <a:lnSpc>
                <a:spcPct val="90000"/>
              </a:lnSpc>
              <a:spcBef>
                <a:spcPts val="500"/>
              </a:spcBef>
              <a:spcAft>
                <a:spcPts val="0"/>
              </a:spcAft>
              <a:buClr>
                <a:schemeClr val="dk1"/>
              </a:buClr>
              <a:buSzPts val="2400"/>
              <a:buFont typeface="Arial"/>
              <a:buNone/>
              <a:defRPr sz="2400" b="0" i="0" u="none" strike="noStrike" cap="none">
                <a:solidFill>
                  <a:schemeClr val="dk1"/>
                </a:solidFill>
                <a:latin typeface="Calibri"/>
                <a:ea typeface="Calibri"/>
                <a:cs typeface="Calibri"/>
                <a:sym typeface="Calibri"/>
              </a:defRPr>
            </a:lvl3pPr>
            <a:lvl4pPr marR="0" lvl="3"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4pPr>
            <a:lvl5pPr marR="0" lvl="4"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5pPr>
            <a:lvl6pPr marR="0" lvl="5"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6pPr>
            <a:lvl7pPr marR="0" lvl="6"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7pPr>
            <a:lvl8pPr marR="0" lvl="7"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8pPr>
            <a:lvl9pPr marR="0" lvl="8"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9pPr>
          </a:lstStyle>
          <a:p>
            <a:endParaRPr/>
          </a:p>
        </p:txBody>
      </p:sp>
      <p:sp>
        <p:nvSpPr>
          <p:cNvPr id="64" name="Google Shape;64;p11"/>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5" name="Google Shape;65;p1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6" name="Google Shape;66;p1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7" name="Google Shape;67;p1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2"/>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7" name="Google Shape;7;p2"/>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8" name="Google Shape;8;p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9" name="Google Shape;9;p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0" name="Google Shape;10;p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https://www.bbc.co.uk/bitesize/articles/z22t7yc" TargetMode="External"/><Relationship Id="rId3" Type="http://schemas.openxmlformats.org/officeDocument/2006/relationships/hyperlink" Target="https://capitadiscovery.co.uk/wirral/join" TargetMode="External"/><Relationship Id="rId7" Type="http://schemas.openxmlformats.org/officeDocument/2006/relationships/hyperlink" Target="https://www.youtube.com/watch?v=8VNmEnj8UiQ"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hyperlink" Target="https://www.youtube.com/watch?v=wpZzbAeVxAE" TargetMode="External"/><Relationship Id="rId5" Type="http://schemas.openxmlformats.org/officeDocument/2006/relationships/hyperlink" Target="https://www.bbc.co.uk/bitesize/topics/zxsbcdm" TargetMode="External"/><Relationship Id="rId10" Type="http://schemas.openxmlformats.org/officeDocument/2006/relationships/image" Target="../media/image2.png"/><Relationship Id="rId4" Type="http://schemas.openxmlformats.org/officeDocument/2006/relationships/hyperlink" Target="https://whiterosemaths.com/homelearning/year-5/" TargetMode="External"/><Relationship Id="rId9"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sp>
        <p:nvSpPr>
          <p:cNvPr id="84" name="Google Shape;84;p1"/>
          <p:cNvSpPr txBox="1">
            <a:spLocks noGrp="1"/>
          </p:cNvSpPr>
          <p:nvPr>
            <p:ph type="ctrTitle"/>
          </p:nvPr>
        </p:nvSpPr>
        <p:spPr>
          <a:xfrm>
            <a:off x="2038525" y="1738345"/>
            <a:ext cx="7952763" cy="1344000"/>
          </a:xfrm>
          <a:prstGeom prst="rect">
            <a:avLst/>
          </a:prstGeom>
          <a:noFill/>
          <a:ln>
            <a:noFill/>
          </a:ln>
        </p:spPr>
        <p:txBody>
          <a:bodyPr spcFirstLastPara="1" wrap="square" lIns="91425" tIns="45700" rIns="91425" bIns="45700" anchor="b" anchorCtr="0">
            <a:noAutofit/>
          </a:bodyPr>
          <a:lstStyle/>
          <a:p>
            <a:pPr marL="0" lvl="0" indent="0" algn="ctr" rtl="0">
              <a:lnSpc>
                <a:spcPct val="90000"/>
              </a:lnSpc>
              <a:spcBef>
                <a:spcPts val="0"/>
              </a:spcBef>
              <a:spcAft>
                <a:spcPts val="0"/>
              </a:spcAft>
              <a:buClr>
                <a:schemeClr val="dk1"/>
              </a:buClr>
              <a:buSzPts val="4400"/>
              <a:buFont typeface="Calibri"/>
              <a:buNone/>
            </a:pPr>
            <a:r>
              <a:rPr lang="en-GB" sz="4400"/>
              <a:t>Year 5 –Learning From Home</a:t>
            </a:r>
            <a:endParaRPr/>
          </a:p>
        </p:txBody>
      </p:sp>
      <p:sp>
        <p:nvSpPr>
          <p:cNvPr id="85" name="Google Shape;85;p1"/>
          <p:cNvSpPr txBox="1">
            <a:spLocks noGrp="1"/>
          </p:cNvSpPr>
          <p:nvPr>
            <p:ph type="subTitle" idx="1"/>
          </p:nvPr>
        </p:nvSpPr>
        <p:spPr>
          <a:xfrm>
            <a:off x="1524000" y="2916132"/>
            <a:ext cx="9144000" cy="1655762"/>
          </a:xfrm>
          <a:prstGeom prst="rect">
            <a:avLst/>
          </a:prstGeom>
          <a:noFill/>
          <a:ln>
            <a:noFill/>
          </a:ln>
        </p:spPr>
        <p:txBody>
          <a:bodyPr spcFirstLastPara="1" wrap="square" lIns="91425" tIns="45700" rIns="91425" bIns="45700" anchor="t" anchorCtr="0">
            <a:normAutofit/>
          </a:bodyPr>
          <a:lstStyle/>
          <a:p>
            <a:pPr marL="0" lvl="0" indent="0" algn="ctr" rtl="0">
              <a:lnSpc>
                <a:spcPct val="90000"/>
              </a:lnSpc>
              <a:spcBef>
                <a:spcPts val="0"/>
              </a:spcBef>
              <a:spcAft>
                <a:spcPts val="0"/>
              </a:spcAft>
              <a:buClr>
                <a:schemeClr val="dk1"/>
              </a:buClr>
              <a:buSzPts val="2400"/>
              <a:buNone/>
            </a:pPr>
            <a:r>
              <a:rPr lang="en-GB"/>
              <a:t>Spring Term </a:t>
            </a:r>
            <a:endParaRPr/>
          </a:p>
          <a:p>
            <a:pPr marL="0" lvl="0" indent="0" algn="ctr" rtl="0">
              <a:lnSpc>
                <a:spcPct val="90000"/>
              </a:lnSpc>
              <a:spcBef>
                <a:spcPts val="1000"/>
              </a:spcBef>
              <a:spcAft>
                <a:spcPts val="0"/>
              </a:spcAft>
              <a:buClr>
                <a:schemeClr val="dk1"/>
              </a:buClr>
              <a:buSzPts val="1600"/>
              <a:buNone/>
            </a:pPr>
            <a:r>
              <a:rPr lang="en-GB" sz="1600"/>
              <a:t>Here is some guidance for learning from home should your child need to isolate for any reason. You can upload any work the children have done onto their portfolio on Class Dojo. This learning all links to what      your child would be doing in class. </a:t>
            </a:r>
            <a:endParaRPr/>
          </a:p>
        </p:txBody>
      </p:sp>
      <p:sp>
        <p:nvSpPr>
          <p:cNvPr id="86" name="Google Shape;86;p1"/>
          <p:cNvSpPr txBox="1"/>
          <p:nvPr/>
        </p:nvSpPr>
        <p:spPr>
          <a:xfrm>
            <a:off x="174075" y="177900"/>
            <a:ext cx="2259600" cy="2738100"/>
          </a:xfrm>
          <a:prstGeom prst="rect">
            <a:avLst/>
          </a:prstGeom>
          <a:noFill/>
          <a:ln w="9525" cap="flat" cmpd="sng">
            <a:solidFill>
              <a:schemeClr val="accent1"/>
            </a:solidFill>
            <a:prstDash val="solid"/>
            <a:round/>
            <a:headEnd type="none" w="sm" len="sm"/>
            <a:tailEnd type="none" w="sm" len="sm"/>
          </a:ln>
        </p:spPr>
        <p:txBody>
          <a:bodyPr spcFirstLastPara="1" wrap="square" lIns="91425" tIns="45700" rIns="91425" bIns="45700" anchor="t" anchorCtr="0">
            <a:spAutoFit/>
          </a:bodyPr>
          <a:lstStyle/>
          <a:p>
            <a:pPr marL="0" marR="0" lvl="0" indent="0" algn="ctr" rtl="0">
              <a:lnSpc>
                <a:spcPct val="107000"/>
              </a:lnSpc>
              <a:spcBef>
                <a:spcPts val="0"/>
              </a:spcBef>
              <a:spcAft>
                <a:spcPts val="0"/>
              </a:spcAft>
              <a:buNone/>
            </a:pPr>
            <a:r>
              <a:rPr lang="en-GB" sz="1100" b="1" i="0" u="sng" strike="noStrike" cap="none">
                <a:solidFill>
                  <a:schemeClr val="dk1"/>
                </a:solidFill>
                <a:latin typeface="Calibri"/>
                <a:ea typeface="Calibri"/>
                <a:cs typeface="Calibri"/>
                <a:sym typeface="Calibri"/>
              </a:rPr>
              <a:t>Writing</a:t>
            </a:r>
            <a:r>
              <a:rPr lang="en-GB" sz="1100" b="0" i="0" u="none" strike="noStrike" cap="none">
                <a:solidFill>
                  <a:schemeClr val="dk1"/>
                </a:solidFill>
                <a:latin typeface="Calibri"/>
                <a:ea typeface="Calibri"/>
                <a:cs typeface="Calibri"/>
                <a:sym typeface="Calibri"/>
              </a:rPr>
              <a:t> </a:t>
            </a:r>
            <a:endParaRPr/>
          </a:p>
          <a:p>
            <a:pPr marL="0" marR="0" lvl="0" indent="0" algn="l" rtl="0">
              <a:lnSpc>
                <a:spcPct val="107000"/>
              </a:lnSpc>
              <a:spcBef>
                <a:spcPts val="800"/>
              </a:spcBef>
              <a:spcAft>
                <a:spcPts val="0"/>
              </a:spcAft>
              <a:buNone/>
            </a:pPr>
            <a:r>
              <a:rPr lang="en-GB" sz="1100" b="0" i="0" u="none" strike="noStrike" cap="none">
                <a:solidFill>
                  <a:schemeClr val="dk1"/>
                </a:solidFill>
                <a:latin typeface="Calibri"/>
                <a:ea typeface="Calibri"/>
                <a:cs typeface="Calibri"/>
                <a:sym typeface="Calibri"/>
              </a:rPr>
              <a:t>Spellings will be uploaded onto the portfolio area of Class Dojo. Your child will need to practise these at home. </a:t>
            </a:r>
            <a:endParaRPr sz="1100" b="0" i="0" u="none" strike="noStrike" cap="none">
              <a:solidFill>
                <a:schemeClr val="dk1"/>
              </a:solidFill>
              <a:latin typeface="Calibri"/>
              <a:ea typeface="Calibri"/>
              <a:cs typeface="Calibri"/>
              <a:sym typeface="Calibri"/>
            </a:endParaRPr>
          </a:p>
          <a:p>
            <a:pPr marL="0" marR="0" lvl="0" indent="0" algn="l" rtl="0">
              <a:lnSpc>
                <a:spcPct val="107000"/>
              </a:lnSpc>
              <a:spcBef>
                <a:spcPts val="800"/>
              </a:spcBef>
              <a:spcAft>
                <a:spcPts val="0"/>
              </a:spcAft>
              <a:buNone/>
            </a:pPr>
            <a:r>
              <a:rPr lang="en-GB" sz="1100" b="0" i="0" u="none" strike="noStrike" cap="none">
                <a:solidFill>
                  <a:schemeClr val="dk1"/>
                </a:solidFill>
                <a:latin typeface="Calibri"/>
                <a:ea typeface="Calibri"/>
                <a:cs typeface="Calibri"/>
                <a:sym typeface="Calibri"/>
              </a:rPr>
              <a:t>Your child will be given access to Letterjoin at Home to practise their handwriting. Login details will be sent separately. </a:t>
            </a:r>
            <a:endParaRPr/>
          </a:p>
          <a:p>
            <a:pPr marL="0" marR="0" lvl="0" indent="0" algn="l" rtl="0">
              <a:lnSpc>
                <a:spcPct val="107000"/>
              </a:lnSpc>
              <a:spcBef>
                <a:spcPts val="800"/>
              </a:spcBef>
              <a:spcAft>
                <a:spcPts val="0"/>
              </a:spcAft>
              <a:buNone/>
            </a:pPr>
            <a:r>
              <a:rPr lang="en-GB" sz="1100" b="0" i="0" u="none" strike="noStrike" cap="none">
                <a:solidFill>
                  <a:schemeClr val="dk1"/>
                </a:solidFill>
                <a:latin typeface="Calibri"/>
                <a:ea typeface="Calibri"/>
                <a:cs typeface="Calibri"/>
                <a:sym typeface="Calibri"/>
              </a:rPr>
              <a:t>We will also share PowerPoints on ClassDojo linked to</a:t>
            </a:r>
            <a:r>
              <a:rPr lang="en-GB" sz="1100">
                <a:solidFill>
                  <a:schemeClr val="dk1"/>
                </a:solidFill>
                <a:latin typeface="Calibri"/>
                <a:ea typeface="Calibri"/>
                <a:cs typeface="Calibri"/>
                <a:sym typeface="Calibri"/>
              </a:rPr>
              <a:t> </a:t>
            </a:r>
            <a:r>
              <a:rPr lang="en-GB" sz="1100" b="0" i="0" u="none" strike="noStrike" cap="none">
                <a:solidFill>
                  <a:schemeClr val="dk1"/>
                </a:solidFill>
                <a:latin typeface="Calibri"/>
                <a:ea typeface="Calibri"/>
                <a:cs typeface="Calibri"/>
                <a:sym typeface="Calibri"/>
              </a:rPr>
              <a:t> our main text, </a:t>
            </a:r>
            <a:r>
              <a:rPr lang="en-GB" sz="1100">
                <a:solidFill>
                  <a:schemeClr val="dk1"/>
                </a:solidFill>
                <a:latin typeface="Calibri"/>
                <a:ea typeface="Calibri"/>
                <a:cs typeface="Calibri"/>
                <a:sym typeface="Calibri"/>
              </a:rPr>
              <a:t>“The Lost Happy Endings” </a:t>
            </a:r>
            <a:r>
              <a:rPr lang="en-GB" sz="1100" b="0" i="0" u="none" strike="noStrike" cap="none">
                <a:solidFill>
                  <a:schemeClr val="dk1"/>
                </a:solidFill>
                <a:latin typeface="Calibri"/>
                <a:ea typeface="Calibri"/>
                <a:cs typeface="Calibri"/>
                <a:sym typeface="Calibri"/>
              </a:rPr>
              <a:t>for your children to work on.</a:t>
            </a:r>
            <a:endParaRPr sz="1100" b="0" i="0" u="none" strike="noStrike" cap="none">
              <a:solidFill>
                <a:schemeClr val="dk1"/>
              </a:solidFill>
              <a:latin typeface="Calibri"/>
              <a:ea typeface="Calibri"/>
              <a:cs typeface="Calibri"/>
              <a:sym typeface="Calibri"/>
            </a:endParaRPr>
          </a:p>
        </p:txBody>
      </p:sp>
      <p:sp>
        <p:nvSpPr>
          <p:cNvPr id="87" name="Google Shape;87;p1"/>
          <p:cNvSpPr txBox="1"/>
          <p:nvPr/>
        </p:nvSpPr>
        <p:spPr>
          <a:xfrm>
            <a:off x="280525" y="4001425"/>
            <a:ext cx="2153100" cy="2556600"/>
          </a:xfrm>
          <a:prstGeom prst="rect">
            <a:avLst/>
          </a:prstGeom>
          <a:noFill/>
          <a:ln w="9525" cap="flat" cmpd="sng">
            <a:solidFill>
              <a:schemeClr val="accent1"/>
            </a:solidFill>
            <a:prstDash val="solid"/>
            <a:round/>
            <a:headEnd type="none" w="sm" len="sm"/>
            <a:tailEnd type="none" w="sm" len="sm"/>
          </a:ln>
        </p:spPr>
        <p:txBody>
          <a:bodyPr spcFirstLastPara="1" wrap="square" lIns="91425" tIns="45700" rIns="91425" bIns="45700" anchor="t" anchorCtr="0">
            <a:spAutoFit/>
          </a:bodyPr>
          <a:lstStyle/>
          <a:p>
            <a:pPr marL="0" marR="0" lvl="0" indent="0" algn="ctr" rtl="0">
              <a:lnSpc>
                <a:spcPct val="107000"/>
              </a:lnSpc>
              <a:spcBef>
                <a:spcPts val="0"/>
              </a:spcBef>
              <a:spcAft>
                <a:spcPts val="0"/>
              </a:spcAft>
              <a:buNone/>
            </a:pPr>
            <a:r>
              <a:rPr lang="en-GB" sz="1100" b="1" i="0" u="sng" strike="noStrike" cap="none">
                <a:solidFill>
                  <a:schemeClr val="dk1"/>
                </a:solidFill>
                <a:latin typeface="Calibri"/>
                <a:ea typeface="Calibri"/>
                <a:cs typeface="Calibri"/>
                <a:sym typeface="Calibri"/>
              </a:rPr>
              <a:t>Reading</a:t>
            </a:r>
            <a:endParaRPr sz="1100" b="0" i="0" u="none" strike="noStrike" cap="none">
              <a:solidFill>
                <a:schemeClr val="dk1"/>
              </a:solidFill>
              <a:latin typeface="Calibri"/>
              <a:ea typeface="Calibri"/>
              <a:cs typeface="Calibri"/>
              <a:sym typeface="Calibri"/>
            </a:endParaRPr>
          </a:p>
          <a:p>
            <a:pPr marL="0" marR="0" lvl="0" indent="0" algn="l" rtl="0">
              <a:lnSpc>
                <a:spcPct val="107000"/>
              </a:lnSpc>
              <a:spcBef>
                <a:spcPts val="800"/>
              </a:spcBef>
              <a:spcAft>
                <a:spcPts val="0"/>
              </a:spcAft>
              <a:buNone/>
            </a:pPr>
            <a:r>
              <a:rPr lang="en-GB" sz="1100" b="0" i="0" u="none" strike="noStrike" cap="none">
                <a:solidFill>
                  <a:schemeClr val="dk1"/>
                </a:solidFill>
                <a:latin typeface="Calibri"/>
                <a:ea typeface="Calibri"/>
                <a:cs typeface="Calibri"/>
                <a:sym typeface="Calibri"/>
              </a:rPr>
              <a:t>Please encourage your child to read for pleasure. There are lots of books available online from Wirral libraries. If you are not already a member, you can join here </a:t>
            </a:r>
            <a:r>
              <a:rPr lang="en-GB" sz="1100" b="0" i="0" u="sng" strike="noStrike" cap="none">
                <a:solidFill>
                  <a:schemeClr val="dk1"/>
                </a:solidFill>
                <a:latin typeface="Calibri"/>
                <a:ea typeface="Calibri"/>
                <a:cs typeface="Calibri"/>
                <a:sym typeface="Calibri"/>
                <a:hlinkClick r:id="rId3">
                  <a:extLst>
                    <a:ext uri="{A12FA001-AC4F-418D-AE19-62706E023703}">
                      <ahyp:hlinkClr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val="tx"/>
                    </a:ext>
                  </a:extLst>
                </a:hlinkClick>
              </a:rPr>
              <a:t>https://capitadiscovery.co.uk/wirral/join</a:t>
            </a:r>
            <a:endParaRPr sz="1100" b="0" i="0" u="none" strike="noStrike" cap="none">
              <a:solidFill>
                <a:schemeClr val="dk1"/>
              </a:solidFill>
              <a:latin typeface="Calibri"/>
              <a:ea typeface="Calibri"/>
              <a:cs typeface="Calibri"/>
              <a:sym typeface="Calibri"/>
            </a:endParaRPr>
          </a:p>
          <a:p>
            <a:pPr marL="0" marR="0" lvl="0" indent="0" algn="l" rtl="0">
              <a:lnSpc>
                <a:spcPct val="107000"/>
              </a:lnSpc>
              <a:spcBef>
                <a:spcPts val="800"/>
              </a:spcBef>
              <a:spcAft>
                <a:spcPts val="0"/>
              </a:spcAft>
              <a:buNone/>
            </a:pPr>
            <a:r>
              <a:rPr lang="en-GB" sz="1100" b="0" i="0" u="none" strike="noStrike" cap="none">
                <a:solidFill>
                  <a:schemeClr val="dk1"/>
                </a:solidFill>
                <a:latin typeface="Calibri"/>
                <a:ea typeface="Calibri"/>
                <a:cs typeface="Calibri"/>
                <a:sym typeface="Calibri"/>
              </a:rPr>
              <a:t>We will also be sharing PowerPoints and other resources from our Pathways to Read programme. </a:t>
            </a:r>
            <a:endParaRPr sz="1100" b="0" i="0" u="none" strike="noStrike" cap="none">
              <a:solidFill>
                <a:schemeClr val="dk1"/>
              </a:solidFill>
              <a:latin typeface="Calibri"/>
              <a:ea typeface="Calibri"/>
              <a:cs typeface="Calibri"/>
              <a:sym typeface="Calibri"/>
            </a:endParaRPr>
          </a:p>
        </p:txBody>
      </p:sp>
      <p:sp>
        <p:nvSpPr>
          <p:cNvPr id="88" name="Google Shape;88;p1"/>
          <p:cNvSpPr txBox="1"/>
          <p:nvPr/>
        </p:nvSpPr>
        <p:spPr>
          <a:xfrm>
            <a:off x="2534875" y="3992875"/>
            <a:ext cx="2236500" cy="2655000"/>
          </a:xfrm>
          <a:prstGeom prst="rect">
            <a:avLst/>
          </a:prstGeom>
          <a:noFill/>
          <a:ln w="9525" cap="flat" cmpd="sng">
            <a:solidFill>
              <a:schemeClr val="accent1"/>
            </a:solidFill>
            <a:prstDash val="solid"/>
            <a:round/>
            <a:headEnd type="none" w="sm" len="sm"/>
            <a:tailEnd type="none" w="sm" len="sm"/>
          </a:ln>
        </p:spPr>
        <p:txBody>
          <a:bodyPr spcFirstLastPara="1" wrap="square" lIns="91425" tIns="45700" rIns="91425" bIns="45700" anchor="t" anchorCtr="0">
            <a:spAutoFit/>
          </a:bodyPr>
          <a:lstStyle/>
          <a:p>
            <a:pPr marL="0" marR="0" lvl="0" indent="0" algn="ctr" rtl="0">
              <a:lnSpc>
                <a:spcPct val="107000"/>
              </a:lnSpc>
              <a:spcBef>
                <a:spcPts val="0"/>
              </a:spcBef>
              <a:spcAft>
                <a:spcPts val="0"/>
              </a:spcAft>
              <a:buNone/>
            </a:pPr>
            <a:r>
              <a:rPr lang="en-GB" sz="1050" b="1" i="0" u="sng" strike="noStrike" cap="none">
                <a:solidFill>
                  <a:schemeClr val="dk1"/>
                </a:solidFill>
                <a:latin typeface="Calibri"/>
                <a:ea typeface="Calibri"/>
                <a:cs typeface="Calibri"/>
                <a:sym typeface="Calibri"/>
              </a:rPr>
              <a:t>M</a:t>
            </a:r>
            <a:r>
              <a:rPr lang="en-GB" sz="1100" b="1" i="0" u="sng" strike="noStrike" cap="none">
                <a:solidFill>
                  <a:schemeClr val="dk1"/>
                </a:solidFill>
                <a:latin typeface="Calibri"/>
                <a:ea typeface="Calibri"/>
                <a:cs typeface="Calibri"/>
                <a:sym typeface="Calibri"/>
              </a:rPr>
              <a:t>aths</a:t>
            </a:r>
            <a:r>
              <a:rPr lang="en-GB" sz="1100" b="0" i="0" u="none" strike="noStrike" cap="none">
                <a:solidFill>
                  <a:schemeClr val="dk1"/>
                </a:solidFill>
                <a:latin typeface="Calibri"/>
                <a:ea typeface="Calibri"/>
                <a:cs typeface="Calibri"/>
                <a:sym typeface="Calibri"/>
              </a:rPr>
              <a:t> </a:t>
            </a:r>
            <a:endParaRPr/>
          </a:p>
          <a:p>
            <a:pPr marL="0" marR="0" lvl="0" indent="0" algn="l" rtl="0">
              <a:lnSpc>
                <a:spcPct val="107000"/>
              </a:lnSpc>
              <a:spcBef>
                <a:spcPts val="800"/>
              </a:spcBef>
              <a:spcAft>
                <a:spcPts val="0"/>
              </a:spcAft>
              <a:buNone/>
            </a:pPr>
            <a:r>
              <a:rPr lang="en-GB" sz="1100" b="0" i="0" u="sng" strike="noStrike" cap="none">
                <a:solidFill>
                  <a:srgbClr val="0563C1"/>
                </a:solidFill>
                <a:latin typeface="Calibri"/>
                <a:ea typeface="Calibri"/>
                <a:cs typeface="Calibri"/>
                <a:sym typeface="Calibri"/>
                <a:hlinkClick r:id="rId4">
                  <a:extLst>
                    <a:ext uri="{A12FA001-AC4F-418D-AE19-62706E023703}">
                      <ahyp:hlinkClr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val="tx"/>
                    </a:ext>
                  </a:extLst>
                </a:hlinkClick>
              </a:rPr>
              <a:t>https://whiterosemaths.com/homelearning/year-5/</a:t>
            </a:r>
            <a:r>
              <a:rPr lang="en-GB" sz="1100" b="0" i="0" u="sng" strike="noStrike" cap="none">
                <a:solidFill>
                  <a:srgbClr val="0563C1"/>
                </a:solidFill>
                <a:latin typeface="Calibri"/>
                <a:ea typeface="Calibri"/>
                <a:cs typeface="Calibri"/>
                <a:sym typeface="Calibri"/>
              </a:rPr>
              <a:t> </a:t>
            </a:r>
            <a:endParaRPr/>
          </a:p>
          <a:p>
            <a:pPr marL="0" marR="0" lvl="0" indent="0" algn="l" rtl="0">
              <a:lnSpc>
                <a:spcPct val="107000"/>
              </a:lnSpc>
              <a:spcBef>
                <a:spcPts val="800"/>
              </a:spcBef>
              <a:spcAft>
                <a:spcPts val="0"/>
              </a:spcAft>
              <a:buNone/>
            </a:pPr>
            <a:r>
              <a:rPr lang="en-GB" sz="1100" b="0" i="0" u="none" strike="noStrike" cap="none">
                <a:solidFill>
                  <a:schemeClr val="dk1"/>
                </a:solidFill>
                <a:latin typeface="Calibri"/>
                <a:ea typeface="Calibri"/>
                <a:cs typeface="Calibri"/>
                <a:sym typeface="Calibri"/>
              </a:rPr>
              <a:t>We will let you know the lesson the children will need to view. </a:t>
            </a:r>
            <a:endParaRPr sz="1100" b="0" i="0" u="none" strike="noStrike" cap="none">
              <a:solidFill>
                <a:schemeClr val="dk1"/>
              </a:solidFill>
              <a:latin typeface="Calibri"/>
              <a:ea typeface="Calibri"/>
              <a:cs typeface="Calibri"/>
              <a:sym typeface="Calibri"/>
            </a:endParaRPr>
          </a:p>
          <a:p>
            <a:pPr marL="0" marR="0" lvl="0" indent="0" algn="l" rtl="0">
              <a:lnSpc>
                <a:spcPct val="107000"/>
              </a:lnSpc>
              <a:spcBef>
                <a:spcPts val="800"/>
              </a:spcBef>
              <a:spcAft>
                <a:spcPts val="0"/>
              </a:spcAft>
              <a:buNone/>
            </a:pPr>
            <a:r>
              <a:rPr lang="en-GB" sz="1100" b="0" i="0" u="none" strike="noStrike" cap="none">
                <a:solidFill>
                  <a:schemeClr val="dk1"/>
                </a:solidFill>
                <a:latin typeface="Calibri"/>
                <a:ea typeface="Calibri"/>
                <a:cs typeface="Calibri"/>
                <a:sym typeface="Calibri"/>
              </a:rPr>
              <a:t>We will set an LbQ activity every day as well which will support the home learning resources from White Rose. </a:t>
            </a:r>
            <a:endParaRPr sz="1100" b="0" i="0" u="none" strike="noStrike" cap="none">
              <a:solidFill>
                <a:schemeClr val="dk1"/>
              </a:solidFill>
              <a:latin typeface="Calibri"/>
              <a:ea typeface="Calibri"/>
              <a:cs typeface="Calibri"/>
              <a:sym typeface="Calibri"/>
            </a:endParaRPr>
          </a:p>
          <a:p>
            <a:pPr marL="0" marR="0" lvl="0" indent="0" algn="l" rtl="0">
              <a:lnSpc>
                <a:spcPct val="107000"/>
              </a:lnSpc>
              <a:spcBef>
                <a:spcPts val="800"/>
              </a:spcBef>
              <a:spcAft>
                <a:spcPts val="0"/>
              </a:spcAft>
              <a:buNone/>
            </a:pPr>
            <a:r>
              <a:rPr lang="en-GB" sz="1100" b="0" i="0" u="none" strike="noStrike" cap="none">
                <a:solidFill>
                  <a:schemeClr val="dk1"/>
                </a:solidFill>
                <a:latin typeface="Calibri"/>
                <a:ea typeface="Calibri"/>
                <a:cs typeface="Calibri"/>
                <a:sym typeface="Calibri"/>
              </a:rPr>
              <a:t>As always, please encourage your child to practise their times tables</a:t>
            </a:r>
            <a:r>
              <a:rPr lang="en-GB" sz="1100">
                <a:solidFill>
                  <a:schemeClr val="dk1"/>
                </a:solidFill>
                <a:latin typeface="Calibri"/>
                <a:ea typeface="Calibri"/>
                <a:cs typeface="Calibri"/>
                <a:sym typeface="Calibri"/>
              </a:rPr>
              <a:t> through the use of TTRS</a:t>
            </a:r>
            <a:endParaRPr sz="1100" b="0" i="0" u="none" strike="noStrike" cap="none">
              <a:solidFill>
                <a:schemeClr val="dk1"/>
              </a:solidFill>
              <a:latin typeface="Calibri"/>
              <a:ea typeface="Calibri"/>
              <a:cs typeface="Calibri"/>
              <a:sym typeface="Calibri"/>
            </a:endParaRPr>
          </a:p>
        </p:txBody>
      </p:sp>
      <p:sp>
        <p:nvSpPr>
          <p:cNvPr id="89" name="Google Shape;89;p1"/>
          <p:cNvSpPr txBox="1"/>
          <p:nvPr/>
        </p:nvSpPr>
        <p:spPr>
          <a:xfrm>
            <a:off x="4872625" y="4260125"/>
            <a:ext cx="2153100" cy="2387700"/>
          </a:xfrm>
          <a:prstGeom prst="rect">
            <a:avLst/>
          </a:prstGeom>
          <a:noFill/>
          <a:ln w="9525" cap="flat" cmpd="sng">
            <a:solidFill>
              <a:schemeClr val="accent1"/>
            </a:solidFill>
            <a:prstDash val="solid"/>
            <a:round/>
            <a:headEnd type="none" w="sm" len="sm"/>
            <a:tailEnd type="none" w="sm" len="sm"/>
          </a:ln>
        </p:spPr>
        <p:txBody>
          <a:bodyPr spcFirstLastPara="1" wrap="square" lIns="91425" tIns="45700" rIns="91425" bIns="45700" anchor="t" anchorCtr="0">
            <a:spAutoFit/>
          </a:bodyPr>
          <a:lstStyle/>
          <a:p>
            <a:pPr marL="0" marR="0" lvl="0" indent="0" algn="ctr" rtl="0">
              <a:lnSpc>
                <a:spcPct val="107000"/>
              </a:lnSpc>
              <a:spcBef>
                <a:spcPts val="0"/>
              </a:spcBef>
              <a:spcAft>
                <a:spcPts val="0"/>
              </a:spcAft>
              <a:buNone/>
            </a:pPr>
            <a:r>
              <a:rPr lang="en-GB" sz="1100" b="1" i="0" u="sng" strike="noStrike" cap="none">
                <a:solidFill>
                  <a:schemeClr val="dk1"/>
                </a:solidFill>
                <a:latin typeface="Calibri"/>
                <a:ea typeface="Calibri"/>
                <a:cs typeface="Calibri"/>
                <a:sym typeface="Calibri"/>
              </a:rPr>
              <a:t>Geography</a:t>
            </a:r>
            <a:endParaRPr/>
          </a:p>
          <a:p>
            <a:pPr marL="0" marR="0" lvl="0" indent="0" algn="l" rtl="0">
              <a:lnSpc>
                <a:spcPct val="107000"/>
              </a:lnSpc>
              <a:spcBef>
                <a:spcPts val="0"/>
              </a:spcBef>
              <a:spcAft>
                <a:spcPts val="0"/>
              </a:spcAft>
              <a:buNone/>
            </a:pPr>
            <a:r>
              <a:rPr lang="en-GB" sz="1100"/>
              <a:t>What do all of the countries that the Anglos-Saxons came from have in common? </a:t>
            </a:r>
            <a:endParaRPr sz="1100"/>
          </a:p>
          <a:p>
            <a:pPr marL="0" marR="0" lvl="0" indent="0" algn="l" rtl="0">
              <a:lnSpc>
                <a:spcPct val="107000"/>
              </a:lnSpc>
              <a:spcBef>
                <a:spcPts val="800"/>
              </a:spcBef>
              <a:spcAft>
                <a:spcPts val="0"/>
              </a:spcAft>
              <a:buNone/>
            </a:pPr>
            <a:r>
              <a:rPr lang="en-GB" sz="1100" b="0" i="0" u="none" strike="noStrike" cap="none">
                <a:solidFill>
                  <a:schemeClr val="dk1"/>
                </a:solidFill>
                <a:latin typeface="Calibri"/>
                <a:ea typeface="Calibri"/>
                <a:cs typeface="Calibri"/>
                <a:sym typeface="Calibri"/>
              </a:rPr>
              <a:t>Use Google Earth </a:t>
            </a:r>
            <a:r>
              <a:rPr lang="en-GB" sz="1100">
                <a:solidFill>
                  <a:schemeClr val="dk1"/>
                </a:solidFill>
                <a:latin typeface="Calibri"/>
                <a:ea typeface="Calibri"/>
                <a:cs typeface="Calibri"/>
                <a:sym typeface="Calibri"/>
              </a:rPr>
              <a:t>to find out where they are located and how they look similar on a map? </a:t>
            </a:r>
            <a:endParaRPr sz="1100" b="0" i="0" u="none" strike="noStrike" cap="none">
              <a:solidFill>
                <a:schemeClr val="dk1"/>
              </a:solidFill>
              <a:latin typeface="Calibri"/>
              <a:ea typeface="Calibri"/>
              <a:cs typeface="Calibri"/>
              <a:sym typeface="Calibri"/>
            </a:endParaRPr>
          </a:p>
          <a:p>
            <a:pPr marL="0" marR="0" lvl="0" indent="0" algn="l" rtl="0">
              <a:lnSpc>
                <a:spcPct val="107000"/>
              </a:lnSpc>
              <a:spcBef>
                <a:spcPts val="800"/>
              </a:spcBef>
              <a:spcAft>
                <a:spcPts val="0"/>
              </a:spcAft>
              <a:buNone/>
            </a:pPr>
            <a:r>
              <a:rPr lang="en-GB" sz="1100" b="0" i="0" u="none" strike="noStrike" cap="none">
                <a:solidFill>
                  <a:schemeClr val="dk1"/>
                </a:solidFill>
                <a:latin typeface="Calibri"/>
                <a:ea typeface="Calibri"/>
                <a:cs typeface="Calibri"/>
                <a:sym typeface="Calibri"/>
              </a:rPr>
              <a:t>Why do you think people </a:t>
            </a:r>
            <a:r>
              <a:rPr lang="en-GB" sz="1100">
                <a:solidFill>
                  <a:schemeClr val="dk1"/>
                </a:solidFill>
                <a:latin typeface="Calibri"/>
                <a:ea typeface="Calibri"/>
                <a:cs typeface="Calibri"/>
                <a:sym typeface="Calibri"/>
              </a:rPr>
              <a:t>were drawn to England  from these countries? </a:t>
            </a:r>
            <a:endParaRPr sz="1100" b="0" i="0" u="none" strike="noStrike" cap="none">
              <a:solidFill>
                <a:schemeClr val="dk1"/>
              </a:solidFill>
              <a:latin typeface="Calibri"/>
              <a:ea typeface="Calibri"/>
              <a:cs typeface="Calibri"/>
              <a:sym typeface="Calibri"/>
            </a:endParaRPr>
          </a:p>
        </p:txBody>
      </p:sp>
      <p:sp>
        <p:nvSpPr>
          <p:cNvPr id="90" name="Google Shape;90;p1"/>
          <p:cNvSpPr txBox="1"/>
          <p:nvPr/>
        </p:nvSpPr>
        <p:spPr>
          <a:xfrm>
            <a:off x="7126975" y="4260050"/>
            <a:ext cx="2423700" cy="2387700"/>
          </a:xfrm>
          <a:prstGeom prst="rect">
            <a:avLst/>
          </a:prstGeom>
          <a:noFill/>
          <a:ln w="9525" cap="flat" cmpd="sng">
            <a:solidFill>
              <a:schemeClr val="accent1"/>
            </a:solidFill>
            <a:prstDash val="solid"/>
            <a:round/>
            <a:headEnd type="none" w="sm" len="sm"/>
            <a:tailEnd type="none" w="sm" len="sm"/>
          </a:ln>
        </p:spPr>
        <p:txBody>
          <a:bodyPr spcFirstLastPara="1" wrap="square" lIns="91425" tIns="45700" rIns="91425" bIns="45700" anchor="t" anchorCtr="0">
            <a:spAutoFit/>
          </a:bodyPr>
          <a:lstStyle/>
          <a:p>
            <a:pPr marL="0" marR="0" lvl="0" indent="0" algn="ctr" rtl="0">
              <a:lnSpc>
                <a:spcPct val="107000"/>
              </a:lnSpc>
              <a:spcBef>
                <a:spcPts val="0"/>
              </a:spcBef>
              <a:spcAft>
                <a:spcPts val="0"/>
              </a:spcAft>
              <a:buNone/>
            </a:pPr>
            <a:r>
              <a:rPr lang="en-GB" sz="1100" b="1" i="0" u="sng" strike="noStrike" cap="none">
                <a:solidFill>
                  <a:schemeClr val="dk1"/>
                </a:solidFill>
                <a:latin typeface="Calibri"/>
                <a:ea typeface="Calibri"/>
                <a:cs typeface="Calibri"/>
                <a:sym typeface="Calibri"/>
              </a:rPr>
              <a:t>History  </a:t>
            </a:r>
            <a:endParaRPr/>
          </a:p>
          <a:p>
            <a:pPr marL="0" marR="0" lvl="0" indent="0" algn="l" rtl="0">
              <a:lnSpc>
                <a:spcPct val="107000"/>
              </a:lnSpc>
              <a:spcBef>
                <a:spcPts val="800"/>
              </a:spcBef>
              <a:spcAft>
                <a:spcPts val="0"/>
              </a:spcAft>
              <a:buNone/>
            </a:pPr>
            <a:r>
              <a:rPr lang="en-GB" sz="1100">
                <a:solidFill>
                  <a:schemeClr val="dk1"/>
                </a:solidFill>
                <a:latin typeface="Calibri"/>
                <a:ea typeface="Calibri"/>
                <a:cs typeface="Calibri"/>
                <a:sym typeface="Calibri"/>
              </a:rPr>
              <a:t>W</a:t>
            </a:r>
            <a:r>
              <a:rPr lang="en-GB" sz="1100" b="0" i="0" u="none" strike="noStrike" cap="none">
                <a:solidFill>
                  <a:schemeClr val="dk1"/>
                </a:solidFill>
                <a:latin typeface="Calibri"/>
                <a:ea typeface="Calibri"/>
                <a:cs typeface="Calibri"/>
                <a:sym typeface="Calibri"/>
              </a:rPr>
              <a:t>e will be looking at the Anglo Saxons and why they settled in Britain. What is a settlement? What does it mean to settle? Where did the Anglo-Saxons come from and why did they come to Britain? </a:t>
            </a:r>
            <a:endParaRPr/>
          </a:p>
          <a:p>
            <a:pPr marL="0" marR="0" lvl="0" indent="0" algn="l" rtl="0">
              <a:lnSpc>
                <a:spcPct val="107000"/>
              </a:lnSpc>
              <a:spcBef>
                <a:spcPts val="800"/>
              </a:spcBef>
              <a:spcAft>
                <a:spcPts val="0"/>
              </a:spcAft>
              <a:buNone/>
            </a:pPr>
            <a:r>
              <a:rPr lang="en-GB" sz="1100" b="0" i="0" u="sng" strike="noStrike" cap="none">
                <a:solidFill>
                  <a:schemeClr val="dk1"/>
                </a:solidFill>
                <a:latin typeface="Calibri"/>
                <a:ea typeface="Calibri"/>
                <a:cs typeface="Calibri"/>
                <a:sym typeface="Calibri"/>
                <a:hlinkClick r:id="rId5">
                  <a:extLst>
                    <a:ext uri="{A12FA001-AC4F-418D-AE19-62706E023703}">
                      <ahyp:hlinkClr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val="tx"/>
                    </a:ext>
                  </a:extLst>
                </a:hlinkClick>
              </a:rPr>
              <a:t>https://www.bbc.co.uk/bitesize/topics/zxsbcdm</a:t>
            </a:r>
            <a:endParaRPr sz="1100" b="0" i="0" u="none" strike="noStrike" cap="none">
              <a:solidFill>
                <a:schemeClr val="dk1"/>
              </a:solidFill>
              <a:latin typeface="Calibri"/>
              <a:ea typeface="Calibri"/>
              <a:cs typeface="Calibri"/>
              <a:sym typeface="Calibri"/>
            </a:endParaRPr>
          </a:p>
          <a:p>
            <a:pPr marL="0" marR="0" lvl="0" indent="0" algn="l" rtl="0">
              <a:lnSpc>
                <a:spcPct val="107000"/>
              </a:lnSpc>
              <a:spcBef>
                <a:spcPts val="800"/>
              </a:spcBef>
              <a:spcAft>
                <a:spcPts val="0"/>
              </a:spcAft>
              <a:buNone/>
            </a:pPr>
            <a:endParaRPr sz="1100" b="0" i="0" u="none" strike="noStrike" cap="none">
              <a:solidFill>
                <a:schemeClr val="dk1"/>
              </a:solidFill>
              <a:latin typeface="Calibri"/>
              <a:ea typeface="Calibri"/>
              <a:cs typeface="Calibri"/>
              <a:sym typeface="Calibri"/>
            </a:endParaRPr>
          </a:p>
        </p:txBody>
      </p:sp>
      <p:sp>
        <p:nvSpPr>
          <p:cNvPr id="91" name="Google Shape;91;p1"/>
          <p:cNvSpPr txBox="1"/>
          <p:nvPr/>
        </p:nvSpPr>
        <p:spPr>
          <a:xfrm>
            <a:off x="6862525" y="1232775"/>
            <a:ext cx="2423700" cy="1124700"/>
          </a:xfrm>
          <a:prstGeom prst="rect">
            <a:avLst/>
          </a:prstGeom>
          <a:noFill/>
          <a:ln w="9525" cap="flat" cmpd="sng">
            <a:solidFill>
              <a:schemeClr val="accent1"/>
            </a:solidFill>
            <a:prstDash val="solid"/>
            <a:round/>
            <a:headEnd type="none" w="sm" len="sm"/>
            <a:tailEnd type="none" w="sm" len="sm"/>
          </a:ln>
        </p:spPr>
        <p:txBody>
          <a:bodyPr spcFirstLastPara="1" wrap="square" lIns="91425" tIns="45700" rIns="91425" bIns="45700" anchor="t" anchorCtr="0">
            <a:spAutoFit/>
          </a:bodyPr>
          <a:lstStyle/>
          <a:p>
            <a:pPr marL="0" marR="0" lvl="0" indent="0" algn="ctr" rtl="0">
              <a:lnSpc>
                <a:spcPct val="107000"/>
              </a:lnSpc>
              <a:spcBef>
                <a:spcPts val="0"/>
              </a:spcBef>
              <a:spcAft>
                <a:spcPts val="0"/>
              </a:spcAft>
              <a:buNone/>
            </a:pPr>
            <a:r>
              <a:rPr lang="en-GB" sz="1100" b="1" i="0" u="sng" strike="noStrike" cap="none">
                <a:solidFill>
                  <a:schemeClr val="dk1"/>
                </a:solidFill>
                <a:latin typeface="Calibri"/>
                <a:ea typeface="Calibri"/>
                <a:cs typeface="Calibri"/>
                <a:sym typeface="Calibri"/>
              </a:rPr>
              <a:t>PE</a:t>
            </a:r>
            <a:r>
              <a:rPr lang="en-GB" sz="1100" b="0" i="0" u="none" strike="noStrike" cap="none">
                <a:solidFill>
                  <a:schemeClr val="dk1"/>
                </a:solidFill>
                <a:latin typeface="Calibri"/>
                <a:ea typeface="Calibri"/>
                <a:cs typeface="Calibri"/>
                <a:sym typeface="Calibri"/>
              </a:rPr>
              <a:t> </a:t>
            </a:r>
            <a:endParaRPr/>
          </a:p>
          <a:p>
            <a:pPr marL="0" marR="0" lvl="0" indent="0" algn="l" rtl="0">
              <a:lnSpc>
                <a:spcPct val="107000"/>
              </a:lnSpc>
              <a:spcBef>
                <a:spcPts val="800"/>
              </a:spcBef>
              <a:spcAft>
                <a:spcPts val="0"/>
              </a:spcAft>
              <a:buNone/>
            </a:pPr>
            <a:r>
              <a:rPr lang="en-GB" sz="1100" b="0" i="0" u="none" strike="noStrike" cap="none">
                <a:solidFill>
                  <a:schemeClr val="dk1"/>
                </a:solidFill>
                <a:latin typeface="Calibri"/>
                <a:ea typeface="Calibri"/>
                <a:cs typeface="Calibri"/>
                <a:sym typeface="Calibri"/>
              </a:rPr>
              <a:t>PE With Joe on youtube</a:t>
            </a:r>
            <a:endParaRPr sz="1100" b="0" i="0" u="none" strike="noStrike" cap="none">
              <a:solidFill>
                <a:schemeClr val="dk1"/>
              </a:solidFill>
              <a:latin typeface="Calibri"/>
              <a:ea typeface="Calibri"/>
              <a:cs typeface="Calibri"/>
              <a:sym typeface="Calibri"/>
            </a:endParaRPr>
          </a:p>
          <a:p>
            <a:pPr marL="0" marR="0" lvl="0" indent="0" algn="l" rtl="0">
              <a:lnSpc>
                <a:spcPct val="107000"/>
              </a:lnSpc>
              <a:spcBef>
                <a:spcPts val="800"/>
              </a:spcBef>
              <a:spcAft>
                <a:spcPts val="0"/>
              </a:spcAft>
              <a:buNone/>
            </a:pPr>
            <a:r>
              <a:rPr lang="en-GB" sz="1100" b="0" i="0" u="none" strike="noStrike" cap="none">
                <a:solidFill>
                  <a:schemeClr val="dk1"/>
                </a:solidFill>
                <a:latin typeface="Calibri"/>
                <a:ea typeface="Calibri"/>
                <a:cs typeface="Calibri"/>
                <a:sym typeface="Calibri"/>
              </a:rPr>
              <a:t>Just Dance routines on youtube </a:t>
            </a:r>
            <a:endParaRPr/>
          </a:p>
          <a:p>
            <a:pPr marL="0" marR="0" lvl="0" indent="0" algn="l" rtl="0">
              <a:lnSpc>
                <a:spcPct val="107000"/>
              </a:lnSpc>
              <a:spcBef>
                <a:spcPts val="800"/>
              </a:spcBef>
              <a:spcAft>
                <a:spcPts val="0"/>
              </a:spcAft>
              <a:buNone/>
            </a:pPr>
            <a:r>
              <a:rPr lang="en-GB" sz="1100" b="0" i="0" u="none" strike="noStrike" cap="none">
                <a:solidFill>
                  <a:schemeClr val="dk1"/>
                </a:solidFill>
                <a:latin typeface="Calibri"/>
                <a:ea typeface="Calibri"/>
                <a:cs typeface="Calibri"/>
                <a:sym typeface="Calibri"/>
              </a:rPr>
              <a:t>www.gonoodle.com</a:t>
            </a:r>
            <a:endParaRPr/>
          </a:p>
        </p:txBody>
      </p:sp>
      <p:sp>
        <p:nvSpPr>
          <p:cNvPr id="92" name="Google Shape;92;p1"/>
          <p:cNvSpPr txBox="1"/>
          <p:nvPr/>
        </p:nvSpPr>
        <p:spPr>
          <a:xfrm>
            <a:off x="4698700" y="177900"/>
            <a:ext cx="2021700" cy="1950900"/>
          </a:xfrm>
          <a:prstGeom prst="rect">
            <a:avLst/>
          </a:prstGeom>
          <a:noFill/>
          <a:ln w="9525" cap="flat" cmpd="sng">
            <a:solidFill>
              <a:schemeClr val="accent1"/>
            </a:solidFill>
            <a:prstDash val="solid"/>
            <a:round/>
            <a:headEnd type="none" w="sm" len="sm"/>
            <a:tailEnd type="none" w="sm" len="sm"/>
          </a:ln>
        </p:spPr>
        <p:txBody>
          <a:bodyPr spcFirstLastPara="1" wrap="square" lIns="91425" tIns="45700" rIns="91425" bIns="45700" anchor="t" anchorCtr="0">
            <a:spAutoFit/>
          </a:bodyPr>
          <a:lstStyle/>
          <a:p>
            <a:pPr marL="0" marR="0" lvl="0" indent="0" algn="ctr" rtl="0">
              <a:lnSpc>
                <a:spcPct val="107000"/>
              </a:lnSpc>
              <a:spcBef>
                <a:spcPts val="0"/>
              </a:spcBef>
              <a:spcAft>
                <a:spcPts val="0"/>
              </a:spcAft>
              <a:buNone/>
            </a:pPr>
            <a:r>
              <a:rPr lang="en-GB" sz="1100" b="1" i="0" u="sng" strike="noStrike" cap="none">
                <a:latin typeface="Calibri"/>
                <a:ea typeface="Calibri"/>
                <a:cs typeface="Calibri"/>
                <a:sym typeface="Calibri"/>
              </a:rPr>
              <a:t>Music</a:t>
            </a:r>
            <a:r>
              <a:rPr lang="en-GB" sz="1100" b="0" i="0" u="none" strike="noStrike" cap="none">
                <a:latin typeface="Calibri"/>
                <a:ea typeface="Calibri"/>
                <a:cs typeface="Calibri"/>
                <a:sym typeface="Calibri"/>
              </a:rPr>
              <a:t> </a:t>
            </a:r>
            <a:endParaRPr sz="1100" b="0" i="0" u="none" strike="noStrike" cap="none">
              <a:latin typeface="Calibri"/>
              <a:ea typeface="Calibri"/>
              <a:cs typeface="Calibri"/>
              <a:sym typeface="Calibri"/>
            </a:endParaRPr>
          </a:p>
          <a:p>
            <a:pPr marL="0" marR="0" lvl="0" indent="0" algn="l" rtl="0">
              <a:lnSpc>
                <a:spcPct val="107000"/>
              </a:lnSpc>
              <a:spcBef>
                <a:spcPts val="800"/>
              </a:spcBef>
              <a:spcAft>
                <a:spcPts val="0"/>
              </a:spcAft>
              <a:buNone/>
            </a:pPr>
            <a:r>
              <a:rPr lang="en-GB" sz="1100">
                <a:latin typeface="Calibri"/>
                <a:ea typeface="Calibri"/>
                <a:cs typeface="Calibri"/>
                <a:sym typeface="Calibri"/>
              </a:rPr>
              <a:t>This half term we are focussing our learning around rap music and its historical roots. </a:t>
            </a:r>
            <a:endParaRPr sz="1100">
              <a:latin typeface="Calibri"/>
              <a:ea typeface="Calibri"/>
              <a:cs typeface="Calibri"/>
              <a:sym typeface="Calibri"/>
            </a:endParaRPr>
          </a:p>
          <a:p>
            <a:pPr marL="0" marR="0" lvl="0" indent="0" algn="l" rtl="0">
              <a:lnSpc>
                <a:spcPct val="107000"/>
              </a:lnSpc>
              <a:spcBef>
                <a:spcPts val="800"/>
              </a:spcBef>
              <a:spcAft>
                <a:spcPts val="0"/>
              </a:spcAft>
              <a:buNone/>
            </a:pPr>
            <a:r>
              <a:rPr lang="en-GB" sz="1100">
                <a:latin typeface="Calibri"/>
                <a:ea typeface="Calibri"/>
                <a:cs typeface="Calibri"/>
                <a:sym typeface="Calibri"/>
              </a:rPr>
              <a:t>Please listen and learn the words to the Fresh Prince of Bel Air theme song. Video yourselves and send it via Portfolio</a:t>
            </a:r>
            <a:endParaRPr sz="1100">
              <a:latin typeface="Calibri"/>
              <a:ea typeface="Calibri"/>
              <a:cs typeface="Calibri"/>
              <a:sym typeface="Calibri"/>
            </a:endParaRPr>
          </a:p>
          <a:p>
            <a:pPr marL="0" marR="0" lvl="0" indent="0" algn="ctr" rtl="0">
              <a:lnSpc>
                <a:spcPct val="107000"/>
              </a:lnSpc>
              <a:spcBef>
                <a:spcPts val="800"/>
              </a:spcBef>
              <a:spcAft>
                <a:spcPts val="0"/>
              </a:spcAft>
              <a:buNone/>
            </a:pPr>
            <a:endParaRPr sz="1100" b="0" i="0" u="none" strike="noStrike" cap="none">
              <a:solidFill>
                <a:srgbClr val="FF0000"/>
              </a:solidFill>
              <a:latin typeface="Calibri"/>
              <a:ea typeface="Calibri"/>
              <a:cs typeface="Calibri"/>
              <a:sym typeface="Calibri"/>
            </a:endParaRPr>
          </a:p>
          <a:p>
            <a:pPr marL="0" marR="0" lvl="0" indent="0" algn="ctr" rtl="0">
              <a:lnSpc>
                <a:spcPct val="107000"/>
              </a:lnSpc>
              <a:spcBef>
                <a:spcPts val="800"/>
              </a:spcBef>
              <a:spcAft>
                <a:spcPts val="0"/>
              </a:spcAft>
              <a:buNone/>
            </a:pPr>
            <a:endParaRPr sz="1100" b="0" i="0" u="none" strike="noStrike" cap="none">
              <a:solidFill>
                <a:srgbClr val="FF0000"/>
              </a:solidFill>
              <a:latin typeface="Calibri"/>
              <a:ea typeface="Calibri"/>
              <a:cs typeface="Calibri"/>
              <a:sym typeface="Calibri"/>
            </a:endParaRPr>
          </a:p>
        </p:txBody>
      </p:sp>
      <p:sp>
        <p:nvSpPr>
          <p:cNvPr id="93" name="Google Shape;93;p1"/>
          <p:cNvSpPr txBox="1"/>
          <p:nvPr/>
        </p:nvSpPr>
        <p:spPr>
          <a:xfrm>
            <a:off x="2534875" y="177900"/>
            <a:ext cx="2021700" cy="1950900"/>
          </a:xfrm>
          <a:prstGeom prst="rect">
            <a:avLst/>
          </a:prstGeom>
          <a:noFill/>
          <a:ln w="9525" cap="flat" cmpd="sng">
            <a:solidFill>
              <a:schemeClr val="accent1"/>
            </a:solidFill>
            <a:prstDash val="solid"/>
            <a:round/>
            <a:headEnd type="none" w="sm" len="sm"/>
            <a:tailEnd type="none" w="sm" len="sm"/>
          </a:ln>
        </p:spPr>
        <p:txBody>
          <a:bodyPr spcFirstLastPara="1" wrap="square" lIns="91425" tIns="45700" rIns="91425" bIns="45700" anchor="t" anchorCtr="0">
            <a:spAutoFit/>
          </a:bodyPr>
          <a:lstStyle/>
          <a:p>
            <a:pPr marL="0" marR="0" lvl="0" indent="0" algn="ctr" rtl="0">
              <a:lnSpc>
                <a:spcPct val="107000"/>
              </a:lnSpc>
              <a:spcBef>
                <a:spcPts val="0"/>
              </a:spcBef>
              <a:spcAft>
                <a:spcPts val="0"/>
              </a:spcAft>
              <a:buNone/>
            </a:pPr>
            <a:r>
              <a:rPr lang="en-GB" sz="1050" b="1" i="0" u="sng" strike="noStrike" cap="none">
                <a:latin typeface="Calibri"/>
                <a:ea typeface="Calibri"/>
                <a:cs typeface="Calibri"/>
                <a:sym typeface="Calibri"/>
              </a:rPr>
              <a:t>PSHE</a:t>
            </a:r>
            <a:endParaRPr sz="1050" b="1" i="0" u="sng" strike="noStrike" cap="none">
              <a:latin typeface="Calibri"/>
              <a:ea typeface="Calibri"/>
              <a:cs typeface="Calibri"/>
              <a:sym typeface="Calibri"/>
            </a:endParaRPr>
          </a:p>
          <a:p>
            <a:pPr marL="0" marR="0" lvl="0" indent="0" algn="ctr" rtl="0">
              <a:lnSpc>
                <a:spcPct val="107000"/>
              </a:lnSpc>
              <a:spcBef>
                <a:spcPts val="0"/>
              </a:spcBef>
              <a:spcAft>
                <a:spcPts val="0"/>
              </a:spcAft>
              <a:buNone/>
            </a:pPr>
            <a:endParaRPr sz="1050" b="1" u="sng">
              <a:latin typeface="Calibri"/>
              <a:ea typeface="Calibri"/>
              <a:cs typeface="Calibri"/>
              <a:sym typeface="Calibri"/>
            </a:endParaRPr>
          </a:p>
          <a:p>
            <a:pPr marL="0" marR="0" lvl="0" indent="0" algn="ctr" rtl="0">
              <a:lnSpc>
                <a:spcPct val="107000"/>
              </a:lnSpc>
              <a:spcBef>
                <a:spcPts val="0"/>
              </a:spcBef>
              <a:spcAft>
                <a:spcPts val="0"/>
              </a:spcAft>
              <a:buNone/>
            </a:pPr>
            <a:r>
              <a:rPr lang="en-GB" sz="1050">
                <a:latin typeface="Calibri"/>
                <a:ea typeface="Calibri"/>
                <a:cs typeface="Calibri"/>
                <a:sym typeface="Calibri"/>
              </a:rPr>
              <a:t>Keep up to date with the world around you by watching Newsround every day</a:t>
            </a:r>
            <a:endParaRPr sz="1050">
              <a:latin typeface="Calibri"/>
              <a:ea typeface="Calibri"/>
              <a:cs typeface="Calibri"/>
              <a:sym typeface="Calibri"/>
            </a:endParaRPr>
          </a:p>
          <a:p>
            <a:pPr marL="0" marR="0" lvl="0" indent="0" algn="ctr" rtl="0">
              <a:lnSpc>
                <a:spcPct val="107000"/>
              </a:lnSpc>
              <a:spcBef>
                <a:spcPts val="0"/>
              </a:spcBef>
              <a:spcAft>
                <a:spcPts val="0"/>
              </a:spcAft>
              <a:buNone/>
            </a:pPr>
            <a:r>
              <a:rPr lang="en-GB" sz="1050">
                <a:latin typeface="Calibri"/>
                <a:ea typeface="Calibri"/>
                <a:cs typeface="Calibri"/>
                <a:sym typeface="Calibri"/>
              </a:rPr>
              <a:t>We will post an Action to Happiness activity every day which can be uploaded onto Portfolio</a:t>
            </a:r>
            <a:endParaRPr sz="1050">
              <a:latin typeface="Calibri"/>
              <a:ea typeface="Calibri"/>
              <a:cs typeface="Calibri"/>
              <a:sym typeface="Calibri"/>
            </a:endParaRPr>
          </a:p>
          <a:p>
            <a:pPr marL="0" marR="0" lvl="0" indent="0" algn="ctr" rtl="0">
              <a:lnSpc>
                <a:spcPct val="107000"/>
              </a:lnSpc>
              <a:spcBef>
                <a:spcPts val="800"/>
              </a:spcBef>
              <a:spcAft>
                <a:spcPts val="0"/>
              </a:spcAft>
              <a:buNone/>
            </a:pPr>
            <a:endParaRPr sz="1050" b="1" i="0" u="sng" strike="noStrike" cap="none">
              <a:solidFill>
                <a:srgbClr val="FF0000"/>
              </a:solidFill>
              <a:latin typeface="Calibri"/>
              <a:ea typeface="Calibri"/>
              <a:cs typeface="Calibri"/>
              <a:sym typeface="Calibri"/>
            </a:endParaRPr>
          </a:p>
          <a:p>
            <a:pPr marL="0" marR="0" lvl="0" indent="0" algn="ctr" rtl="0">
              <a:lnSpc>
                <a:spcPct val="107000"/>
              </a:lnSpc>
              <a:spcBef>
                <a:spcPts val="800"/>
              </a:spcBef>
              <a:spcAft>
                <a:spcPts val="0"/>
              </a:spcAft>
              <a:buNone/>
            </a:pPr>
            <a:endParaRPr sz="1050" b="1" i="0" u="sng" strike="noStrike" cap="none">
              <a:solidFill>
                <a:srgbClr val="FF0000"/>
              </a:solidFill>
              <a:latin typeface="Calibri"/>
              <a:ea typeface="Calibri"/>
              <a:cs typeface="Calibri"/>
              <a:sym typeface="Calibri"/>
            </a:endParaRPr>
          </a:p>
          <a:p>
            <a:pPr marL="0" marR="0" lvl="0" indent="0" algn="ctr" rtl="0">
              <a:lnSpc>
                <a:spcPct val="107000"/>
              </a:lnSpc>
              <a:spcBef>
                <a:spcPts val="800"/>
              </a:spcBef>
              <a:spcAft>
                <a:spcPts val="0"/>
              </a:spcAft>
              <a:buNone/>
            </a:pPr>
            <a:endParaRPr sz="1050" b="1" i="0" u="sng" strike="noStrike" cap="none">
              <a:solidFill>
                <a:srgbClr val="FF0000"/>
              </a:solidFill>
              <a:latin typeface="Calibri"/>
              <a:ea typeface="Calibri"/>
              <a:cs typeface="Calibri"/>
              <a:sym typeface="Calibri"/>
            </a:endParaRPr>
          </a:p>
          <a:p>
            <a:pPr marL="0" marR="0" lvl="0" indent="0" algn="ctr" rtl="0">
              <a:lnSpc>
                <a:spcPct val="107000"/>
              </a:lnSpc>
              <a:spcBef>
                <a:spcPts val="800"/>
              </a:spcBef>
              <a:spcAft>
                <a:spcPts val="0"/>
              </a:spcAft>
              <a:buNone/>
            </a:pPr>
            <a:endParaRPr sz="1050" b="1" i="0" u="sng" strike="noStrike" cap="none">
              <a:solidFill>
                <a:srgbClr val="FF0000"/>
              </a:solidFill>
              <a:latin typeface="Calibri"/>
              <a:ea typeface="Calibri"/>
              <a:cs typeface="Calibri"/>
              <a:sym typeface="Calibri"/>
            </a:endParaRPr>
          </a:p>
        </p:txBody>
      </p:sp>
      <p:sp>
        <p:nvSpPr>
          <p:cNvPr id="94" name="Google Shape;94;p1"/>
          <p:cNvSpPr txBox="1"/>
          <p:nvPr/>
        </p:nvSpPr>
        <p:spPr>
          <a:xfrm>
            <a:off x="9426500" y="1232775"/>
            <a:ext cx="2666700" cy="2177700"/>
          </a:xfrm>
          <a:prstGeom prst="rect">
            <a:avLst/>
          </a:prstGeom>
          <a:noFill/>
          <a:ln w="9525" cap="flat" cmpd="sng">
            <a:solidFill>
              <a:schemeClr val="accent1"/>
            </a:solidFill>
            <a:prstDash val="solid"/>
            <a:round/>
            <a:headEnd type="none" w="sm" len="sm"/>
            <a:tailEnd type="none" w="sm" len="sm"/>
          </a:ln>
        </p:spPr>
        <p:txBody>
          <a:bodyPr spcFirstLastPara="1" wrap="square" lIns="91425" tIns="45700" rIns="91425" bIns="45700" anchor="t" anchorCtr="0">
            <a:spAutoFit/>
          </a:bodyPr>
          <a:lstStyle/>
          <a:p>
            <a:pPr marL="0" marR="0" lvl="0" indent="0" algn="ctr" rtl="0">
              <a:lnSpc>
                <a:spcPct val="107000"/>
              </a:lnSpc>
              <a:spcBef>
                <a:spcPts val="0"/>
              </a:spcBef>
              <a:spcAft>
                <a:spcPts val="0"/>
              </a:spcAft>
              <a:buNone/>
            </a:pPr>
            <a:r>
              <a:rPr lang="en-GB" sz="1100" b="1" i="0" u="sng" strike="noStrike" cap="none">
                <a:solidFill>
                  <a:schemeClr val="dk1"/>
                </a:solidFill>
                <a:latin typeface="Calibri"/>
                <a:ea typeface="Calibri"/>
                <a:cs typeface="Calibri"/>
                <a:sym typeface="Calibri"/>
              </a:rPr>
              <a:t>Art </a:t>
            </a:r>
            <a:endParaRPr/>
          </a:p>
          <a:p>
            <a:pPr marL="0" marR="0" lvl="0" indent="0" algn="l" rtl="0">
              <a:lnSpc>
                <a:spcPct val="107000"/>
              </a:lnSpc>
              <a:spcBef>
                <a:spcPts val="800"/>
              </a:spcBef>
              <a:spcAft>
                <a:spcPts val="0"/>
              </a:spcAft>
              <a:buNone/>
            </a:pPr>
            <a:r>
              <a:rPr lang="en-GB" sz="1100" b="0" i="0" u="none" strike="noStrike" cap="none">
                <a:solidFill>
                  <a:schemeClr val="dk1"/>
                </a:solidFill>
                <a:latin typeface="Calibri"/>
                <a:ea typeface="Calibri"/>
                <a:cs typeface="Calibri"/>
                <a:sym typeface="Calibri"/>
              </a:rPr>
              <a:t>In their recent Art day, the children learnt about the skill of drawing portraits. Continue to practise this skill using these helpful videos:</a:t>
            </a:r>
            <a:endParaRPr/>
          </a:p>
          <a:p>
            <a:pPr marL="0" marR="0" lvl="0" indent="0" algn="l" rtl="0">
              <a:lnSpc>
                <a:spcPct val="107000"/>
              </a:lnSpc>
              <a:spcBef>
                <a:spcPts val="800"/>
              </a:spcBef>
              <a:spcAft>
                <a:spcPts val="0"/>
              </a:spcAft>
              <a:buNone/>
            </a:pPr>
            <a:r>
              <a:rPr lang="en-GB" sz="1100" b="0" i="0" u="sng" strike="noStrike" cap="none">
                <a:solidFill>
                  <a:schemeClr val="dk1"/>
                </a:solidFill>
                <a:latin typeface="Calibri"/>
                <a:ea typeface="Calibri"/>
                <a:cs typeface="Calibri"/>
                <a:sym typeface="Calibri"/>
                <a:hlinkClick r:id="rId6">
                  <a:extLst>
                    <a:ext uri="{A12FA001-AC4F-418D-AE19-62706E023703}">
                      <ahyp:hlinkClr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val="tx"/>
                    </a:ext>
                  </a:extLst>
                </a:hlinkClick>
              </a:rPr>
              <a:t>https://www.youtube.com/watch?v=wpZzbAeVxAE</a:t>
            </a:r>
            <a:endParaRPr sz="1100" b="0" i="0" u="none" strike="noStrike" cap="none">
              <a:solidFill>
                <a:schemeClr val="dk1"/>
              </a:solidFill>
              <a:latin typeface="Calibri"/>
              <a:ea typeface="Calibri"/>
              <a:cs typeface="Calibri"/>
              <a:sym typeface="Calibri"/>
            </a:endParaRPr>
          </a:p>
          <a:p>
            <a:pPr marL="0" marR="0" lvl="0" indent="0" algn="l" rtl="0">
              <a:lnSpc>
                <a:spcPct val="107000"/>
              </a:lnSpc>
              <a:spcBef>
                <a:spcPts val="800"/>
              </a:spcBef>
              <a:spcAft>
                <a:spcPts val="0"/>
              </a:spcAft>
              <a:buNone/>
            </a:pPr>
            <a:r>
              <a:rPr lang="en-GB" sz="1100" b="0" i="0" u="sng" strike="noStrike" cap="none">
                <a:solidFill>
                  <a:schemeClr val="dk1"/>
                </a:solidFill>
                <a:latin typeface="Calibri"/>
                <a:ea typeface="Calibri"/>
                <a:cs typeface="Calibri"/>
                <a:sym typeface="Calibri"/>
                <a:hlinkClick r:id="rId7">
                  <a:extLst>
                    <a:ext uri="{A12FA001-AC4F-418D-AE19-62706E023703}">
                      <ahyp:hlinkClr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val="tx"/>
                    </a:ext>
                  </a:extLst>
                </a:hlinkClick>
              </a:rPr>
              <a:t>https://www.youtube.com/watch?v=8VNmEnj8UiQ</a:t>
            </a:r>
            <a:endParaRPr sz="1100" b="0" i="0" u="none" strike="noStrike" cap="none">
              <a:solidFill>
                <a:schemeClr val="dk1"/>
              </a:solidFill>
              <a:latin typeface="Calibri"/>
              <a:ea typeface="Calibri"/>
              <a:cs typeface="Calibri"/>
              <a:sym typeface="Calibri"/>
            </a:endParaRPr>
          </a:p>
        </p:txBody>
      </p:sp>
      <p:sp>
        <p:nvSpPr>
          <p:cNvPr id="95" name="Google Shape;95;p1"/>
          <p:cNvSpPr txBox="1"/>
          <p:nvPr/>
        </p:nvSpPr>
        <p:spPr>
          <a:xfrm>
            <a:off x="9651925" y="4260050"/>
            <a:ext cx="2259600" cy="2387700"/>
          </a:xfrm>
          <a:prstGeom prst="rect">
            <a:avLst/>
          </a:prstGeom>
          <a:noFill/>
          <a:ln w="9525" cap="flat" cmpd="sng">
            <a:solidFill>
              <a:schemeClr val="accent1"/>
            </a:solidFill>
            <a:prstDash val="solid"/>
            <a:round/>
            <a:headEnd type="none" w="sm" len="sm"/>
            <a:tailEnd type="none" w="sm" len="sm"/>
          </a:ln>
        </p:spPr>
        <p:txBody>
          <a:bodyPr spcFirstLastPara="1" wrap="square" lIns="91425" tIns="45700" rIns="91425" bIns="45700" anchor="t" anchorCtr="0">
            <a:spAutoFit/>
          </a:bodyPr>
          <a:lstStyle/>
          <a:p>
            <a:pPr marL="0" marR="0" lvl="0" indent="0" algn="ctr" rtl="0">
              <a:lnSpc>
                <a:spcPct val="107000"/>
              </a:lnSpc>
              <a:spcBef>
                <a:spcPts val="0"/>
              </a:spcBef>
              <a:spcAft>
                <a:spcPts val="0"/>
              </a:spcAft>
              <a:buNone/>
            </a:pPr>
            <a:r>
              <a:rPr lang="en-GB" sz="1100" b="1" i="0" u="sng" strike="noStrike" cap="none">
                <a:solidFill>
                  <a:schemeClr val="dk1"/>
                </a:solidFill>
                <a:latin typeface="Calibri"/>
                <a:ea typeface="Calibri"/>
                <a:cs typeface="Calibri"/>
                <a:sym typeface="Calibri"/>
              </a:rPr>
              <a:t>Science </a:t>
            </a:r>
            <a:endParaRPr/>
          </a:p>
          <a:p>
            <a:pPr marL="0" marR="0" lvl="0" indent="0" algn="l" rtl="0">
              <a:lnSpc>
                <a:spcPct val="107000"/>
              </a:lnSpc>
              <a:spcBef>
                <a:spcPts val="800"/>
              </a:spcBef>
              <a:spcAft>
                <a:spcPts val="0"/>
              </a:spcAft>
              <a:buNone/>
            </a:pPr>
            <a:r>
              <a:rPr lang="en-GB" sz="1100" b="0" i="0" u="none" strike="noStrike" cap="none">
                <a:solidFill>
                  <a:schemeClr val="dk1"/>
                </a:solidFill>
                <a:latin typeface="Calibri"/>
                <a:ea typeface="Calibri"/>
                <a:cs typeface="Calibri"/>
                <a:sym typeface="Calibri"/>
              </a:rPr>
              <a:t>Follow the links on BBC Bitesize to find out about Forces. What different types of forces are there? </a:t>
            </a:r>
            <a:r>
              <a:rPr lang="en-GB" sz="1100">
                <a:solidFill>
                  <a:schemeClr val="dk1"/>
                </a:solidFill>
                <a:latin typeface="Calibri"/>
                <a:ea typeface="Calibri"/>
                <a:cs typeface="Calibri"/>
                <a:sym typeface="Calibri"/>
              </a:rPr>
              <a:t>What is air resistance? What is water resistance? </a:t>
            </a:r>
            <a:endParaRPr sz="1100" b="0" i="0" u="none" strike="noStrike" cap="none">
              <a:solidFill>
                <a:schemeClr val="dk1"/>
              </a:solidFill>
              <a:latin typeface="Calibri"/>
              <a:ea typeface="Calibri"/>
              <a:cs typeface="Calibri"/>
              <a:sym typeface="Calibri"/>
            </a:endParaRPr>
          </a:p>
          <a:p>
            <a:pPr marL="0" marR="0" lvl="0" indent="0" algn="l" rtl="0">
              <a:lnSpc>
                <a:spcPct val="107000"/>
              </a:lnSpc>
              <a:spcBef>
                <a:spcPts val="800"/>
              </a:spcBef>
              <a:spcAft>
                <a:spcPts val="0"/>
              </a:spcAft>
              <a:buNone/>
            </a:pPr>
            <a:r>
              <a:rPr lang="en-GB" sz="1100" b="0" i="0" u="sng" strike="noStrike" cap="none">
                <a:solidFill>
                  <a:schemeClr val="dk1"/>
                </a:solidFill>
                <a:latin typeface="Calibri"/>
                <a:ea typeface="Calibri"/>
                <a:cs typeface="Calibri"/>
                <a:sym typeface="Calibri"/>
                <a:hlinkClick r:id="rId8">
                  <a:extLst>
                    <a:ext uri="{A12FA001-AC4F-418D-AE19-62706E023703}">
                      <ahyp:hlinkClr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val="tx"/>
                    </a:ext>
                  </a:extLst>
                </a:hlinkClick>
              </a:rPr>
              <a:t>https://www.bbc.co.uk/bitesize/articles/z22t7yc</a:t>
            </a:r>
            <a:endParaRPr sz="1100" b="0" i="0" u="none" strike="noStrike" cap="none">
              <a:solidFill>
                <a:schemeClr val="dk1"/>
              </a:solidFill>
              <a:latin typeface="Calibri"/>
              <a:ea typeface="Calibri"/>
              <a:cs typeface="Calibri"/>
              <a:sym typeface="Calibri"/>
            </a:endParaRPr>
          </a:p>
          <a:p>
            <a:pPr marL="0" marR="0" lvl="0" indent="0" algn="l" rtl="0">
              <a:lnSpc>
                <a:spcPct val="107000"/>
              </a:lnSpc>
              <a:spcBef>
                <a:spcPts val="800"/>
              </a:spcBef>
              <a:spcAft>
                <a:spcPts val="0"/>
              </a:spcAft>
              <a:buNone/>
            </a:pPr>
            <a:endParaRPr sz="1100" b="0" i="0" u="none" strike="noStrike" cap="none">
              <a:solidFill>
                <a:schemeClr val="dk1"/>
              </a:solidFill>
              <a:latin typeface="Calibri"/>
              <a:ea typeface="Calibri"/>
              <a:cs typeface="Calibri"/>
              <a:sym typeface="Calibri"/>
            </a:endParaRPr>
          </a:p>
        </p:txBody>
      </p:sp>
      <p:sp>
        <p:nvSpPr>
          <p:cNvPr id="96" name="Google Shape;96;p1"/>
          <p:cNvSpPr txBox="1"/>
          <p:nvPr/>
        </p:nvSpPr>
        <p:spPr>
          <a:xfrm>
            <a:off x="6862525" y="177900"/>
            <a:ext cx="5230800" cy="981300"/>
          </a:xfrm>
          <a:prstGeom prst="rect">
            <a:avLst/>
          </a:prstGeom>
          <a:noFill/>
          <a:ln w="9525" cap="flat" cmpd="sng">
            <a:solidFill>
              <a:schemeClr val="accent1"/>
            </a:solidFill>
            <a:prstDash val="solid"/>
            <a:round/>
            <a:headEnd type="none" w="sm" len="sm"/>
            <a:tailEnd type="none" w="sm" len="sm"/>
          </a:ln>
        </p:spPr>
        <p:txBody>
          <a:bodyPr spcFirstLastPara="1" wrap="square" lIns="91425" tIns="45700" rIns="91425" bIns="45700" anchor="t" anchorCtr="0">
            <a:spAutoFit/>
          </a:bodyPr>
          <a:lstStyle/>
          <a:p>
            <a:pPr marL="0" marR="0" lvl="0" indent="0" algn="ctr" rtl="0">
              <a:lnSpc>
                <a:spcPct val="107000"/>
              </a:lnSpc>
              <a:spcBef>
                <a:spcPts val="0"/>
              </a:spcBef>
              <a:spcAft>
                <a:spcPts val="0"/>
              </a:spcAft>
              <a:buNone/>
            </a:pPr>
            <a:r>
              <a:rPr lang="en-GB" sz="1100" b="1" i="0" u="sng" strike="noStrike" cap="none">
                <a:solidFill>
                  <a:schemeClr val="dk1"/>
                </a:solidFill>
                <a:latin typeface="Calibri"/>
                <a:ea typeface="Calibri"/>
                <a:cs typeface="Calibri"/>
                <a:sym typeface="Calibri"/>
              </a:rPr>
              <a:t>RE</a:t>
            </a:r>
            <a:r>
              <a:rPr lang="en-GB" sz="1100" b="0" i="0" u="none" strike="noStrike" cap="none">
                <a:solidFill>
                  <a:schemeClr val="dk1"/>
                </a:solidFill>
                <a:latin typeface="Calibri"/>
                <a:ea typeface="Calibri"/>
                <a:cs typeface="Calibri"/>
                <a:sym typeface="Calibri"/>
              </a:rPr>
              <a:t> </a:t>
            </a:r>
            <a:endParaRPr/>
          </a:p>
          <a:p>
            <a:pPr marL="0" marR="0" lvl="0" indent="0" algn="ctr" rtl="0">
              <a:lnSpc>
                <a:spcPct val="107000"/>
              </a:lnSpc>
              <a:spcBef>
                <a:spcPts val="800"/>
              </a:spcBef>
              <a:spcAft>
                <a:spcPts val="0"/>
              </a:spcAft>
              <a:buNone/>
            </a:pPr>
            <a:r>
              <a:rPr lang="en-GB" sz="1100">
                <a:solidFill>
                  <a:schemeClr val="dk1"/>
                </a:solidFill>
                <a:latin typeface="Calibri"/>
                <a:ea typeface="Calibri"/>
                <a:cs typeface="Calibri"/>
                <a:sym typeface="Calibri"/>
              </a:rPr>
              <a:t>We will set a video once a week for your child to watch at home. These will use sites such as Youtube or BBC Bitesize. We will also set a short activity which can be completed linked to the video. </a:t>
            </a:r>
            <a:endParaRPr sz="1100" b="0" i="0" u="none" strike="noStrike" cap="none">
              <a:solidFill>
                <a:schemeClr val="dk1"/>
              </a:solidFill>
              <a:latin typeface="Calibri"/>
              <a:ea typeface="Calibri"/>
              <a:cs typeface="Calibri"/>
              <a:sym typeface="Calibri"/>
            </a:endParaRPr>
          </a:p>
        </p:txBody>
      </p:sp>
      <p:pic>
        <p:nvPicPr>
          <p:cNvPr id="97" name="Google Shape;97;p1"/>
          <p:cNvPicPr preferRelativeResize="0"/>
          <p:nvPr/>
        </p:nvPicPr>
        <p:blipFill rotWithShape="1">
          <a:blip r:embed="rId9">
            <a:alphaModFix/>
          </a:blip>
          <a:srcRect/>
          <a:stretch/>
        </p:blipFill>
        <p:spPr>
          <a:xfrm>
            <a:off x="661619" y="2916136"/>
            <a:ext cx="1085291" cy="1085291"/>
          </a:xfrm>
          <a:prstGeom prst="rect">
            <a:avLst/>
          </a:prstGeom>
          <a:noFill/>
          <a:ln>
            <a:noFill/>
          </a:ln>
        </p:spPr>
      </p:pic>
      <p:pic>
        <p:nvPicPr>
          <p:cNvPr id="98" name="Google Shape;98;p1" descr="A close up of a sign&#10;&#10;Description automatically generated"/>
          <p:cNvPicPr preferRelativeResize="0"/>
          <p:nvPr/>
        </p:nvPicPr>
        <p:blipFill rotWithShape="1">
          <a:blip r:embed="rId10">
            <a:alphaModFix/>
          </a:blip>
          <a:srcRect/>
          <a:stretch/>
        </p:blipFill>
        <p:spPr>
          <a:xfrm flipH="1">
            <a:off x="10564692" y="3194324"/>
            <a:ext cx="1247006" cy="981250"/>
          </a:xfrm>
          <a:prstGeom prst="rect">
            <a:avLst/>
          </a:prstGeom>
          <a:noFill/>
          <a:ln>
            <a:noFill/>
          </a:ln>
        </p:spPr>
      </p:pic>
    </p:spTree>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523</Words>
  <Application>Microsoft Office PowerPoint</Application>
  <PresentationFormat>Widescreen</PresentationFormat>
  <Paragraphs>44</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Year 5 –Learning From Home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Year 5 –Learning From Home</dc:title>
  <dc:creator>Mark Jones</dc:creator>
  <cp:lastModifiedBy>Sara Radley</cp:lastModifiedBy>
  <cp:revision>1</cp:revision>
  <dcterms:created xsi:type="dcterms:W3CDTF">2020-09-07T12:14:34Z</dcterms:created>
  <dcterms:modified xsi:type="dcterms:W3CDTF">2021-01-12T09:35:04Z</dcterms:modified>
</cp:coreProperties>
</file>