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4"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en stanworth" initials="hs" lastIdx="1" clrIdx="0">
    <p:extLst>
      <p:ext uri="{19B8F6BF-5375-455C-9EA6-DF929625EA0E}">
        <p15:presenceInfo xmlns:p15="http://schemas.microsoft.com/office/powerpoint/2012/main" userId="e7fd8ba05484e3c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ED87"/>
    <a:srgbClr val="F4F484"/>
    <a:srgbClr val="FFFF00"/>
    <a:srgbClr val="F4E51C"/>
    <a:srgbClr val="F3F73F"/>
    <a:srgbClr val="207F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57" autoAdjust="0"/>
    <p:restoredTop sz="94660"/>
  </p:normalViewPr>
  <p:slideViewPr>
    <p:cSldViewPr snapToGrid="0">
      <p:cViewPr varScale="1">
        <p:scale>
          <a:sx n="88" d="100"/>
          <a:sy n="88" d="100"/>
        </p:scale>
        <p:origin x="45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1-17T20:08:44.735" idx="1">
    <p:pos x="10" y="10"/>
    <p:text/>
    <p:extLst>
      <p:ext uri="{C676402C-5697-4E1C-873F-D02D1690AC5C}">
        <p15:threadingInfo xmlns:p15="http://schemas.microsoft.com/office/powerpoint/2012/main" timeZoneBias="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0">
                      <a:schemeClr val="tx1"/>
                    </a:gs>
                    <a:gs pos="68000">
                      <a:srgbClr val="F1F1F1"/>
                    </a:gs>
                    <a:gs pos="100000">
                      <a:schemeClr val="bg1">
                        <a:lumMod val="11000"/>
                        <a:lumOff val="89000"/>
                      </a:schemeClr>
                    </a:gs>
                  </a:gsLst>
                  <a:lin ang="5400000" scaled="1"/>
                  <a:tileRect/>
                </a:gradFill>
                <a:effectLst>
                  <a:outerShdw blurRad="469900" dist="342900" dir="5400000" sy="-20000" rotWithShape="0">
                    <a:prstClr val="black">
                      <a:alpha val="66000"/>
                    </a:prstClr>
                  </a:outerShdw>
                </a:effectLst>
              </a:defRPr>
            </a:lvl1pPr>
          </a:lstStyle>
          <a:p>
            <a:pPr lvl="0" algn="r"/>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vert="horz" lIns="91440" tIns="45720" rIns="91440" bIns="45720" rtlCol="0"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stStyle>
          <a:p>
            <a:pPr marL="0" lvl="0" indent="0" algn="r">
              <a:buNone/>
            </a:pPr>
            <a:r>
              <a:rPr lang="en-US"/>
              <a:t>Click to edit Master subtitle style</a:t>
            </a:r>
            <a:endParaRPr lang="en-US" dirty="0"/>
          </a:p>
        </p:txBody>
      </p:sp>
      <p:sp>
        <p:nvSpPr>
          <p:cNvPr id="7" name="Date Placeholder 6"/>
          <p:cNvSpPr>
            <a:spLocks noGrp="1"/>
          </p:cNvSpPr>
          <p:nvPr>
            <p:ph type="dt" sz="half" idx="10"/>
          </p:nvPr>
        </p:nvSpPr>
        <p:spPr/>
        <p:txBody>
          <a:bodyPr/>
          <a:lstStyle/>
          <a:p>
            <a:fld id="{02AC24A9-CCB6-4F8D-B8DB-C2F3692CFA5A}" type="datetimeFigureOut">
              <a:rPr lang="en-US" smtClean="0"/>
              <a:t>1/19/2021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3350078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AC24A9-CCB6-4F8D-B8DB-C2F3692CFA5A}" type="datetimeFigureOut">
              <a:rPr lang="en-US" smtClean="0"/>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94568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AC24A9-CCB6-4F8D-B8DB-C2F3692CFA5A}" type="datetimeFigureOut">
              <a:rPr lang="en-US" smtClean="0"/>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62893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AC24A9-CCB6-4F8D-B8DB-C2F3692CFA5A}" type="datetimeFigureOut">
              <a:rPr lang="en-US" smtClean="0"/>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1208331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AC24A9-CCB6-4F8D-B8DB-C2F3692CFA5A}" type="datetimeFigureOut">
              <a:rPr lang="en-US" smtClean="0"/>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0858873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2AC24A9-CCB6-4F8D-B8DB-C2F3692CFA5A}" type="datetimeFigureOut">
              <a:rPr lang="en-US" smtClean="0"/>
              <a:t>1/19/2021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1125358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2AC24A9-CCB6-4F8D-B8DB-C2F3692CFA5A}" type="datetimeFigureOut">
              <a:rPr lang="en-US" smtClean="0"/>
              <a:t>1/19/2021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3846281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AC24A9-CCB6-4F8D-B8DB-C2F3692CFA5A}"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4297035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AC24A9-CCB6-4F8D-B8DB-C2F3692CFA5A}"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77159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AC24A9-CCB6-4F8D-B8DB-C2F3692CFA5A}"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686255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32000"/>
                        <a:lumOff val="68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2AC24A9-CCB6-4F8D-B8DB-C2F3692CFA5A}"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567724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2AC24A9-CCB6-4F8D-B8DB-C2F3692CFA5A}" type="datetimeFigureOut">
              <a:rPr lang="en-US" smtClean="0"/>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512545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AC24A9-CCB6-4F8D-B8DB-C2F3692CFA5A}" type="datetimeFigureOut">
              <a:rPr lang="en-US" smtClean="0"/>
              <a:t>1/19/2021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924800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2AC24A9-CCB6-4F8D-B8DB-C2F3692CFA5A}" type="datetimeFigureOut">
              <a:rPr lang="en-US" smtClean="0"/>
              <a:t>1/19/2021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046165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AC24A9-CCB6-4F8D-B8DB-C2F3692CFA5A}" type="datetimeFigureOut">
              <a:rPr lang="en-US" smtClean="0"/>
              <a:t>1/19/2021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921904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AC24A9-CCB6-4F8D-B8DB-C2F3692CFA5A}" type="datetimeFigureOut">
              <a:rPr lang="en-US" smtClean="0"/>
              <a:t>1/19/2021</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465511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AC24A9-CCB6-4F8D-B8DB-C2F3692CFA5A}" type="datetimeFigureOut">
              <a:rPr lang="en-US" smtClean="0"/>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952755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02AC24A9-CCB6-4F8D-B8DB-C2F3692CFA5A}" type="datetimeFigureOut">
              <a:rPr lang="en-US" smtClean="0"/>
              <a:t>1/19/2021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3002933381"/>
      </p:ext>
    </p:extLst>
  </p:cSld>
  <p:clrMap bg1="dk1" tx1="lt1" bg2="dk2" tx2="lt2" accent1="accent1" accent2="accent2" accent3="accent3" accent4="accent4" accent5="accent5" accent6="accent6" hlink="hlink" folHlink="folHlink"/>
  <p:sldLayoutIdLst>
    <p:sldLayoutId id="2147484015" r:id="rId1"/>
    <p:sldLayoutId id="2147484016" r:id="rId2"/>
    <p:sldLayoutId id="2147484017" r:id="rId3"/>
    <p:sldLayoutId id="2147484018" r:id="rId4"/>
    <p:sldLayoutId id="2147484019" r:id="rId5"/>
    <p:sldLayoutId id="2147484020" r:id="rId6"/>
    <p:sldLayoutId id="2147484021" r:id="rId7"/>
    <p:sldLayoutId id="2147484022" r:id="rId8"/>
    <p:sldLayoutId id="2147484023" r:id="rId9"/>
    <p:sldLayoutId id="2147484024" r:id="rId10"/>
    <p:sldLayoutId id="2147484025" r:id="rId11"/>
    <p:sldLayoutId id="2147484026" r:id="rId12"/>
    <p:sldLayoutId id="2147484027" r:id="rId13"/>
    <p:sldLayoutId id="2147484028" r:id="rId14"/>
    <p:sldLayoutId id="2147484029" r:id="rId15"/>
    <p:sldLayoutId id="2147484030" r:id="rId16"/>
    <p:sldLayoutId id="2147484031"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reepngimg.com/png/70747-minion-kevin-stuart-bob-the-minions" TargetMode="External"/><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comments" Target="../comments/comment1.xml"/><Relationship Id="rId4" Type="http://schemas.openxmlformats.org/officeDocument/2006/relationships/hyperlink" Target="https://creativecommons.org/licenses/by-nc/3.0/"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8.tmp"/><Relationship Id="rId3" Type="http://schemas.microsoft.com/office/2007/relationships/hdphoto" Target="../media/hdphoto1.wdp"/><Relationship Id="rId7" Type="http://schemas.openxmlformats.org/officeDocument/2006/relationships/image" Target="../media/image7.tmp"/><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tmp"/><Relationship Id="rId5" Type="http://schemas.openxmlformats.org/officeDocument/2006/relationships/image" Target="../media/image5.tmp"/><Relationship Id="rId10" Type="http://schemas.openxmlformats.org/officeDocument/2006/relationships/image" Target="../media/image10.tmp"/><Relationship Id="rId4" Type="http://schemas.openxmlformats.org/officeDocument/2006/relationships/image" Target="../media/image4.tmp"/><Relationship Id="rId9" Type="http://schemas.openxmlformats.org/officeDocument/2006/relationships/image" Target="../media/image9.tmp"/></Relationships>
</file>

<file path=ppt/slides/_rels/slide3.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7.tmp"/><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02B28-22CF-431C-98AD-B68BD2E44ECE}"/>
              </a:ext>
            </a:extLst>
          </p:cNvPr>
          <p:cNvSpPr>
            <a:spLocks noGrp="1"/>
          </p:cNvSpPr>
          <p:nvPr>
            <p:ph type="ctrTitle"/>
          </p:nvPr>
        </p:nvSpPr>
        <p:spPr>
          <a:xfrm>
            <a:off x="7848600" y="1122363"/>
            <a:ext cx="4023360" cy="3204134"/>
          </a:xfrm>
        </p:spPr>
        <p:txBody>
          <a:bodyPr anchor="b">
            <a:normAutofit fontScale="90000"/>
          </a:bodyPr>
          <a:lstStyle/>
          <a:p>
            <a:r>
              <a:rPr lang="en-GB" sz="4800" dirty="0"/>
              <a:t>What makes a healthy mind and why does it matter?</a:t>
            </a:r>
            <a:br>
              <a:rPr lang="en-GB" sz="4800" dirty="0"/>
            </a:br>
            <a:r>
              <a:rPr lang="en-GB" sz="4800" dirty="0"/>
              <a:t/>
            </a:r>
            <a:br>
              <a:rPr lang="en-GB" sz="4800" dirty="0"/>
            </a:br>
            <a:r>
              <a:rPr lang="en-GB" sz="4800" dirty="0"/>
              <a:t/>
            </a:r>
            <a:br>
              <a:rPr lang="en-GB" sz="4800" dirty="0"/>
            </a:br>
            <a:r>
              <a:rPr lang="en-GB" sz="4800" dirty="0"/>
              <a:t/>
            </a:r>
            <a:br>
              <a:rPr lang="en-GB" sz="4800" dirty="0"/>
            </a:br>
            <a:endParaRPr lang="en-GB" sz="4800" dirty="0"/>
          </a:p>
        </p:txBody>
      </p:sp>
      <p:sp>
        <p:nvSpPr>
          <p:cNvPr id="3" name="Subtitle 2">
            <a:extLst>
              <a:ext uri="{FF2B5EF4-FFF2-40B4-BE49-F238E27FC236}">
                <a16:creationId xmlns:a16="http://schemas.microsoft.com/office/drawing/2014/main" id="{47535F78-8B96-40F1-A1D9-A1C8908427E3}"/>
              </a:ext>
            </a:extLst>
          </p:cNvPr>
          <p:cNvSpPr>
            <a:spLocks noGrp="1"/>
          </p:cNvSpPr>
          <p:nvPr>
            <p:ph type="subTitle" idx="1"/>
          </p:nvPr>
        </p:nvSpPr>
        <p:spPr>
          <a:xfrm>
            <a:off x="7334250" y="4762500"/>
            <a:ext cx="4537710" cy="1318564"/>
          </a:xfrm>
        </p:spPr>
        <p:txBody>
          <a:bodyPr>
            <a:normAutofit/>
          </a:bodyPr>
          <a:lstStyle/>
          <a:p>
            <a:r>
              <a:rPr lang="en-GB" sz="2000" dirty="0"/>
              <a:t>Feeling happy makes us feel good. It helps to keep our immune system strong. This helps to keep us from getting ill.                     </a:t>
            </a:r>
          </a:p>
        </p:txBody>
      </p:sp>
      <p:pic>
        <p:nvPicPr>
          <p:cNvPr id="19" name="Picture 18">
            <a:extLst>
              <a:ext uri="{FF2B5EF4-FFF2-40B4-BE49-F238E27FC236}">
                <a16:creationId xmlns:a16="http://schemas.microsoft.com/office/drawing/2014/main" id="{210D9A69-88E6-42F5-A713-4FEDD368E37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3238500" y="1906349"/>
            <a:ext cx="4724400" cy="4204716"/>
          </a:xfrm>
          <a:prstGeom prst="rect">
            <a:avLst/>
          </a:prstGeom>
        </p:spPr>
      </p:pic>
      <p:sp>
        <p:nvSpPr>
          <p:cNvPr id="20" name="TextBox 19">
            <a:extLst>
              <a:ext uri="{FF2B5EF4-FFF2-40B4-BE49-F238E27FC236}">
                <a16:creationId xmlns:a16="http://schemas.microsoft.com/office/drawing/2014/main" id="{F8A36BE0-6D4A-49C5-9AC2-34F889D410F8}"/>
              </a:ext>
            </a:extLst>
          </p:cNvPr>
          <p:cNvSpPr txBox="1"/>
          <p:nvPr/>
        </p:nvSpPr>
        <p:spPr>
          <a:xfrm>
            <a:off x="3238500" y="6022061"/>
            <a:ext cx="4724400" cy="230832"/>
          </a:xfrm>
          <a:prstGeom prst="rect">
            <a:avLst/>
          </a:prstGeom>
          <a:noFill/>
        </p:spPr>
        <p:txBody>
          <a:bodyPr wrap="square" rtlCol="0">
            <a:spAutoFit/>
          </a:bodyPr>
          <a:lstStyle/>
          <a:p>
            <a:r>
              <a:rPr lang="en-GB" sz="900">
                <a:hlinkClick r:id="rId3" tooltip="https://www.freepngimg.com/png/70747-minion-kevin-stuart-bob-the-minions"/>
              </a:rPr>
              <a:t>This Photo</a:t>
            </a:r>
            <a:r>
              <a:rPr lang="en-GB" sz="900"/>
              <a:t> by Unknown Author is licensed under </a:t>
            </a:r>
            <a:r>
              <a:rPr lang="en-GB" sz="900">
                <a:hlinkClick r:id="rId4" tooltip="https://creativecommons.org/licenses/by-nc/3.0/"/>
              </a:rPr>
              <a:t>CC BY-NC</a:t>
            </a:r>
            <a:endParaRPr lang="en-GB" sz="900"/>
          </a:p>
        </p:txBody>
      </p:sp>
      <p:cxnSp>
        <p:nvCxnSpPr>
          <p:cNvPr id="22" name="Straight Arrow Connector 21">
            <a:extLst>
              <a:ext uri="{FF2B5EF4-FFF2-40B4-BE49-F238E27FC236}">
                <a16:creationId xmlns:a16="http://schemas.microsoft.com/office/drawing/2014/main" id="{6C3F14E5-A691-45C1-B1A5-C0A17CD0B8FF}"/>
              </a:ext>
            </a:extLst>
          </p:cNvPr>
          <p:cNvCxnSpPr>
            <a:cxnSpLocks/>
          </p:cNvCxnSpPr>
          <p:nvPr/>
        </p:nvCxnSpPr>
        <p:spPr>
          <a:xfrm>
            <a:off x="1352550" y="4219575"/>
            <a:ext cx="18859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D622ACC4-C3E3-4498-9744-B24EDC2FFC6B}"/>
              </a:ext>
            </a:extLst>
          </p:cNvPr>
          <p:cNvSpPr txBox="1"/>
          <p:nvPr/>
        </p:nvSpPr>
        <p:spPr>
          <a:xfrm>
            <a:off x="320040" y="1787885"/>
            <a:ext cx="1933575" cy="1200329"/>
          </a:xfrm>
          <a:prstGeom prst="rect">
            <a:avLst/>
          </a:prstGeom>
          <a:noFill/>
        </p:spPr>
        <p:txBody>
          <a:bodyPr wrap="square" rtlCol="0">
            <a:spAutoFit/>
          </a:bodyPr>
          <a:lstStyle/>
          <a:p>
            <a:r>
              <a:rPr lang="en-GB" dirty="0"/>
              <a:t>Half of how we </a:t>
            </a:r>
            <a:r>
              <a:rPr lang="en-GB" b="1" i="1" dirty="0"/>
              <a:t>feel</a:t>
            </a:r>
            <a:r>
              <a:rPr lang="en-GB" dirty="0"/>
              <a:t> comes from our genes- what we are born with.</a:t>
            </a:r>
          </a:p>
        </p:txBody>
      </p:sp>
      <p:cxnSp>
        <p:nvCxnSpPr>
          <p:cNvPr id="34" name="Straight Arrow Connector 33">
            <a:extLst>
              <a:ext uri="{FF2B5EF4-FFF2-40B4-BE49-F238E27FC236}">
                <a16:creationId xmlns:a16="http://schemas.microsoft.com/office/drawing/2014/main" id="{5065968A-E516-4813-BB67-1B4853932921}"/>
              </a:ext>
            </a:extLst>
          </p:cNvPr>
          <p:cNvCxnSpPr>
            <a:cxnSpLocks/>
          </p:cNvCxnSpPr>
          <p:nvPr/>
        </p:nvCxnSpPr>
        <p:spPr>
          <a:xfrm>
            <a:off x="1244441" y="2966405"/>
            <a:ext cx="1537335" cy="187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85FEC53A-5CC0-44A2-99EE-221EFCCD502C}"/>
              </a:ext>
            </a:extLst>
          </p:cNvPr>
          <p:cNvSpPr txBox="1"/>
          <p:nvPr/>
        </p:nvSpPr>
        <p:spPr>
          <a:xfrm rot="10800000" flipV="1">
            <a:off x="438150" y="3361729"/>
            <a:ext cx="2076449" cy="923330"/>
          </a:xfrm>
          <a:prstGeom prst="rect">
            <a:avLst/>
          </a:prstGeom>
          <a:noFill/>
        </p:spPr>
        <p:txBody>
          <a:bodyPr wrap="square" rtlCol="0">
            <a:spAutoFit/>
          </a:bodyPr>
          <a:lstStyle/>
          <a:p>
            <a:r>
              <a:rPr lang="en-GB" dirty="0"/>
              <a:t>10% comes from what is happening in our lives</a:t>
            </a:r>
          </a:p>
        </p:txBody>
      </p:sp>
      <p:cxnSp>
        <p:nvCxnSpPr>
          <p:cNvPr id="41" name="Straight Arrow Connector 40">
            <a:extLst>
              <a:ext uri="{FF2B5EF4-FFF2-40B4-BE49-F238E27FC236}">
                <a16:creationId xmlns:a16="http://schemas.microsoft.com/office/drawing/2014/main" id="{B862C74F-EBC6-407A-BFAE-A178FD2B4F8F}"/>
              </a:ext>
            </a:extLst>
          </p:cNvPr>
          <p:cNvCxnSpPr>
            <a:cxnSpLocks/>
          </p:cNvCxnSpPr>
          <p:nvPr/>
        </p:nvCxnSpPr>
        <p:spPr>
          <a:xfrm>
            <a:off x="2152650" y="5229275"/>
            <a:ext cx="723901"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A8F66CE4-7E76-45F6-9C43-922C4794C02F}"/>
              </a:ext>
            </a:extLst>
          </p:cNvPr>
          <p:cNvSpPr txBox="1"/>
          <p:nvPr/>
        </p:nvSpPr>
        <p:spPr>
          <a:xfrm>
            <a:off x="438150" y="4885949"/>
            <a:ext cx="1714500" cy="1477328"/>
          </a:xfrm>
          <a:prstGeom prst="rect">
            <a:avLst/>
          </a:prstGeom>
          <a:noFill/>
        </p:spPr>
        <p:txBody>
          <a:bodyPr wrap="square" rtlCol="0">
            <a:spAutoFit/>
          </a:bodyPr>
          <a:lstStyle/>
          <a:p>
            <a:r>
              <a:rPr lang="en-GB" dirty="0"/>
              <a:t>The rest -40% we can learn to control. Which is great news!</a:t>
            </a:r>
          </a:p>
          <a:p>
            <a:endParaRPr lang="en-GB" dirty="0"/>
          </a:p>
        </p:txBody>
      </p:sp>
      <p:sp>
        <p:nvSpPr>
          <p:cNvPr id="47" name="Left Brace 46">
            <a:extLst>
              <a:ext uri="{FF2B5EF4-FFF2-40B4-BE49-F238E27FC236}">
                <a16:creationId xmlns:a16="http://schemas.microsoft.com/office/drawing/2014/main" id="{F2F48EE9-2EAC-4EBC-8A64-C1A537C98CEE}"/>
              </a:ext>
            </a:extLst>
          </p:cNvPr>
          <p:cNvSpPr/>
          <p:nvPr/>
        </p:nvSpPr>
        <p:spPr>
          <a:xfrm>
            <a:off x="3048953" y="2019300"/>
            <a:ext cx="118109" cy="194428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9" name="Left Brace 48">
            <a:extLst>
              <a:ext uri="{FF2B5EF4-FFF2-40B4-BE49-F238E27FC236}">
                <a16:creationId xmlns:a16="http://schemas.microsoft.com/office/drawing/2014/main" id="{F15664D8-77B3-4A8A-8727-50BA9959482B}"/>
              </a:ext>
            </a:extLst>
          </p:cNvPr>
          <p:cNvSpPr/>
          <p:nvPr/>
        </p:nvSpPr>
        <p:spPr>
          <a:xfrm>
            <a:off x="3440429" y="4033889"/>
            <a:ext cx="45719" cy="30920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2" name="Left Brace 51">
            <a:extLst>
              <a:ext uri="{FF2B5EF4-FFF2-40B4-BE49-F238E27FC236}">
                <a16:creationId xmlns:a16="http://schemas.microsoft.com/office/drawing/2014/main" id="{58326017-804D-48A1-B381-DECFD2C11169}"/>
              </a:ext>
            </a:extLst>
          </p:cNvPr>
          <p:cNvSpPr/>
          <p:nvPr/>
        </p:nvSpPr>
        <p:spPr>
          <a:xfrm>
            <a:off x="3028950" y="4410075"/>
            <a:ext cx="209550" cy="167098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40926442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duotone>
              <a:prstClr val="black"/>
              <a:schemeClr val="accent6">
                <a:tint val="45000"/>
                <a:satMod val="400000"/>
              </a:schemeClr>
            </a:duotone>
            <a:lum/>
            <a:extLst>
              <a:ext uri="{BEBA8EAE-BF5A-486C-A8C5-ECC9F3942E4B}">
                <a14:imgProps xmlns:a14="http://schemas.microsoft.com/office/drawing/2010/main">
                  <a14:imgLayer r:embed="rId3">
                    <a14:imgEffect>
                      <a14:artisticBlur/>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EC233A-D602-4D7F-8309-B8B5A519B8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2807" y="2628858"/>
            <a:ext cx="3837668" cy="3099655"/>
          </a:xfrm>
          <a:prstGeom prst="rect">
            <a:avLst/>
          </a:prstGeom>
        </p:spPr>
      </p:pic>
      <p:sp>
        <p:nvSpPr>
          <p:cNvPr id="4" name="Cloud 3">
            <a:extLst>
              <a:ext uri="{FF2B5EF4-FFF2-40B4-BE49-F238E27FC236}">
                <a16:creationId xmlns:a16="http://schemas.microsoft.com/office/drawing/2014/main" id="{50CD4E72-2E97-4B01-B19E-B7F2D739FB39}"/>
              </a:ext>
            </a:extLst>
          </p:cNvPr>
          <p:cNvSpPr/>
          <p:nvPr/>
        </p:nvSpPr>
        <p:spPr>
          <a:xfrm>
            <a:off x="1022928" y="3774568"/>
            <a:ext cx="3487057" cy="2714828"/>
          </a:xfrm>
          <a:prstGeom prst="cloud">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a:extLst>
              <a:ext uri="{FF2B5EF4-FFF2-40B4-BE49-F238E27FC236}">
                <a16:creationId xmlns:a16="http://schemas.microsoft.com/office/drawing/2014/main" id="{A40317AE-ED11-4256-BA87-71C21BF5DD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7704" y="4725295"/>
            <a:ext cx="1994002" cy="1066855"/>
          </a:xfrm>
          <a:prstGeom prst="rect">
            <a:avLst/>
          </a:prstGeom>
        </p:spPr>
      </p:pic>
      <p:sp>
        <p:nvSpPr>
          <p:cNvPr id="7" name="Cloud 6">
            <a:extLst>
              <a:ext uri="{FF2B5EF4-FFF2-40B4-BE49-F238E27FC236}">
                <a16:creationId xmlns:a16="http://schemas.microsoft.com/office/drawing/2014/main" id="{7C102471-A8B9-4040-B98D-E335642D1DAD}"/>
              </a:ext>
            </a:extLst>
          </p:cNvPr>
          <p:cNvSpPr/>
          <p:nvPr/>
        </p:nvSpPr>
        <p:spPr>
          <a:xfrm>
            <a:off x="472783" y="1884342"/>
            <a:ext cx="3837668" cy="2414616"/>
          </a:xfrm>
          <a:prstGeom prst="cloud">
            <a:avLst/>
          </a:prstGeom>
          <a:solidFill>
            <a:srgbClr val="F4F4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5881DAC4-08FA-49FC-BFC5-BD65513073F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76367" y="2359003"/>
            <a:ext cx="1955901" cy="1276416"/>
          </a:xfrm>
          <a:prstGeom prst="rect">
            <a:avLst/>
          </a:prstGeom>
        </p:spPr>
      </p:pic>
      <p:sp>
        <p:nvSpPr>
          <p:cNvPr id="10" name="Cloud 9">
            <a:extLst>
              <a:ext uri="{FF2B5EF4-FFF2-40B4-BE49-F238E27FC236}">
                <a16:creationId xmlns:a16="http://schemas.microsoft.com/office/drawing/2014/main" id="{ED01799F-348F-439E-B305-D9853574D38F}"/>
              </a:ext>
            </a:extLst>
          </p:cNvPr>
          <p:cNvSpPr/>
          <p:nvPr/>
        </p:nvSpPr>
        <p:spPr>
          <a:xfrm rot="1837226">
            <a:off x="3356655" y="107933"/>
            <a:ext cx="3353028" cy="2923310"/>
          </a:xfrm>
          <a:prstGeom prst="cloud">
            <a:avLst/>
          </a:prstGeom>
          <a:solidFill>
            <a:schemeClr val="accent1">
              <a:lumMod val="75000"/>
            </a:schemeClr>
          </a:solidFill>
          <a:ln>
            <a:solidFill>
              <a:srgbClr val="F4E5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loud 14">
            <a:extLst>
              <a:ext uri="{FF2B5EF4-FFF2-40B4-BE49-F238E27FC236}">
                <a16:creationId xmlns:a16="http://schemas.microsoft.com/office/drawing/2014/main" id="{706C3990-CE41-4FF0-BD65-F78B81E5CD33}"/>
              </a:ext>
            </a:extLst>
          </p:cNvPr>
          <p:cNvSpPr/>
          <p:nvPr/>
        </p:nvSpPr>
        <p:spPr>
          <a:xfrm>
            <a:off x="6079729" y="964183"/>
            <a:ext cx="3353028" cy="2270443"/>
          </a:xfrm>
          <a:prstGeom prst="cloud">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457023C4-EE20-438B-8AEF-0D0D623820DD}"/>
              </a:ext>
            </a:extLst>
          </p:cNvPr>
          <p:cNvSpPr txBox="1"/>
          <p:nvPr/>
        </p:nvSpPr>
        <p:spPr>
          <a:xfrm>
            <a:off x="3788796" y="368604"/>
            <a:ext cx="1902845" cy="369332"/>
          </a:xfrm>
          <a:prstGeom prst="rect">
            <a:avLst/>
          </a:prstGeom>
          <a:noFill/>
        </p:spPr>
        <p:txBody>
          <a:bodyPr wrap="square" rtlCol="0">
            <a:spAutoFit/>
          </a:bodyPr>
          <a:lstStyle/>
          <a:p>
            <a:r>
              <a:rPr lang="en-GB" dirty="0">
                <a:solidFill>
                  <a:schemeClr val="bg1"/>
                </a:solidFill>
              </a:rPr>
              <a:t>Brain Breaks</a:t>
            </a:r>
          </a:p>
        </p:txBody>
      </p:sp>
      <p:sp>
        <p:nvSpPr>
          <p:cNvPr id="11" name="TextBox 10">
            <a:extLst>
              <a:ext uri="{FF2B5EF4-FFF2-40B4-BE49-F238E27FC236}">
                <a16:creationId xmlns:a16="http://schemas.microsoft.com/office/drawing/2014/main" id="{6C249F94-F55C-45C5-AA91-1FB6430A63B0}"/>
              </a:ext>
            </a:extLst>
          </p:cNvPr>
          <p:cNvSpPr txBox="1"/>
          <p:nvPr/>
        </p:nvSpPr>
        <p:spPr>
          <a:xfrm>
            <a:off x="6612873" y="1266577"/>
            <a:ext cx="2450872" cy="369332"/>
          </a:xfrm>
          <a:prstGeom prst="rect">
            <a:avLst/>
          </a:prstGeom>
          <a:noFill/>
        </p:spPr>
        <p:txBody>
          <a:bodyPr wrap="square" rtlCol="0">
            <a:spAutoFit/>
          </a:bodyPr>
          <a:lstStyle/>
          <a:p>
            <a:r>
              <a:rPr lang="en-GB" dirty="0">
                <a:solidFill>
                  <a:schemeClr val="bg1"/>
                </a:solidFill>
              </a:rPr>
              <a:t>Staying Active</a:t>
            </a:r>
          </a:p>
        </p:txBody>
      </p:sp>
      <p:sp>
        <p:nvSpPr>
          <p:cNvPr id="12" name="Cloud 11">
            <a:extLst>
              <a:ext uri="{FF2B5EF4-FFF2-40B4-BE49-F238E27FC236}">
                <a16:creationId xmlns:a16="http://schemas.microsoft.com/office/drawing/2014/main" id="{CB7772E6-2FC2-4487-B92D-FDE64C779ADA}"/>
              </a:ext>
            </a:extLst>
          </p:cNvPr>
          <p:cNvSpPr/>
          <p:nvPr/>
        </p:nvSpPr>
        <p:spPr>
          <a:xfrm>
            <a:off x="7362605" y="2379698"/>
            <a:ext cx="3353028" cy="241478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loud 12">
            <a:extLst>
              <a:ext uri="{FF2B5EF4-FFF2-40B4-BE49-F238E27FC236}">
                <a16:creationId xmlns:a16="http://schemas.microsoft.com/office/drawing/2014/main" id="{78F94E03-1738-4336-B370-D7D77AB3CA8D}"/>
              </a:ext>
            </a:extLst>
          </p:cNvPr>
          <p:cNvSpPr/>
          <p:nvPr/>
        </p:nvSpPr>
        <p:spPr>
          <a:xfrm rot="1379807">
            <a:off x="6878430" y="4163000"/>
            <a:ext cx="4115028" cy="2584065"/>
          </a:xfrm>
          <a:prstGeom prst="cloud">
            <a:avLst/>
          </a:prstGeom>
          <a:solidFill>
            <a:srgbClr val="F5ED8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910C30BF-01EA-4B81-88F5-F3E6CB3DA2CC}"/>
              </a:ext>
            </a:extLst>
          </p:cNvPr>
          <p:cNvSpPr txBox="1"/>
          <p:nvPr/>
        </p:nvSpPr>
        <p:spPr>
          <a:xfrm>
            <a:off x="7775317" y="2715196"/>
            <a:ext cx="2321254" cy="646331"/>
          </a:xfrm>
          <a:prstGeom prst="rect">
            <a:avLst/>
          </a:prstGeom>
          <a:noFill/>
        </p:spPr>
        <p:txBody>
          <a:bodyPr wrap="square" rtlCol="0">
            <a:spAutoFit/>
          </a:bodyPr>
          <a:lstStyle/>
          <a:p>
            <a:r>
              <a:rPr lang="en-GB" dirty="0">
                <a:solidFill>
                  <a:schemeClr val="bg1"/>
                </a:solidFill>
              </a:rPr>
              <a:t>Connecting with people</a:t>
            </a:r>
          </a:p>
        </p:txBody>
      </p:sp>
      <p:sp>
        <p:nvSpPr>
          <p:cNvPr id="17" name="TextBox 16">
            <a:extLst>
              <a:ext uri="{FF2B5EF4-FFF2-40B4-BE49-F238E27FC236}">
                <a16:creationId xmlns:a16="http://schemas.microsoft.com/office/drawing/2014/main" id="{C7F1615E-0425-42FD-A383-AD20B60F6420}"/>
              </a:ext>
            </a:extLst>
          </p:cNvPr>
          <p:cNvSpPr txBox="1"/>
          <p:nvPr/>
        </p:nvSpPr>
        <p:spPr>
          <a:xfrm>
            <a:off x="7142960" y="4427101"/>
            <a:ext cx="2233926" cy="646331"/>
          </a:xfrm>
          <a:prstGeom prst="rect">
            <a:avLst/>
          </a:prstGeom>
          <a:noFill/>
        </p:spPr>
        <p:txBody>
          <a:bodyPr wrap="square" rtlCol="0">
            <a:spAutoFit/>
          </a:bodyPr>
          <a:lstStyle/>
          <a:p>
            <a:r>
              <a:rPr lang="en-GB" dirty="0">
                <a:solidFill>
                  <a:schemeClr val="bg1"/>
                </a:solidFill>
              </a:rPr>
              <a:t>Learning something everyday</a:t>
            </a:r>
          </a:p>
        </p:txBody>
      </p:sp>
      <p:pic>
        <p:nvPicPr>
          <p:cNvPr id="19" name="Picture 18">
            <a:extLst>
              <a:ext uri="{FF2B5EF4-FFF2-40B4-BE49-F238E27FC236}">
                <a16:creationId xmlns:a16="http://schemas.microsoft.com/office/drawing/2014/main" id="{C6E301E5-F4E0-4D11-96DE-7AC12E61DB0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81746" y="697049"/>
            <a:ext cx="1902845" cy="1570805"/>
          </a:xfrm>
          <a:prstGeom prst="rect">
            <a:avLst/>
          </a:prstGeom>
        </p:spPr>
      </p:pic>
      <p:pic>
        <p:nvPicPr>
          <p:cNvPr id="21" name="Picture 20">
            <a:extLst>
              <a:ext uri="{FF2B5EF4-FFF2-40B4-BE49-F238E27FC236}">
                <a16:creationId xmlns:a16="http://schemas.microsoft.com/office/drawing/2014/main" id="{FD9B9FEB-AF26-4707-8DE8-60ADC383300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61452" y="3190129"/>
            <a:ext cx="1035103" cy="762039"/>
          </a:xfrm>
          <a:prstGeom prst="rect">
            <a:avLst/>
          </a:prstGeom>
        </p:spPr>
      </p:pic>
      <p:pic>
        <p:nvPicPr>
          <p:cNvPr id="23" name="Picture 22">
            <a:extLst>
              <a:ext uri="{FF2B5EF4-FFF2-40B4-BE49-F238E27FC236}">
                <a16:creationId xmlns:a16="http://schemas.microsoft.com/office/drawing/2014/main" id="{4C9BD5D8-3F4F-4A2A-BFDD-874D0F63C06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57958" y="1637012"/>
            <a:ext cx="2508379" cy="831893"/>
          </a:xfrm>
          <a:prstGeom prst="rect">
            <a:avLst/>
          </a:prstGeom>
        </p:spPr>
      </p:pic>
      <p:pic>
        <p:nvPicPr>
          <p:cNvPr id="25" name="Picture 24">
            <a:extLst>
              <a:ext uri="{FF2B5EF4-FFF2-40B4-BE49-F238E27FC236}">
                <a16:creationId xmlns:a16="http://schemas.microsoft.com/office/drawing/2014/main" id="{CCF61759-1012-4401-9BBD-AB5F0A36C20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294812" y="4820257"/>
            <a:ext cx="1801759" cy="1456216"/>
          </a:xfrm>
          <a:prstGeom prst="rect">
            <a:avLst/>
          </a:prstGeom>
        </p:spPr>
      </p:pic>
      <p:sp>
        <p:nvSpPr>
          <p:cNvPr id="26" name="TextBox 25">
            <a:extLst>
              <a:ext uri="{FF2B5EF4-FFF2-40B4-BE49-F238E27FC236}">
                <a16:creationId xmlns:a16="http://schemas.microsoft.com/office/drawing/2014/main" id="{D5BBF04E-F00C-413F-9DF9-0158CAC57630}"/>
              </a:ext>
            </a:extLst>
          </p:cNvPr>
          <p:cNvSpPr txBox="1"/>
          <p:nvPr/>
        </p:nvSpPr>
        <p:spPr>
          <a:xfrm>
            <a:off x="1676400" y="4419600"/>
            <a:ext cx="2314575" cy="369332"/>
          </a:xfrm>
          <a:prstGeom prst="rect">
            <a:avLst/>
          </a:prstGeom>
          <a:noFill/>
        </p:spPr>
        <p:txBody>
          <a:bodyPr wrap="square" rtlCol="0">
            <a:spAutoFit/>
          </a:bodyPr>
          <a:lstStyle/>
          <a:p>
            <a:r>
              <a:rPr lang="en-GB" dirty="0">
                <a:solidFill>
                  <a:schemeClr val="bg1"/>
                </a:solidFill>
              </a:rPr>
              <a:t>Quality Sleep</a:t>
            </a:r>
          </a:p>
        </p:txBody>
      </p:sp>
    </p:spTree>
    <p:extLst>
      <p:ext uri="{BB962C8B-B14F-4D97-AF65-F5344CB8AC3E}">
        <p14:creationId xmlns:p14="http://schemas.microsoft.com/office/powerpoint/2010/main" val="4292121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loud 6">
            <a:extLst>
              <a:ext uri="{FF2B5EF4-FFF2-40B4-BE49-F238E27FC236}">
                <a16:creationId xmlns:a16="http://schemas.microsoft.com/office/drawing/2014/main" id="{767519B9-B742-4BD2-9121-E2299D173135}"/>
              </a:ext>
            </a:extLst>
          </p:cNvPr>
          <p:cNvSpPr/>
          <p:nvPr/>
        </p:nvSpPr>
        <p:spPr>
          <a:xfrm rot="1254991">
            <a:off x="147986" y="412243"/>
            <a:ext cx="3895187" cy="3861310"/>
          </a:xfrm>
          <a:prstGeom prst="cloud">
            <a:avLst/>
          </a:prstGeom>
          <a:solidFill>
            <a:schemeClr val="accent1">
              <a:lumMod val="75000"/>
            </a:schemeClr>
          </a:solidFill>
          <a:ln>
            <a:solidFill>
              <a:srgbClr val="F4E5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2FCA0EDB-93A3-4C4B-97E3-A4691BE5FF7F}"/>
              </a:ext>
            </a:extLst>
          </p:cNvPr>
          <p:cNvSpPr txBox="1"/>
          <p:nvPr/>
        </p:nvSpPr>
        <p:spPr>
          <a:xfrm>
            <a:off x="1051155" y="993601"/>
            <a:ext cx="2088848" cy="523220"/>
          </a:xfrm>
          <a:prstGeom prst="rect">
            <a:avLst/>
          </a:prstGeom>
          <a:noFill/>
        </p:spPr>
        <p:txBody>
          <a:bodyPr wrap="square" rtlCol="0">
            <a:spAutoFit/>
          </a:bodyPr>
          <a:lstStyle/>
          <a:p>
            <a:r>
              <a:rPr lang="en-GB" sz="2800" dirty="0">
                <a:solidFill>
                  <a:schemeClr val="bg1"/>
                </a:solidFill>
              </a:rPr>
              <a:t>Brain Breaks</a:t>
            </a:r>
          </a:p>
        </p:txBody>
      </p:sp>
      <p:pic>
        <p:nvPicPr>
          <p:cNvPr id="15" name="Picture 14">
            <a:extLst>
              <a:ext uri="{FF2B5EF4-FFF2-40B4-BE49-F238E27FC236}">
                <a16:creationId xmlns:a16="http://schemas.microsoft.com/office/drawing/2014/main" id="{77F03B36-227B-48AA-B0E3-C8A751A30D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960" y="1653875"/>
            <a:ext cx="2324043" cy="1918505"/>
          </a:xfrm>
          <a:prstGeom prst="rect">
            <a:avLst/>
          </a:prstGeom>
        </p:spPr>
      </p:pic>
      <p:sp>
        <p:nvSpPr>
          <p:cNvPr id="21" name="TextBox 20">
            <a:extLst>
              <a:ext uri="{FF2B5EF4-FFF2-40B4-BE49-F238E27FC236}">
                <a16:creationId xmlns:a16="http://schemas.microsoft.com/office/drawing/2014/main" id="{FB054536-95FA-4D5B-8147-BE555074213B}"/>
              </a:ext>
            </a:extLst>
          </p:cNvPr>
          <p:cNvSpPr txBox="1"/>
          <p:nvPr/>
        </p:nvSpPr>
        <p:spPr>
          <a:xfrm>
            <a:off x="4171950" y="0"/>
            <a:ext cx="7877175" cy="6832640"/>
          </a:xfrm>
          <a:prstGeom prst="rect">
            <a:avLst/>
          </a:prstGeom>
          <a:noFill/>
        </p:spPr>
        <p:txBody>
          <a:bodyPr wrap="square" rtlCol="0">
            <a:spAutoFit/>
          </a:bodyPr>
          <a:lstStyle/>
          <a:p>
            <a:pPr marL="285750" indent="-285750">
              <a:buFont typeface="Arial" panose="020B0604020202020204" pitchFamily="34" charset="0"/>
              <a:buChar char="•"/>
            </a:pPr>
            <a:r>
              <a:rPr lang="en-GB" sz="2000" dirty="0">
                <a:solidFill>
                  <a:schemeClr val="bg1"/>
                </a:solidFill>
              </a:rPr>
              <a:t>Brain breaks –Starts with noticing your breathing. Taking longer slower breaths.</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Brain breaks or mindfulness is about being in the present, not worrying about things that </a:t>
            </a:r>
            <a:r>
              <a:rPr lang="en-GB" sz="2000" b="1" dirty="0"/>
              <a:t>have</a:t>
            </a:r>
            <a:r>
              <a:rPr lang="en-GB" sz="2000" dirty="0"/>
              <a:t> happened or </a:t>
            </a:r>
            <a:r>
              <a:rPr lang="en-GB" sz="2000" i="1" dirty="0"/>
              <a:t>might</a:t>
            </a:r>
            <a:r>
              <a:rPr lang="en-GB" sz="2000" dirty="0"/>
              <a:t> in the future.</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solidFill>
                  <a:schemeClr val="bg1"/>
                </a:solidFill>
              </a:rPr>
              <a:t>Be curious.</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Let yourself think about what you are doing </a:t>
            </a:r>
            <a:r>
              <a:rPr lang="en-GB" sz="2000" i="1" dirty="0"/>
              <a:t>right </a:t>
            </a:r>
            <a:r>
              <a:rPr lang="en-GB" sz="2000" dirty="0"/>
              <a:t>now. Noticing your thoughts and feelings about what is in front of you. </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solidFill>
                  <a:schemeClr val="bg1"/>
                </a:solidFill>
              </a:rPr>
              <a:t>You can imagine your safe place or see what is happening around you. </a:t>
            </a:r>
          </a:p>
          <a:p>
            <a:pPr marL="285750" indent="-285750">
              <a:buFont typeface="Arial" panose="020B0604020202020204" pitchFamily="34" charset="0"/>
              <a:buChar char="•"/>
            </a:pPr>
            <a:r>
              <a:rPr lang="en-GB" sz="2000" dirty="0">
                <a:solidFill>
                  <a:schemeClr val="bg1"/>
                </a:solidFill>
              </a:rPr>
              <a:t>Spending time on our hobbies is a really good way of  giving ourselves chance to feel peaceful, calm and happier.</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Sorry but computer games don’t work so well for brain breaks. Fun though they are! They tend to help you escape from the moment rather than live it.</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What do you enjoy? </a:t>
            </a:r>
          </a:p>
          <a:p>
            <a:pPr marL="285750" indent="-285750">
              <a:buFont typeface="Arial" panose="020B0604020202020204" pitchFamily="34" charset="0"/>
              <a:buChar char="•"/>
            </a:pPr>
            <a:endParaRPr lang="en-GB" dirty="0"/>
          </a:p>
        </p:txBody>
      </p:sp>
      <p:pic>
        <p:nvPicPr>
          <p:cNvPr id="23" name="Picture 22">
            <a:extLst>
              <a:ext uri="{FF2B5EF4-FFF2-40B4-BE49-F238E27FC236}">
                <a16:creationId xmlns:a16="http://schemas.microsoft.com/office/drawing/2014/main" id="{C8C2C06E-115A-4C92-A210-07CAF0434C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0768" y="1605595"/>
            <a:ext cx="3025272" cy="1170492"/>
          </a:xfrm>
          <a:prstGeom prst="rect">
            <a:avLst/>
          </a:prstGeom>
        </p:spPr>
      </p:pic>
    </p:spTree>
    <p:extLst>
      <p:ext uri="{BB962C8B-B14F-4D97-AF65-F5344CB8AC3E}">
        <p14:creationId xmlns:p14="http://schemas.microsoft.com/office/powerpoint/2010/main" val="44140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loud 7">
            <a:extLst>
              <a:ext uri="{FF2B5EF4-FFF2-40B4-BE49-F238E27FC236}">
                <a16:creationId xmlns:a16="http://schemas.microsoft.com/office/drawing/2014/main" id="{E7CA35E8-CA76-4D6F-AEF4-7CB2D20D39C7}"/>
              </a:ext>
            </a:extLst>
          </p:cNvPr>
          <p:cNvSpPr/>
          <p:nvPr/>
        </p:nvSpPr>
        <p:spPr>
          <a:xfrm>
            <a:off x="38072" y="1912267"/>
            <a:ext cx="4321571" cy="3369692"/>
          </a:xfrm>
          <a:prstGeom prst="cloud">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B4925303-86CD-444D-BF8E-69D630EA679A}"/>
              </a:ext>
            </a:extLst>
          </p:cNvPr>
          <p:cNvSpPr txBox="1"/>
          <p:nvPr/>
        </p:nvSpPr>
        <p:spPr>
          <a:xfrm>
            <a:off x="1059798" y="2547691"/>
            <a:ext cx="2450872" cy="461665"/>
          </a:xfrm>
          <a:prstGeom prst="rect">
            <a:avLst/>
          </a:prstGeom>
          <a:noFill/>
        </p:spPr>
        <p:txBody>
          <a:bodyPr wrap="square" rtlCol="0">
            <a:spAutoFit/>
          </a:bodyPr>
          <a:lstStyle/>
          <a:p>
            <a:r>
              <a:rPr lang="en-GB" sz="2400" dirty="0">
                <a:solidFill>
                  <a:schemeClr val="bg1"/>
                </a:solidFill>
              </a:rPr>
              <a:t>Staying Active</a:t>
            </a:r>
          </a:p>
        </p:txBody>
      </p:sp>
      <p:pic>
        <p:nvPicPr>
          <p:cNvPr id="17" name="Picture 16">
            <a:extLst>
              <a:ext uri="{FF2B5EF4-FFF2-40B4-BE49-F238E27FC236}">
                <a16:creationId xmlns:a16="http://schemas.microsoft.com/office/drawing/2014/main" id="{07D2EB0A-C39B-4F68-AED9-9FC0DC293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443" y="3009356"/>
            <a:ext cx="3394828" cy="1125880"/>
          </a:xfrm>
          <a:prstGeom prst="rect">
            <a:avLst/>
          </a:prstGeom>
        </p:spPr>
      </p:pic>
      <p:sp>
        <p:nvSpPr>
          <p:cNvPr id="20" name="TextBox 19">
            <a:extLst>
              <a:ext uri="{FF2B5EF4-FFF2-40B4-BE49-F238E27FC236}">
                <a16:creationId xmlns:a16="http://schemas.microsoft.com/office/drawing/2014/main" id="{B524E16F-3C9B-4E80-A0C8-7C408A0884A7}"/>
              </a:ext>
            </a:extLst>
          </p:cNvPr>
          <p:cNvSpPr txBox="1"/>
          <p:nvPr/>
        </p:nvSpPr>
        <p:spPr>
          <a:xfrm>
            <a:off x="4286250" y="-348280"/>
            <a:ext cx="7617221" cy="7294305"/>
          </a:xfrm>
          <a:prstGeom prst="rect">
            <a:avLst/>
          </a:prstGeom>
          <a:noFill/>
        </p:spPr>
        <p:txBody>
          <a:bodyPr wrap="square" rtlCol="0">
            <a:spAutoFit/>
          </a:bodyPr>
          <a:lstStyle/>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sz="2400" dirty="0">
                <a:solidFill>
                  <a:schemeClr val="bg1"/>
                </a:solidFill>
              </a:rPr>
              <a:t>Increased blood flow in the brain means that your mood is lifted. A chemical called serotonin is released which helps us with our feelings of </a:t>
            </a:r>
            <a:r>
              <a:rPr lang="en-GB" sz="2400" dirty="0">
                <a:solidFill>
                  <a:schemeClr val="bg1"/>
                </a:solidFill>
                <a:latin typeface="Arial Black" panose="020B0A04020102020204" pitchFamily="34" charset="0"/>
              </a:rPr>
              <a:t>wellbeing</a:t>
            </a:r>
            <a:r>
              <a:rPr lang="en-GB" sz="2400" dirty="0">
                <a:solidFill>
                  <a:schemeClr val="bg1"/>
                </a:solidFill>
              </a:rPr>
              <a:t> and makes us feel </a:t>
            </a:r>
            <a:r>
              <a:rPr lang="en-GB" sz="2400" dirty="0">
                <a:solidFill>
                  <a:schemeClr val="bg1"/>
                </a:solidFill>
                <a:latin typeface="Broadway" panose="04040905080B02020502" pitchFamily="82" charset="0"/>
              </a:rPr>
              <a:t>happier</a:t>
            </a:r>
            <a:r>
              <a:rPr lang="en-GB" sz="2400" dirty="0">
                <a:solidFill>
                  <a:schemeClr val="bg1"/>
                </a:solidFill>
              </a:rPr>
              <a:t>. It also helps with sleeping and digesting our food.</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Exercise helps to increase your blood flow throughout your body, it helps to take away chemicals the brain doesn’t need.</a:t>
            </a:r>
          </a:p>
          <a:p>
            <a:endParaRPr lang="en-GB" sz="2400" dirty="0"/>
          </a:p>
          <a:p>
            <a:pPr marL="285750" indent="-285750">
              <a:buFont typeface="Arial" panose="020B0604020202020204" pitchFamily="34" charset="0"/>
              <a:buChar char="•"/>
            </a:pPr>
            <a:r>
              <a:rPr lang="en-GB" sz="2400" dirty="0"/>
              <a:t>Exercise helps to build our brains by increasing levels of a protein (BDNF). It helps our brains to grow!</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solidFill>
                  <a:schemeClr val="bg1"/>
                </a:solidFill>
              </a:rPr>
              <a:t>Try to get moving an hour a day or more!  This can be broken down into shorter chunks through the day.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Do something you love such as running, football, gymnastics, dancing</a:t>
            </a:r>
            <a:r>
              <a:rPr lang="en-GB" dirty="0"/>
              <a:t>.</a:t>
            </a:r>
          </a:p>
        </p:txBody>
      </p:sp>
    </p:spTree>
    <p:extLst>
      <p:ext uri="{BB962C8B-B14F-4D97-AF65-F5344CB8AC3E}">
        <p14:creationId xmlns:p14="http://schemas.microsoft.com/office/powerpoint/2010/main" val="2557652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loud 6">
            <a:extLst>
              <a:ext uri="{FF2B5EF4-FFF2-40B4-BE49-F238E27FC236}">
                <a16:creationId xmlns:a16="http://schemas.microsoft.com/office/drawing/2014/main" id="{CBCE5769-830A-4A76-A4BF-6F1B0F4C3841}"/>
              </a:ext>
            </a:extLst>
          </p:cNvPr>
          <p:cNvSpPr/>
          <p:nvPr/>
        </p:nvSpPr>
        <p:spPr>
          <a:xfrm>
            <a:off x="129882" y="1522401"/>
            <a:ext cx="4070643" cy="3152775"/>
          </a:xfrm>
          <a:prstGeom prst="cloud">
            <a:avLst/>
          </a:prstGeom>
          <a:solidFill>
            <a:srgbClr val="F4F4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C4BD3A42-D428-49E9-886D-23B34D5E57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4402" y="2368528"/>
            <a:ext cx="2238014" cy="1460522"/>
          </a:xfrm>
          <a:prstGeom prst="rect">
            <a:avLst/>
          </a:prstGeom>
        </p:spPr>
      </p:pic>
      <p:sp>
        <p:nvSpPr>
          <p:cNvPr id="23" name="TextBox 22">
            <a:extLst>
              <a:ext uri="{FF2B5EF4-FFF2-40B4-BE49-F238E27FC236}">
                <a16:creationId xmlns:a16="http://schemas.microsoft.com/office/drawing/2014/main" id="{5410C1F6-89F2-4A3B-9030-852714BB729F}"/>
              </a:ext>
            </a:extLst>
          </p:cNvPr>
          <p:cNvSpPr txBox="1"/>
          <p:nvPr/>
        </p:nvSpPr>
        <p:spPr>
          <a:xfrm>
            <a:off x="4010025" y="819150"/>
            <a:ext cx="7962900" cy="5262979"/>
          </a:xfrm>
          <a:prstGeom prst="rect">
            <a:avLst/>
          </a:prstGeom>
          <a:noFill/>
        </p:spPr>
        <p:txBody>
          <a:bodyPr wrap="square" rtlCol="0">
            <a:spAutoFit/>
          </a:bodyPr>
          <a:lstStyle/>
          <a:p>
            <a:pPr marL="285750" indent="-285750">
              <a:buFont typeface="Arial" panose="020B0604020202020204" pitchFamily="34" charset="0"/>
              <a:buChar char="•"/>
            </a:pPr>
            <a:r>
              <a:rPr lang="en-GB" sz="2800" dirty="0">
                <a:solidFill>
                  <a:schemeClr val="bg1"/>
                </a:solidFill>
              </a:rPr>
              <a:t>Our brains are the hungriest part of our body!</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a:t>It needs lots of healthy food to help with memory and concentration. Healthy food contains important nutrients such as vitamins. These include eggs, fish such as salmon and mackerel; and vegetables (especially green ones).</a:t>
            </a:r>
          </a:p>
          <a:p>
            <a:pPr marL="285750" indent="-285750">
              <a:buFont typeface="Arial" panose="020B0604020202020204" pitchFamily="34" charset="0"/>
              <a:buChar char="•"/>
            </a:pPr>
            <a:endParaRPr lang="en-GB" sz="2800" dirty="0">
              <a:solidFill>
                <a:schemeClr val="bg1"/>
              </a:solidFill>
            </a:endParaRPr>
          </a:p>
          <a:p>
            <a:pPr marL="285750" indent="-285750">
              <a:buFont typeface="Arial" panose="020B0604020202020204" pitchFamily="34" charset="0"/>
              <a:buChar char="•"/>
            </a:pPr>
            <a:r>
              <a:rPr lang="en-GB" sz="2800" dirty="0">
                <a:solidFill>
                  <a:schemeClr val="bg1"/>
                </a:solidFill>
              </a:rPr>
              <a:t>High fibre food such as wholegrain/brown rice, pasta and bread help with  brain skills such as developing thinking and reasoning. So we can use things we have learnt to solve problems.</a:t>
            </a:r>
          </a:p>
        </p:txBody>
      </p:sp>
    </p:spTree>
    <p:extLst>
      <p:ext uri="{BB962C8B-B14F-4D97-AF65-F5344CB8AC3E}">
        <p14:creationId xmlns:p14="http://schemas.microsoft.com/office/powerpoint/2010/main" val="61621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a:extLst>
              <a:ext uri="{FF2B5EF4-FFF2-40B4-BE49-F238E27FC236}">
                <a16:creationId xmlns:a16="http://schemas.microsoft.com/office/drawing/2014/main" id="{192FF854-051F-4E0E-81AA-935C1EB550CC}"/>
              </a:ext>
            </a:extLst>
          </p:cNvPr>
          <p:cNvSpPr/>
          <p:nvPr/>
        </p:nvSpPr>
        <p:spPr>
          <a:xfrm>
            <a:off x="580118" y="1919186"/>
            <a:ext cx="3487057" cy="2714828"/>
          </a:xfrm>
          <a:prstGeom prst="cloud">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 name="Picture 1">
            <a:extLst>
              <a:ext uri="{FF2B5EF4-FFF2-40B4-BE49-F238E27FC236}">
                <a16:creationId xmlns:a16="http://schemas.microsoft.com/office/drawing/2014/main" id="{84FB5DB4-AD69-4FA7-9B96-EFB12F5816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1954" y="2954418"/>
            <a:ext cx="1994002" cy="1066855"/>
          </a:xfrm>
          <a:prstGeom prst="rect">
            <a:avLst/>
          </a:prstGeom>
        </p:spPr>
      </p:pic>
      <p:sp>
        <p:nvSpPr>
          <p:cNvPr id="3" name="TextBox 2">
            <a:extLst>
              <a:ext uri="{FF2B5EF4-FFF2-40B4-BE49-F238E27FC236}">
                <a16:creationId xmlns:a16="http://schemas.microsoft.com/office/drawing/2014/main" id="{4ABEAF68-A21C-4513-B0F6-5E4EDEF876B6}"/>
              </a:ext>
            </a:extLst>
          </p:cNvPr>
          <p:cNvSpPr txBox="1"/>
          <p:nvPr/>
        </p:nvSpPr>
        <p:spPr>
          <a:xfrm>
            <a:off x="1166359" y="2585086"/>
            <a:ext cx="2314575" cy="523220"/>
          </a:xfrm>
          <a:prstGeom prst="rect">
            <a:avLst/>
          </a:prstGeom>
          <a:noFill/>
        </p:spPr>
        <p:txBody>
          <a:bodyPr wrap="square" rtlCol="0">
            <a:spAutoFit/>
          </a:bodyPr>
          <a:lstStyle/>
          <a:p>
            <a:r>
              <a:rPr lang="en-GB" sz="2800" dirty="0">
                <a:solidFill>
                  <a:schemeClr val="bg1"/>
                </a:solidFill>
              </a:rPr>
              <a:t>Quality Sleep</a:t>
            </a:r>
          </a:p>
        </p:txBody>
      </p:sp>
      <p:sp>
        <p:nvSpPr>
          <p:cNvPr id="5" name="TextBox 4">
            <a:extLst>
              <a:ext uri="{FF2B5EF4-FFF2-40B4-BE49-F238E27FC236}">
                <a16:creationId xmlns:a16="http://schemas.microsoft.com/office/drawing/2014/main" id="{1977D2D0-BBD7-4575-A062-17B2720D60D9}"/>
              </a:ext>
            </a:extLst>
          </p:cNvPr>
          <p:cNvSpPr txBox="1"/>
          <p:nvPr/>
        </p:nvSpPr>
        <p:spPr>
          <a:xfrm>
            <a:off x="4067175" y="117693"/>
            <a:ext cx="7924800" cy="6370975"/>
          </a:xfrm>
          <a:prstGeom prst="rect">
            <a:avLst/>
          </a:prstGeom>
          <a:noFill/>
        </p:spPr>
        <p:txBody>
          <a:bodyPr wrap="square" rtlCol="0">
            <a:spAutoFit/>
          </a:bodyPr>
          <a:lstStyle/>
          <a:p>
            <a:pPr marL="285750" indent="-285750">
              <a:buFont typeface="Arial" panose="020B0604020202020204" pitchFamily="34" charset="0"/>
              <a:buChar char="•"/>
            </a:pPr>
            <a:r>
              <a:rPr lang="en-GB" sz="2400" dirty="0"/>
              <a:t>It’s fun to stay up and bedtime comes round far too quickly but unfortunately getting enough sleep is SO important for our brains.</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When we are asleep our brains keep busy, it’s a chance for all  your new memories and things you have learnt to be stored for when you need them.</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Your brain is busy organising your thoughts, making sense of new experiences so when you repeat them you know what to do!</a:t>
            </a:r>
          </a:p>
          <a:p>
            <a:endParaRPr lang="en-GB" sz="2400" dirty="0"/>
          </a:p>
          <a:p>
            <a:pPr marL="285750" indent="-285750">
              <a:buFont typeface="Arial" panose="020B0604020202020204" pitchFamily="34" charset="0"/>
              <a:buChar char="•"/>
            </a:pPr>
            <a:r>
              <a:rPr lang="en-GB" sz="2400" dirty="0"/>
              <a:t>Experts tend to agree you need about 10 hours at least per night. When we don’t get enough sleep we find it hard to concentrate, learn and get along with others.</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Sleep repairs and re-energises our brains and our bodies.</a:t>
            </a:r>
          </a:p>
        </p:txBody>
      </p:sp>
    </p:spTree>
    <p:extLst>
      <p:ext uri="{BB962C8B-B14F-4D97-AF65-F5344CB8AC3E}">
        <p14:creationId xmlns:p14="http://schemas.microsoft.com/office/powerpoint/2010/main" val="3798234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a:extLst>
              <a:ext uri="{FF2B5EF4-FFF2-40B4-BE49-F238E27FC236}">
                <a16:creationId xmlns:a16="http://schemas.microsoft.com/office/drawing/2014/main" id="{3CAEAA33-8401-49F9-9D60-89AE4CC4FFA1}"/>
              </a:ext>
            </a:extLst>
          </p:cNvPr>
          <p:cNvSpPr/>
          <p:nvPr/>
        </p:nvSpPr>
        <p:spPr>
          <a:xfrm>
            <a:off x="314326" y="1571624"/>
            <a:ext cx="3038474" cy="3159219"/>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E03604A7-F3B8-48F0-B78B-5D737F7A836D}"/>
              </a:ext>
            </a:extLst>
          </p:cNvPr>
          <p:cNvSpPr txBox="1"/>
          <p:nvPr/>
        </p:nvSpPr>
        <p:spPr>
          <a:xfrm>
            <a:off x="733425" y="1924362"/>
            <a:ext cx="2895680" cy="369332"/>
          </a:xfrm>
          <a:prstGeom prst="rect">
            <a:avLst/>
          </a:prstGeom>
          <a:noFill/>
        </p:spPr>
        <p:txBody>
          <a:bodyPr wrap="square" rtlCol="0">
            <a:spAutoFit/>
          </a:bodyPr>
          <a:lstStyle/>
          <a:p>
            <a:r>
              <a:rPr lang="en-GB" dirty="0">
                <a:solidFill>
                  <a:schemeClr val="bg1"/>
                </a:solidFill>
              </a:rPr>
              <a:t>Connecting with people</a:t>
            </a:r>
          </a:p>
        </p:txBody>
      </p:sp>
      <p:pic>
        <p:nvPicPr>
          <p:cNvPr id="3" name="Picture 2">
            <a:extLst>
              <a:ext uri="{FF2B5EF4-FFF2-40B4-BE49-F238E27FC236}">
                <a16:creationId xmlns:a16="http://schemas.microsoft.com/office/drawing/2014/main" id="{75E53C55-8729-4CD4-B987-CBAC0A2611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063" y="2445199"/>
            <a:ext cx="1905000" cy="1402454"/>
          </a:xfrm>
          <a:prstGeom prst="rect">
            <a:avLst/>
          </a:prstGeom>
        </p:spPr>
      </p:pic>
      <p:sp>
        <p:nvSpPr>
          <p:cNvPr id="5" name="TextBox 4">
            <a:extLst>
              <a:ext uri="{FF2B5EF4-FFF2-40B4-BE49-F238E27FC236}">
                <a16:creationId xmlns:a16="http://schemas.microsoft.com/office/drawing/2014/main" id="{91C8F0AB-9185-411A-A2A5-5E8C7CC5EDAE}"/>
              </a:ext>
            </a:extLst>
          </p:cNvPr>
          <p:cNvSpPr txBox="1"/>
          <p:nvPr/>
        </p:nvSpPr>
        <p:spPr>
          <a:xfrm>
            <a:off x="2786063" y="58846"/>
            <a:ext cx="9210676" cy="6740307"/>
          </a:xfrm>
          <a:prstGeom prst="rect">
            <a:avLst/>
          </a:prstGeom>
          <a:noFill/>
        </p:spPr>
        <p:txBody>
          <a:bodyPr wrap="square" rtlCol="0">
            <a:spAutoFit/>
          </a:bodyPr>
          <a:lstStyle/>
          <a:p>
            <a:pPr marL="285750" indent="-285750">
              <a:buFont typeface="Arial" panose="020B0604020202020204" pitchFamily="34" charset="0"/>
              <a:buChar char="•"/>
            </a:pPr>
            <a:r>
              <a:rPr lang="en-GB" sz="2400" dirty="0">
                <a:solidFill>
                  <a:schemeClr val="bg1"/>
                </a:solidFill>
              </a:rPr>
              <a:t>We all deserve to be listened to and understood,</a:t>
            </a:r>
            <a:r>
              <a:rPr lang="en-GB" sz="2400" dirty="0"/>
              <a:t> this makes us feel wanted and cared for. Research shows relationships and having people who care about us is one of the most important things in making us happy. </a:t>
            </a:r>
            <a:r>
              <a:rPr lang="en-GB" sz="2400" dirty="0">
                <a:solidFill>
                  <a:schemeClr val="bg1"/>
                </a:solidFill>
              </a:rPr>
              <a:t>When you feel alone talk to people who care about you.</a:t>
            </a:r>
          </a:p>
          <a:p>
            <a:r>
              <a:rPr lang="en-GB" sz="2400" dirty="0"/>
              <a:t>     Have you ever tried to talk to someone who wasn’t really listening- how did it make you feel?</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solidFill>
                  <a:schemeClr val="bg1"/>
                </a:solidFill>
              </a:rPr>
              <a:t>It is important to remember we all belong, we are all important, we must take </a:t>
            </a:r>
            <a:r>
              <a:rPr lang="en-GB" sz="2400" dirty="0">
                <a:solidFill>
                  <a:schemeClr val="bg1"/>
                </a:solidFill>
                <a:latin typeface="Arial Black" panose="020B0A04020102020204" pitchFamily="34" charset="0"/>
              </a:rPr>
              <a:t>talking </a:t>
            </a:r>
            <a:r>
              <a:rPr lang="en-GB" sz="2400" dirty="0">
                <a:solidFill>
                  <a:schemeClr val="bg1"/>
                </a:solidFill>
              </a:rPr>
              <a:t>and </a:t>
            </a:r>
            <a:r>
              <a:rPr lang="en-GB" sz="2400" dirty="0">
                <a:solidFill>
                  <a:schemeClr val="bg1"/>
                </a:solidFill>
                <a:latin typeface="Broadway" panose="04040905080B02020502" pitchFamily="82" charset="0"/>
              </a:rPr>
              <a:t>listening</a:t>
            </a:r>
            <a:r>
              <a:rPr lang="en-GB" sz="2400" dirty="0">
                <a:solidFill>
                  <a:schemeClr val="bg1"/>
                </a:solidFill>
              </a:rPr>
              <a:t> in turns, and encourage each other.</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Listening to a friend or family member with our ears, eyes and full attention makes them feel </a:t>
            </a:r>
            <a:r>
              <a:rPr lang="en-GB" sz="2400" dirty="0">
                <a:latin typeface="Aharoni" panose="02010803020104030203" pitchFamily="2" charset="-79"/>
                <a:cs typeface="Aharoni" panose="02010803020104030203" pitchFamily="2" charset="-79"/>
              </a:rPr>
              <a:t>good</a:t>
            </a:r>
            <a:r>
              <a:rPr lang="en-GB" sz="2400" dirty="0"/>
              <a:t>. These might seem like small things but they have a powerful effect.</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solidFill>
                  <a:schemeClr val="bg1"/>
                </a:solidFill>
              </a:rPr>
              <a:t>Listening and looking out for each other is one of the loudest forms of </a:t>
            </a:r>
            <a:r>
              <a:rPr lang="en-GB" sz="2400" b="1" i="1" dirty="0">
                <a:solidFill>
                  <a:schemeClr val="bg1"/>
                </a:solidFill>
              </a:rPr>
              <a:t>kindness</a:t>
            </a:r>
            <a:r>
              <a:rPr lang="en-GB" sz="2400" dirty="0">
                <a:solidFill>
                  <a:schemeClr val="bg1"/>
                </a:solidFill>
              </a:rPr>
              <a:t>.</a:t>
            </a:r>
          </a:p>
        </p:txBody>
      </p:sp>
    </p:spTree>
    <p:extLst>
      <p:ext uri="{BB962C8B-B14F-4D97-AF65-F5344CB8AC3E}">
        <p14:creationId xmlns:p14="http://schemas.microsoft.com/office/powerpoint/2010/main" val="90396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a:extLst>
              <a:ext uri="{FF2B5EF4-FFF2-40B4-BE49-F238E27FC236}">
                <a16:creationId xmlns:a16="http://schemas.microsoft.com/office/drawing/2014/main" id="{F3285370-9432-4AB8-8DC5-A85778C5BF7C}"/>
              </a:ext>
            </a:extLst>
          </p:cNvPr>
          <p:cNvSpPr/>
          <p:nvPr/>
        </p:nvSpPr>
        <p:spPr>
          <a:xfrm rot="1379807">
            <a:off x="725281" y="2136968"/>
            <a:ext cx="4115028" cy="2584065"/>
          </a:xfrm>
          <a:prstGeom prst="cloud">
            <a:avLst/>
          </a:prstGeom>
          <a:solidFill>
            <a:srgbClr val="F5ED8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9C29BF19-A29F-48A3-91D9-312071A5013B}"/>
              </a:ext>
            </a:extLst>
          </p:cNvPr>
          <p:cNvSpPr txBox="1"/>
          <p:nvPr/>
        </p:nvSpPr>
        <p:spPr>
          <a:xfrm>
            <a:off x="1246985" y="2560201"/>
            <a:ext cx="2233926" cy="646331"/>
          </a:xfrm>
          <a:prstGeom prst="rect">
            <a:avLst/>
          </a:prstGeom>
          <a:noFill/>
        </p:spPr>
        <p:txBody>
          <a:bodyPr wrap="square" rtlCol="0">
            <a:spAutoFit/>
          </a:bodyPr>
          <a:lstStyle/>
          <a:p>
            <a:r>
              <a:rPr lang="en-GB" dirty="0">
                <a:solidFill>
                  <a:schemeClr val="bg1"/>
                </a:solidFill>
              </a:rPr>
              <a:t>Learning something everyday</a:t>
            </a:r>
          </a:p>
        </p:txBody>
      </p:sp>
      <p:pic>
        <p:nvPicPr>
          <p:cNvPr id="3" name="Picture 2">
            <a:extLst>
              <a:ext uri="{FF2B5EF4-FFF2-40B4-BE49-F238E27FC236}">
                <a16:creationId xmlns:a16="http://schemas.microsoft.com/office/drawing/2014/main" id="{3C1408AE-2225-439F-B413-5B4AA94763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837" y="2953357"/>
            <a:ext cx="1801759" cy="1456216"/>
          </a:xfrm>
          <a:prstGeom prst="rect">
            <a:avLst/>
          </a:prstGeom>
        </p:spPr>
      </p:pic>
      <p:sp>
        <p:nvSpPr>
          <p:cNvPr id="7" name="TextBox 6">
            <a:extLst>
              <a:ext uri="{FF2B5EF4-FFF2-40B4-BE49-F238E27FC236}">
                <a16:creationId xmlns:a16="http://schemas.microsoft.com/office/drawing/2014/main" id="{DD9E007E-29BF-4AEE-A124-83C03BFBA28D}"/>
              </a:ext>
            </a:extLst>
          </p:cNvPr>
          <p:cNvSpPr txBox="1"/>
          <p:nvPr/>
        </p:nvSpPr>
        <p:spPr>
          <a:xfrm>
            <a:off x="5038724" y="971550"/>
            <a:ext cx="6886575" cy="4955203"/>
          </a:xfrm>
          <a:prstGeom prst="rect">
            <a:avLst/>
          </a:prstGeom>
          <a:noFill/>
        </p:spPr>
        <p:txBody>
          <a:bodyPr wrap="square" rtlCol="0">
            <a:spAutoFit/>
          </a:bodyPr>
          <a:lstStyle/>
          <a:p>
            <a:pPr marL="285750" indent="-285750">
              <a:buFont typeface="Arial" panose="020B0604020202020204" pitchFamily="34" charset="0"/>
              <a:buChar char="•"/>
            </a:pPr>
            <a:r>
              <a:rPr lang="en-GB" sz="2800" dirty="0">
                <a:solidFill>
                  <a:schemeClr val="bg1"/>
                </a:solidFill>
              </a:rPr>
              <a:t>Challenges, making mistakes may not seem to be good for our brains at first but mistakes make our brains grow. </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a:t>The more things we learn the more connections (neural pathways) are made. </a:t>
            </a:r>
            <a:r>
              <a:rPr lang="en-GB" sz="2800" dirty="0">
                <a:solidFill>
                  <a:schemeClr val="bg1"/>
                </a:solidFill>
              </a:rPr>
              <a:t>Scientists have looked at the activity in our brains and found that when we stick with things, our brain can stretch and grow so hold more ideas and information.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664795810"/>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B4B4B"/>
      </a:dk2>
      <a:lt2>
        <a:srgbClr val="8ED5C1"/>
      </a:lt2>
      <a:accent1>
        <a:srgbClr val="73CBB2"/>
      </a:accent1>
      <a:accent2>
        <a:srgbClr val="AACD5B"/>
      </a:accent2>
      <a:accent3>
        <a:srgbClr val="65A9E1"/>
      </a:accent3>
      <a:accent4>
        <a:srgbClr val="6274D8"/>
      </a:accent4>
      <a:accent5>
        <a:srgbClr val="AB54D7"/>
      </a:accent5>
      <a:accent6>
        <a:srgbClr val="D15B37"/>
      </a:accent6>
      <a:hlink>
        <a:srgbClr val="BFE962"/>
      </a:hlink>
      <a:folHlink>
        <a:srgbClr val="C0D591"/>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47428100-C732-4B2E-A30A-5273F581A0FA}"/>
    </a:ext>
  </a:extLst>
</a:theme>
</file>

<file path=docProps/app.xml><?xml version="1.0" encoding="utf-8"?>
<Properties xmlns="http://schemas.openxmlformats.org/officeDocument/2006/extended-properties" xmlns:vt="http://schemas.openxmlformats.org/officeDocument/2006/docPropsVTypes">
  <Template>TM04033923[[fn=Depth]]</Template>
  <TotalTime>2994</TotalTime>
  <Words>797</Words>
  <Application>Microsoft Office PowerPoint</Application>
  <PresentationFormat>Widescreen</PresentationFormat>
  <Paragraphs>67</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Aharoni</vt:lpstr>
      <vt:lpstr>Arial</vt:lpstr>
      <vt:lpstr>Arial Black</vt:lpstr>
      <vt:lpstr>Broadway</vt:lpstr>
      <vt:lpstr>Corbel</vt:lpstr>
      <vt:lpstr>Depth</vt:lpstr>
      <vt:lpstr>What makes a healthy mind and why does it matter?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stanworth</dc:creator>
  <cp:lastModifiedBy>Angela Croft</cp:lastModifiedBy>
  <cp:revision>39</cp:revision>
  <dcterms:created xsi:type="dcterms:W3CDTF">2021-01-13T18:34:29Z</dcterms:created>
  <dcterms:modified xsi:type="dcterms:W3CDTF">2021-01-19T14:26:42Z</dcterms:modified>
</cp:coreProperties>
</file>