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customXml/itemProps1.xml" ContentType="application/vnd.openxmlformats-officedocument.customXmlProperties+xml"/>
  <Override PartName="/customXml/itemProps2.xml" ContentType="application/vnd.openxmlformats-officedocument.customXmlProperti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3"/>
  </p:sldMasterIdLst>
  <p:notesMasterIdLst>
    <p:notesMasterId r:id="rId23"/>
  </p:notesMasterIdLst>
  <p:handoutMasterIdLst>
    <p:handoutMasterId r:id="rId24"/>
  </p:handoutMasterIdLst>
  <p:sldIdLst>
    <p:sldId id="256" r:id="rId4"/>
    <p:sldId id="260" r:id="rId5"/>
    <p:sldId id="258" r:id="rId6"/>
    <p:sldId id="263" r:id="rId7"/>
    <p:sldId id="303" r:id="rId8"/>
    <p:sldId id="265" r:id="rId9"/>
    <p:sldId id="335" r:id="rId10"/>
    <p:sldId id="312" r:id="rId11"/>
    <p:sldId id="313" r:id="rId12"/>
    <p:sldId id="318" r:id="rId13"/>
    <p:sldId id="319" r:id="rId14"/>
    <p:sldId id="320" r:id="rId15"/>
    <p:sldId id="321" r:id="rId16"/>
    <p:sldId id="324" r:id="rId17"/>
    <p:sldId id="322" r:id="rId18"/>
    <p:sldId id="323" r:id="rId19"/>
    <p:sldId id="333" r:id="rId20"/>
    <p:sldId id="334" r:id="rId21"/>
    <p:sldId id="325" r:id="rId22"/>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00"/>
    <a:srgbClr val="FFFFFF"/>
    <a:srgbClr val="FF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F7F44A5-8B4E-4A77-95F1-9039287CC37A}" v="11" dt="2026-04-28T13:03:48.330"/>
  </p1510:revLst>
</p1510:revInfo>
</file>

<file path=ppt/tableStyles.xml><?xml version="1.0" encoding="utf-8"?>
<a:tblStyleLst xmlns:a="http://schemas.openxmlformats.org/drawingml/2006/main" def="{5C22544A-7EE6-4342-B048-85BDC9FD1C3A}">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361" autoAdjust="0"/>
    <p:restoredTop sz="94674" autoAdjust="0"/>
  </p:normalViewPr>
  <p:slideViewPr>
    <p:cSldViewPr>
      <p:cViewPr varScale="1">
        <p:scale>
          <a:sx n="93" d="100"/>
          <a:sy n="93" d="100"/>
        </p:scale>
        <p:origin x="214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153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viewProps" Target="viewProps.xml"/><Relationship Id="rId3" Type="http://schemas.openxmlformats.org/officeDocument/2006/relationships/slideMaster" Target="slideMasters/slideMaster1.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3.xml"/><Relationship Id="rId20" Type="http://schemas.openxmlformats.org/officeDocument/2006/relationships/slide" Target="slides/slide17.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handoutMaster" Target="handoutMasters/handoutMaster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theme" Target="theme/theme1.xml"/><Relationship Id="rId30"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4B96E95-A682-E67C-DC7A-9FDE37D7203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Arial" charset="0"/>
              </a:defRPr>
            </a:lvl1pPr>
          </a:lstStyle>
          <a:p>
            <a:pPr>
              <a:defRPr/>
            </a:pPr>
            <a:endParaRPr lang="en-US"/>
          </a:p>
        </p:txBody>
      </p:sp>
      <p:sp>
        <p:nvSpPr>
          <p:cNvPr id="3" name="Date Placeholder 2">
            <a:extLst>
              <a:ext uri="{FF2B5EF4-FFF2-40B4-BE49-F238E27FC236}">
                <a16:creationId xmlns:a16="http://schemas.microsoft.com/office/drawing/2014/main" id="{D005F286-04CF-91CA-B12E-0223EAEE4851}"/>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atin typeface="Arial" charset="0"/>
              </a:defRPr>
            </a:lvl1pPr>
          </a:lstStyle>
          <a:p>
            <a:pPr>
              <a:defRPr/>
            </a:pPr>
            <a:fld id="{CDB6A57A-352E-4E78-A407-3CADDC2FC022}" type="datetimeFigureOut">
              <a:rPr lang="en-US"/>
              <a:pPr>
                <a:defRPr/>
              </a:pPr>
              <a:t>4/29/2026</a:t>
            </a:fld>
            <a:endParaRPr lang="en-US" dirty="0"/>
          </a:p>
        </p:txBody>
      </p:sp>
      <p:sp>
        <p:nvSpPr>
          <p:cNvPr id="4" name="Footer Placeholder 3">
            <a:extLst>
              <a:ext uri="{FF2B5EF4-FFF2-40B4-BE49-F238E27FC236}">
                <a16:creationId xmlns:a16="http://schemas.microsoft.com/office/drawing/2014/main" id="{84F6F629-5ABD-79B6-E25A-347C22169D8A}"/>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atin typeface="Arial" charset="0"/>
              </a:defRPr>
            </a:lvl1pPr>
          </a:lstStyle>
          <a:p>
            <a:pPr>
              <a:defRPr/>
            </a:pPr>
            <a:endParaRPr lang="en-US"/>
          </a:p>
        </p:txBody>
      </p:sp>
      <p:sp>
        <p:nvSpPr>
          <p:cNvPr id="5" name="Slide Number Placeholder 4">
            <a:extLst>
              <a:ext uri="{FF2B5EF4-FFF2-40B4-BE49-F238E27FC236}">
                <a16:creationId xmlns:a16="http://schemas.microsoft.com/office/drawing/2014/main" id="{A6096DCE-CFAE-3A0C-0D6A-471200AAE37D}"/>
              </a:ext>
            </a:extLst>
          </p:cNvPr>
          <p:cNvSpPr>
            <a:spLocks noGrp="1"/>
          </p:cNvSpPr>
          <p:nvPr>
            <p:ph type="sldNum" sz="quarter" idx="3"/>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pPr>
              <a:defRPr/>
            </a:pPr>
            <a:fld id="{0DF84C35-9876-4CFA-B84C-EA43FB550B9B}" type="slidenum">
              <a:rPr lang="en-US" altLang="en-US"/>
              <a:pPr>
                <a:defRPr/>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E525ED1-A4EA-3666-9BA1-A4C333E4DC3B}"/>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a:extLst>
              <a:ext uri="{FF2B5EF4-FFF2-40B4-BE49-F238E27FC236}">
                <a16:creationId xmlns:a16="http://schemas.microsoft.com/office/drawing/2014/main" id="{E7391D29-3D2F-0E01-BBA7-5ED84153F78A}"/>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F65756B0-9E27-468F-BF96-1D6BDAAF1D81}" type="datetimeFigureOut">
              <a:rPr lang="en-US"/>
              <a:pPr>
                <a:defRPr/>
              </a:pPr>
              <a:t>4/29/2026</a:t>
            </a:fld>
            <a:endParaRPr lang="en-US" dirty="0"/>
          </a:p>
        </p:txBody>
      </p:sp>
      <p:sp>
        <p:nvSpPr>
          <p:cNvPr id="4" name="Slide Image Placeholder 3">
            <a:extLst>
              <a:ext uri="{FF2B5EF4-FFF2-40B4-BE49-F238E27FC236}">
                <a16:creationId xmlns:a16="http://schemas.microsoft.com/office/drawing/2014/main" id="{C13EA9B1-E110-7A41-3896-963003F86073}"/>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a:extLst>
              <a:ext uri="{FF2B5EF4-FFF2-40B4-BE49-F238E27FC236}">
                <a16:creationId xmlns:a16="http://schemas.microsoft.com/office/drawing/2014/main" id="{7B3EE8FD-D7FD-4EB3-D969-4AA32EE2777E}"/>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05D5109F-A912-D122-0A24-0D9024150FC8}"/>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US"/>
          </a:p>
        </p:txBody>
      </p:sp>
      <p:sp>
        <p:nvSpPr>
          <p:cNvPr id="7" name="Slide Number Placeholder 6">
            <a:extLst>
              <a:ext uri="{FF2B5EF4-FFF2-40B4-BE49-F238E27FC236}">
                <a16:creationId xmlns:a16="http://schemas.microsoft.com/office/drawing/2014/main" id="{F98EAF91-6F2A-03D8-E83B-708086F3C29E}"/>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AC539AAE-6B36-4155-8778-8C541C77257D}"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a:extLst>
              <a:ext uri="{FF2B5EF4-FFF2-40B4-BE49-F238E27FC236}">
                <a16:creationId xmlns:a16="http://schemas.microsoft.com/office/drawing/2014/main" id="{D2C5B8C2-4FF6-4DB3-3150-8C87C888547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a:extLst>
              <a:ext uri="{FF2B5EF4-FFF2-40B4-BE49-F238E27FC236}">
                <a16:creationId xmlns:a16="http://schemas.microsoft.com/office/drawing/2014/main" id="{67B25A3C-D7F5-B319-9AC6-8B0CD847012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9220" name="Slide Number Placeholder 3">
            <a:extLst>
              <a:ext uri="{FF2B5EF4-FFF2-40B4-BE49-F238E27FC236}">
                <a16:creationId xmlns:a16="http://schemas.microsoft.com/office/drawing/2014/main" id="{FA8CADE6-1EC1-1C55-EEFF-40322FEBD2B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0D465B9-7DED-4A7F-9A80-4BBDC61F7F69}" type="slidenum">
              <a:rPr lang="en-GB" altLang="en-US" smtClean="0"/>
              <a:pPr/>
              <a:t>2</a:t>
            </a:fld>
            <a:endParaRPr lang="en-GB"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AC539AAE-6B36-4155-8778-8C541C77257D}" type="slidenum">
              <a:rPr lang="en-US" altLang="en-US" smtClean="0"/>
              <a:pPr>
                <a:defRPr/>
              </a:pPr>
              <a:t>18</a:t>
            </a:fld>
            <a:endParaRPr lang="en-US" altLang="en-US"/>
          </a:p>
        </p:txBody>
      </p:sp>
    </p:spTree>
    <p:extLst>
      <p:ext uri="{BB962C8B-B14F-4D97-AF65-F5344CB8AC3E}">
        <p14:creationId xmlns:p14="http://schemas.microsoft.com/office/powerpoint/2010/main" val="33871651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419600" y="5105400"/>
            <a:ext cx="4495800" cy="937324"/>
          </a:xfrm>
        </p:spPr>
        <p:txBody>
          <a:bodyPr>
            <a:noAutofit/>
          </a:bodyPr>
          <a:lstStyle>
            <a:lvl1pPr algn="ctr">
              <a:defRPr sz="3200" b="1">
                <a:solidFill>
                  <a:srgbClr val="FFFFFF"/>
                </a:solidFill>
                <a:effectLst>
                  <a:outerShdw blurRad="38100" dist="38100" dir="2700000" algn="tl">
                    <a:srgbClr val="000000">
                      <a:alpha val="43137"/>
                    </a:srgbClr>
                  </a:outerShdw>
                </a:effectLst>
              </a:defRPr>
            </a:lvl1pPr>
          </a:lstStyle>
          <a:p>
            <a:r>
              <a:rPr lang="en-GB"/>
              <a:t>Click to edit Master title style</a:t>
            </a:r>
            <a:endParaRPr lang="en-GB" dirty="0"/>
          </a:p>
        </p:txBody>
      </p:sp>
      <p:sp>
        <p:nvSpPr>
          <p:cNvPr id="3" name="Subtitle 2"/>
          <p:cNvSpPr>
            <a:spLocks noGrp="1"/>
          </p:cNvSpPr>
          <p:nvPr>
            <p:ph type="subTitle" idx="1"/>
          </p:nvPr>
        </p:nvSpPr>
        <p:spPr>
          <a:xfrm>
            <a:off x="4648200" y="5887149"/>
            <a:ext cx="4191000" cy="666051"/>
          </a:xfrm>
        </p:spPr>
        <p:txBody>
          <a:bodyPr>
            <a:normAutofit/>
          </a:bodyPr>
          <a:lstStyle>
            <a:lvl1pPr marL="0" indent="0" algn="ctr">
              <a:buNone/>
              <a:defRPr sz="2600">
                <a:solidFill>
                  <a:srgbClr val="FFFFFF"/>
                </a:solidFill>
                <a:effectLst>
                  <a:outerShdw blurRad="38100" dist="38100" dir="2700000" algn="tl">
                    <a:srgbClr val="000000">
                      <a:alpha val="43137"/>
                    </a:srgbClr>
                  </a:outerShdw>
                </a:effectLst>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GB" dirty="0"/>
          </a:p>
        </p:txBody>
      </p:sp>
      <p:sp>
        <p:nvSpPr>
          <p:cNvPr id="4" name="Date Placeholder 3">
            <a:extLst>
              <a:ext uri="{FF2B5EF4-FFF2-40B4-BE49-F238E27FC236}">
                <a16:creationId xmlns:a16="http://schemas.microsoft.com/office/drawing/2014/main" id="{7F2D0467-13AD-58A2-8673-D93CDD0CCB2E}"/>
              </a:ext>
            </a:extLst>
          </p:cNvPr>
          <p:cNvSpPr>
            <a:spLocks noGrp="1"/>
          </p:cNvSpPr>
          <p:nvPr>
            <p:ph type="dt" sz="half" idx="10"/>
          </p:nvPr>
        </p:nvSpPr>
        <p:spPr/>
        <p:txBody>
          <a:bodyPr/>
          <a:lstStyle>
            <a:lvl1pPr>
              <a:defRPr/>
            </a:lvl1pPr>
          </a:lstStyle>
          <a:p>
            <a:pPr>
              <a:defRPr/>
            </a:pPr>
            <a:fld id="{46E15C4F-B72B-4BC0-AA72-B8B5B6D3D34D}" type="datetimeFigureOut">
              <a:rPr lang="en-GB"/>
              <a:pPr>
                <a:defRPr/>
              </a:pPr>
              <a:t>29/04/2026</a:t>
            </a:fld>
            <a:endParaRPr lang="en-GB" dirty="0"/>
          </a:p>
        </p:txBody>
      </p:sp>
      <p:sp>
        <p:nvSpPr>
          <p:cNvPr id="5" name="Footer Placeholder 4">
            <a:extLst>
              <a:ext uri="{FF2B5EF4-FFF2-40B4-BE49-F238E27FC236}">
                <a16:creationId xmlns:a16="http://schemas.microsoft.com/office/drawing/2014/main" id="{E47C7F84-9088-506D-CDF8-D203001097FE}"/>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F4037D89-F2F6-C76F-2201-531A145FA76E}"/>
              </a:ext>
            </a:extLst>
          </p:cNvPr>
          <p:cNvSpPr>
            <a:spLocks noGrp="1"/>
          </p:cNvSpPr>
          <p:nvPr>
            <p:ph type="sldNum" sz="quarter" idx="12"/>
          </p:nvPr>
        </p:nvSpPr>
        <p:spPr/>
        <p:txBody>
          <a:bodyPr/>
          <a:lstStyle>
            <a:lvl1pPr>
              <a:defRPr/>
            </a:lvl1pPr>
          </a:lstStyle>
          <a:p>
            <a:pPr>
              <a:defRPr/>
            </a:pPr>
            <a:fld id="{610E30C2-7718-4E90-90A6-A5BC75B4AD86}" type="slidenum">
              <a:rPr lang="en-GB" altLang="en-US"/>
              <a:pPr>
                <a:defRPr/>
              </a:pPr>
              <a:t>‹#›</a:t>
            </a:fld>
            <a:endParaRPr lang="en-GB" altLang="en-US"/>
          </a:p>
        </p:txBody>
      </p:sp>
    </p:spTree>
    <p:extLst>
      <p:ext uri="{BB962C8B-B14F-4D97-AF65-F5344CB8AC3E}">
        <p14:creationId xmlns:p14="http://schemas.microsoft.com/office/powerpoint/2010/main" val="1836135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E1F6302F-93DD-6A1D-B3BA-9B682E03DD24}"/>
              </a:ext>
            </a:extLst>
          </p:cNvPr>
          <p:cNvSpPr>
            <a:spLocks noGrp="1"/>
          </p:cNvSpPr>
          <p:nvPr>
            <p:ph type="dt" sz="half" idx="10"/>
          </p:nvPr>
        </p:nvSpPr>
        <p:spPr/>
        <p:txBody>
          <a:bodyPr/>
          <a:lstStyle>
            <a:lvl1pPr>
              <a:defRPr/>
            </a:lvl1pPr>
          </a:lstStyle>
          <a:p>
            <a:pPr>
              <a:defRPr/>
            </a:pPr>
            <a:fld id="{CAFF61FD-EF37-4539-8186-857EE0C29A69}" type="datetimeFigureOut">
              <a:rPr lang="en-GB"/>
              <a:pPr>
                <a:defRPr/>
              </a:pPr>
              <a:t>29/04/2026</a:t>
            </a:fld>
            <a:endParaRPr lang="en-GB" dirty="0"/>
          </a:p>
        </p:txBody>
      </p:sp>
      <p:sp>
        <p:nvSpPr>
          <p:cNvPr id="5" name="Footer Placeholder 4">
            <a:extLst>
              <a:ext uri="{FF2B5EF4-FFF2-40B4-BE49-F238E27FC236}">
                <a16:creationId xmlns:a16="http://schemas.microsoft.com/office/drawing/2014/main" id="{FA70EAB3-2BFF-3776-5527-BF2692F69B2D}"/>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7764394C-CFC8-3650-1B90-5D1795BBBDB4}"/>
              </a:ext>
            </a:extLst>
          </p:cNvPr>
          <p:cNvSpPr>
            <a:spLocks noGrp="1"/>
          </p:cNvSpPr>
          <p:nvPr>
            <p:ph type="sldNum" sz="quarter" idx="12"/>
          </p:nvPr>
        </p:nvSpPr>
        <p:spPr/>
        <p:txBody>
          <a:bodyPr/>
          <a:lstStyle>
            <a:lvl1pPr>
              <a:defRPr/>
            </a:lvl1pPr>
          </a:lstStyle>
          <a:p>
            <a:pPr>
              <a:defRPr/>
            </a:pPr>
            <a:fld id="{8B672648-B6BB-4DD8-AA09-D5EAE00F2477}" type="slidenum">
              <a:rPr lang="en-GB" altLang="en-US"/>
              <a:pPr>
                <a:defRPr/>
              </a:pPr>
              <a:t>‹#›</a:t>
            </a:fld>
            <a:endParaRPr lang="en-GB" altLang="en-US"/>
          </a:p>
        </p:txBody>
      </p:sp>
    </p:spTree>
    <p:extLst>
      <p:ext uri="{BB962C8B-B14F-4D97-AF65-F5344CB8AC3E}">
        <p14:creationId xmlns:p14="http://schemas.microsoft.com/office/powerpoint/2010/main" val="31977031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9ED71989-352F-0F69-E394-EAA36AA6B7A4}"/>
              </a:ext>
            </a:extLst>
          </p:cNvPr>
          <p:cNvSpPr>
            <a:spLocks noGrp="1"/>
          </p:cNvSpPr>
          <p:nvPr>
            <p:ph type="dt" sz="half" idx="10"/>
          </p:nvPr>
        </p:nvSpPr>
        <p:spPr/>
        <p:txBody>
          <a:bodyPr/>
          <a:lstStyle>
            <a:lvl1pPr>
              <a:defRPr/>
            </a:lvl1pPr>
          </a:lstStyle>
          <a:p>
            <a:pPr>
              <a:defRPr/>
            </a:pPr>
            <a:fld id="{75A1048C-FDD9-46FA-BC2A-E94B7D94783D}" type="datetimeFigureOut">
              <a:rPr lang="en-GB"/>
              <a:pPr>
                <a:defRPr/>
              </a:pPr>
              <a:t>29/04/2026</a:t>
            </a:fld>
            <a:endParaRPr lang="en-GB" dirty="0"/>
          </a:p>
        </p:txBody>
      </p:sp>
      <p:sp>
        <p:nvSpPr>
          <p:cNvPr id="5" name="Footer Placeholder 4">
            <a:extLst>
              <a:ext uri="{FF2B5EF4-FFF2-40B4-BE49-F238E27FC236}">
                <a16:creationId xmlns:a16="http://schemas.microsoft.com/office/drawing/2014/main" id="{4557DDC2-D44C-C32C-4F94-86080EC1BEA8}"/>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49F77B71-D079-72B3-24F3-9B2FE349B91A}"/>
              </a:ext>
            </a:extLst>
          </p:cNvPr>
          <p:cNvSpPr>
            <a:spLocks noGrp="1"/>
          </p:cNvSpPr>
          <p:nvPr>
            <p:ph type="sldNum" sz="quarter" idx="12"/>
          </p:nvPr>
        </p:nvSpPr>
        <p:spPr/>
        <p:txBody>
          <a:bodyPr/>
          <a:lstStyle>
            <a:lvl1pPr>
              <a:defRPr/>
            </a:lvl1pPr>
          </a:lstStyle>
          <a:p>
            <a:pPr>
              <a:defRPr/>
            </a:pPr>
            <a:fld id="{632031BF-0DEA-4564-900E-A1D0AE40A856}" type="slidenum">
              <a:rPr lang="en-GB" altLang="en-US"/>
              <a:pPr>
                <a:defRPr/>
              </a:pPr>
              <a:t>‹#›</a:t>
            </a:fld>
            <a:endParaRPr lang="en-GB" altLang="en-US"/>
          </a:p>
        </p:txBody>
      </p:sp>
    </p:spTree>
    <p:extLst>
      <p:ext uri="{BB962C8B-B14F-4D97-AF65-F5344CB8AC3E}">
        <p14:creationId xmlns:p14="http://schemas.microsoft.com/office/powerpoint/2010/main" val="23870537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a:t>Click to edit Master title style</a:t>
            </a:r>
            <a:endParaRPr lang="en-GB"/>
          </a:p>
        </p:txBody>
      </p:sp>
      <p:sp>
        <p:nvSpPr>
          <p:cNvPr id="3" name="Text Placeholder 2"/>
          <p:cNvSpPr>
            <a:spLocks noGrp="1"/>
          </p:cNvSpPr>
          <p:nvPr>
            <p:ph type="body" sz="half" idx="1"/>
          </p:nvPr>
        </p:nvSpPr>
        <p:spPr>
          <a:xfrm>
            <a:off x="6858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lipArt Placeholder 3"/>
          <p:cNvSpPr>
            <a:spLocks noGrp="1"/>
          </p:cNvSpPr>
          <p:nvPr>
            <p:ph type="clipArt" sz="half" idx="2"/>
          </p:nvPr>
        </p:nvSpPr>
        <p:spPr>
          <a:xfrm>
            <a:off x="4648200" y="1981200"/>
            <a:ext cx="3810000" cy="4114800"/>
          </a:xfrm>
        </p:spPr>
        <p:txBody>
          <a:bodyPr rtlCol="0">
            <a:normAutofit/>
          </a:bodyPr>
          <a:lstStyle/>
          <a:p>
            <a:pPr lvl="0"/>
            <a:endParaRPr lang="en-GB" noProof="0" dirty="0"/>
          </a:p>
        </p:txBody>
      </p:sp>
      <p:sp>
        <p:nvSpPr>
          <p:cNvPr id="5" name="Date Placeholder 3">
            <a:extLst>
              <a:ext uri="{FF2B5EF4-FFF2-40B4-BE49-F238E27FC236}">
                <a16:creationId xmlns:a16="http://schemas.microsoft.com/office/drawing/2014/main" id="{B96E3F43-FFA2-3318-CD60-32FA069C94C3}"/>
              </a:ext>
            </a:extLst>
          </p:cNvPr>
          <p:cNvSpPr>
            <a:spLocks noGrp="1"/>
          </p:cNvSpPr>
          <p:nvPr>
            <p:ph type="dt" sz="half" idx="10"/>
          </p:nvPr>
        </p:nvSpPr>
        <p:spPr/>
        <p:txBody>
          <a:bodyPr/>
          <a:lstStyle>
            <a:lvl1pPr>
              <a:defRPr/>
            </a:lvl1pPr>
          </a:lstStyle>
          <a:p>
            <a:pPr>
              <a:defRPr/>
            </a:pPr>
            <a:endParaRPr lang="en-GB"/>
          </a:p>
        </p:txBody>
      </p:sp>
      <p:sp>
        <p:nvSpPr>
          <p:cNvPr id="6" name="Footer Placeholder 4">
            <a:extLst>
              <a:ext uri="{FF2B5EF4-FFF2-40B4-BE49-F238E27FC236}">
                <a16:creationId xmlns:a16="http://schemas.microsoft.com/office/drawing/2014/main" id="{3D153455-A5C7-DB30-B780-22DDF4D758B6}"/>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id="{E4EE4C73-522C-1E70-0671-7BD5F4D0E58E}"/>
              </a:ext>
            </a:extLst>
          </p:cNvPr>
          <p:cNvSpPr>
            <a:spLocks noGrp="1"/>
          </p:cNvSpPr>
          <p:nvPr>
            <p:ph type="sldNum" sz="quarter" idx="12"/>
          </p:nvPr>
        </p:nvSpPr>
        <p:spPr/>
        <p:txBody>
          <a:bodyPr/>
          <a:lstStyle>
            <a:lvl1pPr>
              <a:defRPr/>
            </a:lvl1pPr>
          </a:lstStyle>
          <a:p>
            <a:pPr>
              <a:defRPr/>
            </a:pPr>
            <a:fld id="{4A1C116A-AA67-4378-9EB1-21E33B6786A2}" type="slidenum">
              <a:rPr lang="en-GB" altLang="en-US"/>
              <a:pPr>
                <a:defRPr/>
              </a:pPr>
              <a:t>‹#›</a:t>
            </a:fld>
            <a:endParaRPr lang="en-GB" altLang="en-US"/>
          </a:p>
        </p:txBody>
      </p:sp>
    </p:spTree>
    <p:extLst>
      <p:ext uri="{BB962C8B-B14F-4D97-AF65-F5344CB8AC3E}">
        <p14:creationId xmlns:p14="http://schemas.microsoft.com/office/powerpoint/2010/main" val="11768602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371600"/>
            <a:ext cx="8229600" cy="1143000"/>
          </a:xfrm>
        </p:spPr>
        <p:txBody>
          <a:bodyPr/>
          <a:lstStyle/>
          <a:p>
            <a:r>
              <a:rPr lang="en-GB"/>
              <a:t>Click to edit Master title style</a:t>
            </a:r>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73D89E2F-9D4E-161C-C7CC-0A4EE2640252}"/>
              </a:ext>
            </a:extLst>
          </p:cNvPr>
          <p:cNvSpPr>
            <a:spLocks noGrp="1"/>
          </p:cNvSpPr>
          <p:nvPr>
            <p:ph type="dt" sz="half" idx="10"/>
          </p:nvPr>
        </p:nvSpPr>
        <p:spPr/>
        <p:txBody>
          <a:bodyPr/>
          <a:lstStyle>
            <a:lvl1pPr>
              <a:defRPr/>
            </a:lvl1pPr>
          </a:lstStyle>
          <a:p>
            <a:pPr>
              <a:defRPr/>
            </a:pPr>
            <a:fld id="{51DB11F7-C5C8-4317-A196-408BA1C38FA2}" type="datetimeFigureOut">
              <a:rPr lang="en-GB"/>
              <a:pPr>
                <a:defRPr/>
              </a:pPr>
              <a:t>29/04/2026</a:t>
            </a:fld>
            <a:endParaRPr lang="en-GB" dirty="0"/>
          </a:p>
        </p:txBody>
      </p:sp>
      <p:sp>
        <p:nvSpPr>
          <p:cNvPr id="5" name="Footer Placeholder 4">
            <a:extLst>
              <a:ext uri="{FF2B5EF4-FFF2-40B4-BE49-F238E27FC236}">
                <a16:creationId xmlns:a16="http://schemas.microsoft.com/office/drawing/2014/main" id="{299159D9-09EF-52EB-7A02-D431E17284B2}"/>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54FD6830-59B1-F9F7-4CFA-433B55A927AE}"/>
              </a:ext>
            </a:extLst>
          </p:cNvPr>
          <p:cNvSpPr>
            <a:spLocks noGrp="1"/>
          </p:cNvSpPr>
          <p:nvPr>
            <p:ph type="sldNum" sz="quarter" idx="12"/>
          </p:nvPr>
        </p:nvSpPr>
        <p:spPr/>
        <p:txBody>
          <a:bodyPr/>
          <a:lstStyle>
            <a:lvl1pPr>
              <a:defRPr/>
            </a:lvl1pPr>
          </a:lstStyle>
          <a:p>
            <a:pPr>
              <a:defRPr/>
            </a:pPr>
            <a:fld id="{D5ABC226-5BCC-4C14-8972-C0FFE67BA833}" type="slidenum">
              <a:rPr lang="en-GB" altLang="en-US"/>
              <a:pPr>
                <a:defRPr/>
              </a:pPr>
              <a:t>‹#›</a:t>
            </a:fld>
            <a:endParaRPr lang="en-GB" altLang="en-US"/>
          </a:p>
        </p:txBody>
      </p:sp>
    </p:spTree>
    <p:extLst>
      <p:ext uri="{BB962C8B-B14F-4D97-AF65-F5344CB8AC3E}">
        <p14:creationId xmlns:p14="http://schemas.microsoft.com/office/powerpoint/2010/main" val="4203081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2D7B534E-1BCF-24EB-5254-324EAE866459}"/>
              </a:ext>
            </a:extLst>
          </p:cNvPr>
          <p:cNvSpPr>
            <a:spLocks noGrp="1"/>
          </p:cNvSpPr>
          <p:nvPr>
            <p:ph type="dt" sz="half" idx="10"/>
          </p:nvPr>
        </p:nvSpPr>
        <p:spPr/>
        <p:txBody>
          <a:bodyPr/>
          <a:lstStyle>
            <a:lvl1pPr>
              <a:defRPr/>
            </a:lvl1pPr>
          </a:lstStyle>
          <a:p>
            <a:pPr>
              <a:defRPr/>
            </a:pPr>
            <a:fld id="{04C33CAF-B051-48A7-8F19-452AF6C3C946}" type="datetimeFigureOut">
              <a:rPr lang="en-GB"/>
              <a:pPr>
                <a:defRPr/>
              </a:pPr>
              <a:t>29/04/2026</a:t>
            </a:fld>
            <a:endParaRPr lang="en-GB" dirty="0"/>
          </a:p>
        </p:txBody>
      </p:sp>
      <p:sp>
        <p:nvSpPr>
          <p:cNvPr id="5" name="Footer Placeholder 4">
            <a:extLst>
              <a:ext uri="{FF2B5EF4-FFF2-40B4-BE49-F238E27FC236}">
                <a16:creationId xmlns:a16="http://schemas.microsoft.com/office/drawing/2014/main" id="{44D36691-2AEE-A1F8-F9F8-814D6F29E04D}"/>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E756FA4E-BBD4-72AA-F6F3-C15908F63290}"/>
              </a:ext>
            </a:extLst>
          </p:cNvPr>
          <p:cNvSpPr>
            <a:spLocks noGrp="1"/>
          </p:cNvSpPr>
          <p:nvPr>
            <p:ph type="sldNum" sz="quarter" idx="12"/>
          </p:nvPr>
        </p:nvSpPr>
        <p:spPr/>
        <p:txBody>
          <a:bodyPr/>
          <a:lstStyle>
            <a:lvl1pPr>
              <a:defRPr/>
            </a:lvl1pPr>
          </a:lstStyle>
          <a:p>
            <a:pPr>
              <a:defRPr/>
            </a:pPr>
            <a:fld id="{B5CE6785-FBBE-4B2B-983A-17A674614A4D}" type="slidenum">
              <a:rPr lang="en-GB" altLang="en-US"/>
              <a:pPr>
                <a:defRPr/>
              </a:pPr>
              <a:t>‹#›</a:t>
            </a:fld>
            <a:endParaRPr lang="en-GB" altLang="en-US"/>
          </a:p>
        </p:txBody>
      </p:sp>
    </p:spTree>
    <p:extLst>
      <p:ext uri="{BB962C8B-B14F-4D97-AF65-F5344CB8AC3E}">
        <p14:creationId xmlns:p14="http://schemas.microsoft.com/office/powerpoint/2010/main" val="12558890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3">
            <a:extLst>
              <a:ext uri="{FF2B5EF4-FFF2-40B4-BE49-F238E27FC236}">
                <a16:creationId xmlns:a16="http://schemas.microsoft.com/office/drawing/2014/main" id="{D83F8239-8AB2-7E10-BDB3-4CDE3874CAAF}"/>
              </a:ext>
            </a:extLst>
          </p:cNvPr>
          <p:cNvSpPr>
            <a:spLocks noGrp="1"/>
          </p:cNvSpPr>
          <p:nvPr>
            <p:ph type="dt" sz="half" idx="10"/>
          </p:nvPr>
        </p:nvSpPr>
        <p:spPr/>
        <p:txBody>
          <a:bodyPr/>
          <a:lstStyle>
            <a:lvl1pPr>
              <a:defRPr/>
            </a:lvl1pPr>
          </a:lstStyle>
          <a:p>
            <a:pPr>
              <a:defRPr/>
            </a:pPr>
            <a:fld id="{69018F7E-E59A-480D-9840-2EDFC4250A36}" type="datetimeFigureOut">
              <a:rPr lang="en-GB"/>
              <a:pPr>
                <a:defRPr/>
              </a:pPr>
              <a:t>29/04/2026</a:t>
            </a:fld>
            <a:endParaRPr lang="en-GB" dirty="0"/>
          </a:p>
        </p:txBody>
      </p:sp>
      <p:sp>
        <p:nvSpPr>
          <p:cNvPr id="6" name="Footer Placeholder 4">
            <a:extLst>
              <a:ext uri="{FF2B5EF4-FFF2-40B4-BE49-F238E27FC236}">
                <a16:creationId xmlns:a16="http://schemas.microsoft.com/office/drawing/2014/main" id="{5DFE9B70-5138-C8A8-FCA1-63EDBF7DD71F}"/>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id="{CE420601-F399-670A-F11B-AFFA96F824FC}"/>
              </a:ext>
            </a:extLst>
          </p:cNvPr>
          <p:cNvSpPr>
            <a:spLocks noGrp="1"/>
          </p:cNvSpPr>
          <p:nvPr>
            <p:ph type="sldNum" sz="quarter" idx="12"/>
          </p:nvPr>
        </p:nvSpPr>
        <p:spPr/>
        <p:txBody>
          <a:bodyPr/>
          <a:lstStyle>
            <a:lvl1pPr>
              <a:defRPr/>
            </a:lvl1pPr>
          </a:lstStyle>
          <a:p>
            <a:pPr>
              <a:defRPr/>
            </a:pPr>
            <a:fld id="{EB8E24D9-168D-45E4-B48B-AF06925E5179}" type="slidenum">
              <a:rPr lang="en-GB" altLang="en-US"/>
              <a:pPr>
                <a:defRPr/>
              </a:pPr>
              <a:t>‹#›</a:t>
            </a:fld>
            <a:endParaRPr lang="en-GB" altLang="en-US"/>
          </a:p>
        </p:txBody>
      </p:sp>
    </p:spTree>
    <p:extLst>
      <p:ext uri="{BB962C8B-B14F-4D97-AF65-F5344CB8AC3E}">
        <p14:creationId xmlns:p14="http://schemas.microsoft.com/office/powerpoint/2010/main" val="34810158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3">
            <a:extLst>
              <a:ext uri="{FF2B5EF4-FFF2-40B4-BE49-F238E27FC236}">
                <a16:creationId xmlns:a16="http://schemas.microsoft.com/office/drawing/2014/main" id="{E6B0CE8F-FAFC-C68C-2CAB-0959FA509D4E}"/>
              </a:ext>
            </a:extLst>
          </p:cNvPr>
          <p:cNvSpPr>
            <a:spLocks noGrp="1"/>
          </p:cNvSpPr>
          <p:nvPr>
            <p:ph type="dt" sz="half" idx="10"/>
          </p:nvPr>
        </p:nvSpPr>
        <p:spPr/>
        <p:txBody>
          <a:bodyPr/>
          <a:lstStyle>
            <a:lvl1pPr>
              <a:defRPr/>
            </a:lvl1pPr>
          </a:lstStyle>
          <a:p>
            <a:pPr>
              <a:defRPr/>
            </a:pPr>
            <a:fld id="{D1796206-260C-4DDD-954A-CB6255831630}" type="datetimeFigureOut">
              <a:rPr lang="en-GB"/>
              <a:pPr>
                <a:defRPr/>
              </a:pPr>
              <a:t>29/04/2026</a:t>
            </a:fld>
            <a:endParaRPr lang="en-GB" dirty="0"/>
          </a:p>
        </p:txBody>
      </p:sp>
      <p:sp>
        <p:nvSpPr>
          <p:cNvPr id="8" name="Footer Placeholder 4">
            <a:extLst>
              <a:ext uri="{FF2B5EF4-FFF2-40B4-BE49-F238E27FC236}">
                <a16:creationId xmlns:a16="http://schemas.microsoft.com/office/drawing/2014/main" id="{8395CBB1-24FD-572A-EBCA-065DA2651AA0}"/>
              </a:ext>
            </a:extLst>
          </p:cNvPr>
          <p:cNvSpPr>
            <a:spLocks noGrp="1"/>
          </p:cNvSpPr>
          <p:nvPr>
            <p:ph type="ftr" sz="quarter" idx="11"/>
          </p:nvPr>
        </p:nvSpPr>
        <p:spPr/>
        <p:txBody>
          <a:bodyPr/>
          <a:lstStyle>
            <a:lvl1pPr>
              <a:defRPr/>
            </a:lvl1pPr>
          </a:lstStyle>
          <a:p>
            <a:pPr>
              <a:defRPr/>
            </a:pPr>
            <a:endParaRPr lang="en-GB"/>
          </a:p>
        </p:txBody>
      </p:sp>
      <p:sp>
        <p:nvSpPr>
          <p:cNvPr id="9" name="Slide Number Placeholder 5">
            <a:extLst>
              <a:ext uri="{FF2B5EF4-FFF2-40B4-BE49-F238E27FC236}">
                <a16:creationId xmlns:a16="http://schemas.microsoft.com/office/drawing/2014/main" id="{860C49AC-BD9F-23B4-DAB7-62BE2FB3D47D}"/>
              </a:ext>
            </a:extLst>
          </p:cNvPr>
          <p:cNvSpPr>
            <a:spLocks noGrp="1"/>
          </p:cNvSpPr>
          <p:nvPr>
            <p:ph type="sldNum" sz="quarter" idx="12"/>
          </p:nvPr>
        </p:nvSpPr>
        <p:spPr/>
        <p:txBody>
          <a:bodyPr/>
          <a:lstStyle>
            <a:lvl1pPr>
              <a:defRPr/>
            </a:lvl1pPr>
          </a:lstStyle>
          <a:p>
            <a:pPr>
              <a:defRPr/>
            </a:pPr>
            <a:fld id="{5668B62C-AEC6-41CA-A892-A3CA28C1D355}" type="slidenum">
              <a:rPr lang="en-GB" altLang="en-US"/>
              <a:pPr>
                <a:defRPr/>
              </a:pPr>
              <a:t>‹#›</a:t>
            </a:fld>
            <a:endParaRPr lang="en-GB" altLang="en-US"/>
          </a:p>
        </p:txBody>
      </p:sp>
    </p:spTree>
    <p:extLst>
      <p:ext uri="{BB962C8B-B14F-4D97-AF65-F5344CB8AC3E}">
        <p14:creationId xmlns:p14="http://schemas.microsoft.com/office/powerpoint/2010/main" val="18133145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Date Placeholder 3">
            <a:extLst>
              <a:ext uri="{FF2B5EF4-FFF2-40B4-BE49-F238E27FC236}">
                <a16:creationId xmlns:a16="http://schemas.microsoft.com/office/drawing/2014/main" id="{9C2F8CD9-8153-9B64-C00B-6439BA0654C3}"/>
              </a:ext>
            </a:extLst>
          </p:cNvPr>
          <p:cNvSpPr>
            <a:spLocks noGrp="1"/>
          </p:cNvSpPr>
          <p:nvPr>
            <p:ph type="dt" sz="half" idx="10"/>
          </p:nvPr>
        </p:nvSpPr>
        <p:spPr/>
        <p:txBody>
          <a:bodyPr/>
          <a:lstStyle>
            <a:lvl1pPr>
              <a:defRPr/>
            </a:lvl1pPr>
          </a:lstStyle>
          <a:p>
            <a:pPr>
              <a:defRPr/>
            </a:pPr>
            <a:fld id="{B78CF68E-494C-409A-BB96-AE99F29AC669}" type="datetimeFigureOut">
              <a:rPr lang="en-GB"/>
              <a:pPr>
                <a:defRPr/>
              </a:pPr>
              <a:t>29/04/2026</a:t>
            </a:fld>
            <a:endParaRPr lang="en-GB" dirty="0"/>
          </a:p>
        </p:txBody>
      </p:sp>
      <p:sp>
        <p:nvSpPr>
          <p:cNvPr id="4" name="Footer Placeholder 4">
            <a:extLst>
              <a:ext uri="{FF2B5EF4-FFF2-40B4-BE49-F238E27FC236}">
                <a16:creationId xmlns:a16="http://schemas.microsoft.com/office/drawing/2014/main" id="{600D36AF-F0AF-B287-040E-8A741E1531C1}"/>
              </a:ext>
            </a:extLst>
          </p:cNvPr>
          <p:cNvSpPr>
            <a:spLocks noGrp="1"/>
          </p:cNvSpPr>
          <p:nvPr>
            <p:ph type="ftr" sz="quarter" idx="11"/>
          </p:nvPr>
        </p:nvSpPr>
        <p:spPr/>
        <p:txBody>
          <a:bodyPr/>
          <a:lstStyle>
            <a:lvl1pPr>
              <a:defRPr/>
            </a:lvl1pPr>
          </a:lstStyle>
          <a:p>
            <a:pPr>
              <a:defRPr/>
            </a:pPr>
            <a:endParaRPr lang="en-GB"/>
          </a:p>
        </p:txBody>
      </p:sp>
      <p:sp>
        <p:nvSpPr>
          <p:cNvPr id="5" name="Slide Number Placeholder 5">
            <a:extLst>
              <a:ext uri="{FF2B5EF4-FFF2-40B4-BE49-F238E27FC236}">
                <a16:creationId xmlns:a16="http://schemas.microsoft.com/office/drawing/2014/main" id="{46C74ABD-3CAF-BEB0-3427-511D3D63056D}"/>
              </a:ext>
            </a:extLst>
          </p:cNvPr>
          <p:cNvSpPr>
            <a:spLocks noGrp="1"/>
          </p:cNvSpPr>
          <p:nvPr>
            <p:ph type="sldNum" sz="quarter" idx="12"/>
          </p:nvPr>
        </p:nvSpPr>
        <p:spPr/>
        <p:txBody>
          <a:bodyPr/>
          <a:lstStyle>
            <a:lvl1pPr>
              <a:defRPr/>
            </a:lvl1pPr>
          </a:lstStyle>
          <a:p>
            <a:pPr>
              <a:defRPr/>
            </a:pPr>
            <a:fld id="{2E2EF79A-4B4F-499A-88CA-56DDF887D18F}" type="slidenum">
              <a:rPr lang="en-GB" altLang="en-US"/>
              <a:pPr>
                <a:defRPr/>
              </a:pPr>
              <a:t>‹#›</a:t>
            </a:fld>
            <a:endParaRPr lang="en-GB" altLang="en-US"/>
          </a:p>
        </p:txBody>
      </p:sp>
    </p:spTree>
    <p:extLst>
      <p:ext uri="{BB962C8B-B14F-4D97-AF65-F5344CB8AC3E}">
        <p14:creationId xmlns:p14="http://schemas.microsoft.com/office/powerpoint/2010/main" val="6030444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09F8C33E-C4C1-F53F-2DDF-840403FBDA91}"/>
              </a:ext>
            </a:extLst>
          </p:cNvPr>
          <p:cNvSpPr>
            <a:spLocks noGrp="1"/>
          </p:cNvSpPr>
          <p:nvPr>
            <p:ph type="dt" sz="half" idx="10"/>
          </p:nvPr>
        </p:nvSpPr>
        <p:spPr/>
        <p:txBody>
          <a:bodyPr/>
          <a:lstStyle>
            <a:lvl1pPr>
              <a:defRPr/>
            </a:lvl1pPr>
          </a:lstStyle>
          <a:p>
            <a:pPr>
              <a:defRPr/>
            </a:pPr>
            <a:fld id="{668C7B5E-C33B-4859-923C-9F293290D67E}" type="datetimeFigureOut">
              <a:rPr lang="en-GB"/>
              <a:pPr>
                <a:defRPr/>
              </a:pPr>
              <a:t>29/04/2026</a:t>
            </a:fld>
            <a:endParaRPr lang="en-GB" dirty="0"/>
          </a:p>
        </p:txBody>
      </p:sp>
      <p:sp>
        <p:nvSpPr>
          <p:cNvPr id="3" name="Footer Placeholder 4">
            <a:extLst>
              <a:ext uri="{FF2B5EF4-FFF2-40B4-BE49-F238E27FC236}">
                <a16:creationId xmlns:a16="http://schemas.microsoft.com/office/drawing/2014/main" id="{F65D6605-2AC8-12F8-BDD0-5AC9482F00CA}"/>
              </a:ext>
            </a:extLst>
          </p:cNvPr>
          <p:cNvSpPr>
            <a:spLocks noGrp="1"/>
          </p:cNvSpPr>
          <p:nvPr>
            <p:ph type="ftr" sz="quarter" idx="11"/>
          </p:nvPr>
        </p:nvSpPr>
        <p:spPr/>
        <p:txBody>
          <a:bodyPr/>
          <a:lstStyle>
            <a:lvl1pPr>
              <a:defRPr/>
            </a:lvl1pPr>
          </a:lstStyle>
          <a:p>
            <a:pPr>
              <a:defRPr/>
            </a:pPr>
            <a:endParaRPr lang="en-GB"/>
          </a:p>
        </p:txBody>
      </p:sp>
      <p:sp>
        <p:nvSpPr>
          <p:cNvPr id="4" name="Slide Number Placeholder 5">
            <a:extLst>
              <a:ext uri="{FF2B5EF4-FFF2-40B4-BE49-F238E27FC236}">
                <a16:creationId xmlns:a16="http://schemas.microsoft.com/office/drawing/2014/main" id="{2B1CCB80-55C1-C55F-D046-4D0A295165C9}"/>
              </a:ext>
            </a:extLst>
          </p:cNvPr>
          <p:cNvSpPr>
            <a:spLocks noGrp="1"/>
          </p:cNvSpPr>
          <p:nvPr>
            <p:ph type="sldNum" sz="quarter" idx="12"/>
          </p:nvPr>
        </p:nvSpPr>
        <p:spPr/>
        <p:txBody>
          <a:bodyPr/>
          <a:lstStyle>
            <a:lvl1pPr>
              <a:defRPr/>
            </a:lvl1pPr>
          </a:lstStyle>
          <a:p>
            <a:pPr>
              <a:defRPr/>
            </a:pPr>
            <a:fld id="{3A6AFE31-F59A-48DC-A12D-092211878F53}" type="slidenum">
              <a:rPr lang="en-GB" altLang="en-US"/>
              <a:pPr>
                <a:defRPr/>
              </a:pPr>
              <a:t>‹#›</a:t>
            </a:fld>
            <a:endParaRPr lang="en-GB" altLang="en-US"/>
          </a:p>
        </p:txBody>
      </p:sp>
    </p:spTree>
    <p:extLst>
      <p:ext uri="{BB962C8B-B14F-4D97-AF65-F5344CB8AC3E}">
        <p14:creationId xmlns:p14="http://schemas.microsoft.com/office/powerpoint/2010/main" val="17344700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3">
            <a:extLst>
              <a:ext uri="{FF2B5EF4-FFF2-40B4-BE49-F238E27FC236}">
                <a16:creationId xmlns:a16="http://schemas.microsoft.com/office/drawing/2014/main" id="{34267E9E-9274-ED4E-2BE7-F7CAD830482F}"/>
              </a:ext>
            </a:extLst>
          </p:cNvPr>
          <p:cNvSpPr>
            <a:spLocks noGrp="1"/>
          </p:cNvSpPr>
          <p:nvPr>
            <p:ph type="dt" sz="half" idx="10"/>
          </p:nvPr>
        </p:nvSpPr>
        <p:spPr/>
        <p:txBody>
          <a:bodyPr/>
          <a:lstStyle>
            <a:lvl1pPr>
              <a:defRPr/>
            </a:lvl1pPr>
          </a:lstStyle>
          <a:p>
            <a:pPr>
              <a:defRPr/>
            </a:pPr>
            <a:fld id="{23D6D0C5-26C4-4DD5-9ACF-A01F5E28B09D}" type="datetimeFigureOut">
              <a:rPr lang="en-GB"/>
              <a:pPr>
                <a:defRPr/>
              </a:pPr>
              <a:t>29/04/2026</a:t>
            </a:fld>
            <a:endParaRPr lang="en-GB" dirty="0"/>
          </a:p>
        </p:txBody>
      </p:sp>
      <p:sp>
        <p:nvSpPr>
          <p:cNvPr id="6" name="Footer Placeholder 4">
            <a:extLst>
              <a:ext uri="{FF2B5EF4-FFF2-40B4-BE49-F238E27FC236}">
                <a16:creationId xmlns:a16="http://schemas.microsoft.com/office/drawing/2014/main" id="{63F2ADF6-A001-9B54-7471-0AF88446CA54}"/>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id="{814C9BA9-823A-3944-1CB6-FE13CA0C1A3D}"/>
              </a:ext>
            </a:extLst>
          </p:cNvPr>
          <p:cNvSpPr>
            <a:spLocks noGrp="1"/>
          </p:cNvSpPr>
          <p:nvPr>
            <p:ph type="sldNum" sz="quarter" idx="12"/>
          </p:nvPr>
        </p:nvSpPr>
        <p:spPr/>
        <p:txBody>
          <a:bodyPr/>
          <a:lstStyle>
            <a:lvl1pPr>
              <a:defRPr/>
            </a:lvl1pPr>
          </a:lstStyle>
          <a:p>
            <a:pPr>
              <a:defRPr/>
            </a:pPr>
            <a:fld id="{024F3D15-E9EB-4309-8A0F-2B75AC90E0DF}" type="slidenum">
              <a:rPr lang="en-GB" altLang="en-US"/>
              <a:pPr>
                <a:defRPr/>
              </a:pPr>
              <a:t>‹#›</a:t>
            </a:fld>
            <a:endParaRPr lang="en-GB" altLang="en-US"/>
          </a:p>
        </p:txBody>
      </p:sp>
    </p:spTree>
    <p:extLst>
      <p:ext uri="{BB962C8B-B14F-4D97-AF65-F5344CB8AC3E}">
        <p14:creationId xmlns:p14="http://schemas.microsoft.com/office/powerpoint/2010/main" val="29673402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dirty="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3">
            <a:extLst>
              <a:ext uri="{FF2B5EF4-FFF2-40B4-BE49-F238E27FC236}">
                <a16:creationId xmlns:a16="http://schemas.microsoft.com/office/drawing/2014/main" id="{51549940-BCB7-AC69-68F0-0CAE706AC514}"/>
              </a:ext>
            </a:extLst>
          </p:cNvPr>
          <p:cNvSpPr>
            <a:spLocks noGrp="1"/>
          </p:cNvSpPr>
          <p:nvPr>
            <p:ph type="dt" sz="half" idx="10"/>
          </p:nvPr>
        </p:nvSpPr>
        <p:spPr/>
        <p:txBody>
          <a:bodyPr/>
          <a:lstStyle>
            <a:lvl1pPr>
              <a:defRPr/>
            </a:lvl1pPr>
          </a:lstStyle>
          <a:p>
            <a:pPr>
              <a:defRPr/>
            </a:pPr>
            <a:fld id="{E1935914-D57F-4FAB-81C6-D1C9CD76CCE2}" type="datetimeFigureOut">
              <a:rPr lang="en-GB"/>
              <a:pPr>
                <a:defRPr/>
              </a:pPr>
              <a:t>29/04/2026</a:t>
            </a:fld>
            <a:endParaRPr lang="en-GB" dirty="0"/>
          </a:p>
        </p:txBody>
      </p:sp>
      <p:sp>
        <p:nvSpPr>
          <p:cNvPr id="6" name="Footer Placeholder 4">
            <a:extLst>
              <a:ext uri="{FF2B5EF4-FFF2-40B4-BE49-F238E27FC236}">
                <a16:creationId xmlns:a16="http://schemas.microsoft.com/office/drawing/2014/main" id="{B97141FF-F373-FD7E-C166-636D376FE9E1}"/>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id="{D2A7D35A-4D03-1823-203C-41C690E3315E}"/>
              </a:ext>
            </a:extLst>
          </p:cNvPr>
          <p:cNvSpPr>
            <a:spLocks noGrp="1"/>
          </p:cNvSpPr>
          <p:nvPr>
            <p:ph type="sldNum" sz="quarter" idx="12"/>
          </p:nvPr>
        </p:nvSpPr>
        <p:spPr/>
        <p:txBody>
          <a:bodyPr/>
          <a:lstStyle>
            <a:lvl1pPr>
              <a:defRPr/>
            </a:lvl1pPr>
          </a:lstStyle>
          <a:p>
            <a:pPr>
              <a:defRPr/>
            </a:pPr>
            <a:fld id="{12E3D3AC-0AA3-4447-9D30-1506C7601DD1}" type="slidenum">
              <a:rPr lang="en-GB" altLang="en-US"/>
              <a:pPr>
                <a:defRPr/>
              </a:pPr>
              <a:t>‹#›</a:t>
            </a:fld>
            <a:endParaRPr lang="en-GB" altLang="en-US"/>
          </a:p>
        </p:txBody>
      </p:sp>
    </p:spTree>
    <p:extLst>
      <p:ext uri="{BB962C8B-B14F-4D97-AF65-F5344CB8AC3E}">
        <p14:creationId xmlns:p14="http://schemas.microsoft.com/office/powerpoint/2010/main" val="18109985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50B64C1D-9E45-7694-4ACD-00F8F9718281}"/>
              </a:ext>
            </a:extLst>
          </p:cNvPr>
          <p:cNvSpPr>
            <a:spLocks noGrp="1"/>
          </p:cNvSpPr>
          <p:nvPr>
            <p:ph type="title"/>
          </p:nvPr>
        </p:nvSpPr>
        <p:spPr bwMode="auto">
          <a:xfrm>
            <a:off x="457200" y="152400"/>
            <a:ext cx="82296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altLang="en-US"/>
              <a:t>Click to edit Master title style</a:t>
            </a:r>
          </a:p>
        </p:txBody>
      </p:sp>
      <p:sp>
        <p:nvSpPr>
          <p:cNvPr id="1027" name="Text Placeholder 2">
            <a:extLst>
              <a:ext uri="{FF2B5EF4-FFF2-40B4-BE49-F238E27FC236}">
                <a16:creationId xmlns:a16="http://schemas.microsoft.com/office/drawing/2014/main" id="{B9D7C4C1-1E97-6C84-ABB4-348F5B9AE499}"/>
              </a:ext>
            </a:extLst>
          </p:cNvPr>
          <p:cNvSpPr>
            <a:spLocks noGrp="1"/>
          </p:cNvSpPr>
          <p:nvPr>
            <p:ph type="body" idx="1"/>
          </p:nvPr>
        </p:nvSpPr>
        <p:spPr bwMode="auto">
          <a:xfrm>
            <a:off x="457200" y="1219200"/>
            <a:ext cx="8229600"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 name="Date Placeholder 3">
            <a:extLst>
              <a:ext uri="{FF2B5EF4-FFF2-40B4-BE49-F238E27FC236}">
                <a16:creationId xmlns:a16="http://schemas.microsoft.com/office/drawing/2014/main" id="{B9F29E45-C297-A6AC-C0F9-4C3277315398}"/>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fld id="{80D7C70F-CF94-4C10-B5E9-CA09442C2B48}" type="datetimeFigureOut">
              <a:rPr lang="en-GB"/>
              <a:pPr>
                <a:defRPr/>
              </a:pPr>
              <a:t>29/04/2026</a:t>
            </a:fld>
            <a:endParaRPr lang="en-GB" dirty="0"/>
          </a:p>
        </p:txBody>
      </p:sp>
      <p:sp>
        <p:nvSpPr>
          <p:cNvPr id="5" name="Footer Placeholder 4">
            <a:extLst>
              <a:ext uri="{FF2B5EF4-FFF2-40B4-BE49-F238E27FC236}">
                <a16:creationId xmlns:a16="http://schemas.microsoft.com/office/drawing/2014/main" id="{851131F0-F0FD-2AFD-BF59-8A5C4E5D81E2}"/>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en-GB"/>
          </a:p>
        </p:txBody>
      </p:sp>
      <p:sp>
        <p:nvSpPr>
          <p:cNvPr id="6" name="Slide Number Placeholder 5">
            <a:extLst>
              <a:ext uri="{FF2B5EF4-FFF2-40B4-BE49-F238E27FC236}">
                <a16:creationId xmlns:a16="http://schemas.microsoft.com/office/drawing/2014/main" id="{F622C431-F6FB-0026-12C4-D38CEBBC97F0}"/>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8A91D883-5E47-4642-8BD0-A0F47F001683}"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sldLayoutIdLst>
    <p:sldLayoutId id="2147484069" r:id="rId1"/>
    <p:sldLayoutId id="2147484060" r:id="rId2"/>
    <p:sldLayoutId id="2147484070" r:id="rId3"/>
    <p:sldLayoutId id="2147484061" r:id="rId4"/>
    <p:sldLayoutId id="2147484062" r:id="rId5"/>
    <p:sldLayoutId id="2147484063" r:id="rId6"/>
    <p:sldLayoutId id="2147484064" r:id="rId7"/>
    <p:sldLayoutId id="2147484065" r:id="rId8"/>
    <p:sldLayoutId id="2147484066" r:id="rId9"/>
    <p:sldLayoutId id="2147484067" r:id="rId10"/>
    <p:sldLayoutId id="2147484068" r:id="rId11"/>
    <p:sldLayoutId id="2147484071" r:id="rId12"/>
  </p:sldLayoutIdLst>
  <p:txStyles>
    <p:titleStyle>
      <a:lvl1pPr algn="ctr" rtl="0" eaLnBrk="0" fontAlgn="base" hangingPunct="0">
        <a:spcBef>
          <a:spcPct val="0"/>
        </a:spcBef>
        <a:spcAft>
          <a:spcPct val="0"/>
        </a:spcAft>
        <a:defRPr sz="4400" kern="1200">
          <a:solidFill>
            <a:schemeClr val="tx1"/>
          </a:solidFill>
          <a:latin typeface="Tahoma" pitchFamily="34" charset="0"/>
          <a:ea typeface="Tahoma" pitchFamily="34" charset="0"/>
          <a:cs typeface="Tahoma" pitchFamily="34" charset="0"/>
        </a:defRPr>
      </a:lvl1pPr>
      <a:lvl2pPr algn="ctr" rtl="0" eaLnBrk="0" fontAlgn="base" hangingPunct="0">
        <a:spcBef>
          <a:spcPct val="0"/>
        </a:spcBef>
        <a:spcAft>
          <a:spcPct val="0"/>
        </a:spcAft>
        <a:defRPr sz="4400">
          <a:solidFill>
            <a:schemeClr val="tx1"/>
          </a:solidFill>
          <a:latin typeface="Tahoma" pitchFamily="112" charset="0"/>
          <a:ea typeface="Tahoma" charset="0"/>
          <a:cs typeface="Tahoma" pitchFamily="112" charset="0"/>
        </a:defRPr>
      </a:lvl2pPr>
      <a:lvl3pPr algn="ctr" rtl="0" eaLnBrk="0" fontAlgn="base" hangingPunct="0">
        <a:spcBef>
          <a:spcPct val="0"/>
        </a:spcBef>
        <a:spcAft>
          <a:spcPct val="0"/>
        </a:spcAft>
        <a:defRPr sz="4400">
          <a:solidFill>
            <a:schemeClr val="tx1"/>
          </a:solidFill>
          <a:latin typeface="Tahoma" pitchFamily="112" charset="0"/>
          <a:ea typeface="Tahoma" charset="0"/>
          <a:cs typeface="Tahoma" pitchFamily="112" charset="0"/>
        </a:defRPr>
      </a:lvl3pPr>
      <a:lvl4pPr algn="ctr" rtl="0" eaLnBrk="0" fontAlgn="base" hangingPunct="0">
        <a:spcBef>
          <a:spcPct val="0"/>
        </a:spcBef>
        <a:spcAft>
          <a:spcPct val="0"/>
        </a:spcAft>
        <a:defRPr sz="4400">
          <a:solidFill>
            <a:schemeClr val="tx1"/>
          </a:solidFill>
          <a:latin typeface="Tahoma" pitchFamily="112" charset="0"/>
          <a:ea typeface="Tahoma" charset="0"/>
          <a:cs typeface="Tahoma" pitchFamily="112" charset="0"/>
        </a:defRPr>
      </a:lvl4pPr>
      <a:lvl5pPr algn="ctr" rtl="0" eaLnBrk="0" fontAlgn="base" hangingPunct="0">
        <a:spcBef>
          <a:spcPct val="0"/>
        </a:spcBef>
        <a:spcAft>
          <a:spcPct val="0"/>
        </a:spcAft>
        <a:defRPr sz="4400">
          <a:solidFill>
            <a:schemeClr val="tx1"/>
          </a:solidFill>
          <a:latin typeface="Tahoma" pitchFamily="112" charset="0"/>
          <a:ea typeface="Tahoma" charset="0"/>
          <a:cs typeface="Tahoma" pitchFamily="112" charset="0"/>
        </a:defRPr>
      </a:lvl5pPr>
      <a:lvl6pPr marL="457200" algn="ctr" rtl="0" eaLnBrk="1" fontAlgn="base" hangingPunct="1">
        <a:spcBef>
          <a:spcPct val="0"/>
        </a:spcBef>
        <a:spcAft>
          <a:spcPct val="0"/>
        </a:spcAft>
        <a:defRPr sz="4400">
          <a:solidFill>
            <a:schemeClr val="tx1"/>
          </a:solidFill>
          <a:latin typeface="Tahoma" pitchFamily="112" charset="0"/>
          <a:cs typeface="Tahoma" pitchFamily="112" charset="0"/>
        </a:defRPr>
      </a:lvl6pPr>
      <a:lvl7pPr marL="914400" algn="ctr" rtl="0" eaLnBrk="1" fontAlgn="base" hangingPunct="1">
        <a:spcBef>
          <a:spcPct val="0"/>
        </a:spcBef>
        <a:spcAft>
          <a:spcPct val="0"/>
        </a:spcAft>
        <a:defRPr sz="4400">
          <a:solidFill>
            <a:schemeClr val="tx1"/>
          </a:solidFill>
          <a:latin typeface="Tahoma" pitchFamily="112" charset="0"/>
          <a:cs typeface="Tahoma" pitchFamily="112" charset="0"/>
        </a:defRPr>
      </a:lvl7pPr>
      <a:lvl8pPr marL="1371600" algn="ctr" rtl="0" eaLnBrk="1" fontAlgn="base" hangingPunct="1">
        <a:spcBef>
          <a:spcPct val="0"/>
        </a:spcBef>
        <a:spcAft>
          <a:spcPct val="0"/>
        </a:spcAft>
        <a:defRPr sz="4400">
          <a:solidFill>
            <a:schemeClr val="tx1"/>
          </a:solidFill>
          <a:latin typeface="Tahoma" pitchFamily="112" charset="0"/>
          <a:cs typeface="Tahoma" pitchFamily="112" charset="0"/>
        </a:defRPr>
      </a:lvl8pPr>
      <a:lvl9pPr marL="1828800" algn="ctr" rtl="0" eaLnBrk="1" fontAlgn="base" hangingPunct="1">
        <a:spcBef>
          <a:spcPct val="0"/>
        </a:spcBef>
        <a:spcAft>
          <a:spcPct val="0"/>
        </a:spcAft>
        <a:defRPr sz="4400">
          <a:solidFill>
            <a:schemeClr val="tx1"/>
          </a:solidFill>
          <a:latin typeface="Tahoma" pitchFamily="112" charset="0"/>
          <a:cs typeface="Tahoma" pitchFamily="112"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www.phonicsplay.co.uk/resources/phase/5" TargetMode="External"/><Relationship Id="rId7"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hyperlink" Target="https://johntaylorsfreebies.co.uk/literacy.html#PT" TargetMode="External"/><Relationship Id="rId5" Type="http://schemas.openxmlformats.org/officeDocument/2006/relationships/hyperlink" Target="https://www.youtube.com/user/breakthruchris" TargetMode="External"/><Relationship Id="rId4" Type="http://schemas.openxmlformats.org/officeDocument/2006/relationships/hyperlink" Target="https://ictgames.com/mobilePage/poopDeck/" TargetMode="Externa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images.google.co.uk/imgres?imgurl=http://www.mccullagh.org/db9/1ds2-2/ear-closeup.jpg&amp;imgrefurl=http://www.mccullagh.org/image/1ds2-2/ear-closeup.html&amp;h=768&amp;w=512&amp;sz=108&amp;hl=en&amp;start=3&amp;usg=__p3Vh2JsG9gwPWcGwFFekP0MxoDM=&amp;tbnid=5Cea8Luq7vUqiM:&amp;tbnh=142&amp;tbnw=95&amp;prev=/images?q=ear&amp;gbv=2&amp;hl=en" TargetMode="External"/><Relationship Id="rId1" Type="http://schemas.openxmlformats.org/officeDocument/2006/relationships/slideLayout" Target="../slideLayouts/slideLayout12.x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images.google.co.uk/imgres?imgurl=http://www.classicveedub.com.au/images/SpareParts/garage_tools/cartoon_eyes.jpg&amp;imgrefurl=http://www.classicveedub.com.au/SpareParts/Parts_Results_Tools.asp&amp;h=177&amp;w=177&amp;sz=6&amp;hl=en&amp;start=5&amp;usg=__zZ893Sfg4s5n4QJ0Iss0CimOX08=&amp;tbnid=PiHLF2Oc6Y1-JM:&amp;tbnh=101&amp;tbnw=101&amp;prev=/images?q=cartoon+eyes&amp;gbv=2&amp;ndsp=18&amp;hl=en&amp;sa=X" TargetMode="External"/><Relationship Id="rId1" Type="http://schemas.openxmlformats.org/officeDocument/2006/relationships/slideLayout" Target="../slideLayouts/slideLayout12.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images.google.co.uk/imgres?imgurl=http://www.classicveedub.com.au/images/SpareParts/garage_tools/cartoon_eyes.jpg&amp;imgrefurl=http://www.classicveedub.com.au/SpareParts/Parts_Results_Tools.asp&amp;h=177&amp;w=177&amp;sz=6&amp;hl=en&amp;start=5&amp;usg=__zZ893Sfg4s5n4QJ0Iss0CimOX08=&amp;tbnid=PiHLF2Oc6Y1-JM:&amp;tbnh=101&amp;tbnw=101&amp;prev=/images?q=cartoon+eyes&amp;gbv=2&amp;ndsp=18&amp;hl=en&amp;sa=X" TargetMode="External"/><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image" Target="../media/image3.jpeg"/><Relationship Id="rId4" Type="http://schemas.openxmlformats.org/officeDocument/2006/relationships/hyperlink" Target="http://images.google.co.uk/imgres?imgurl=http://www.mccullagh.org/db9/1ds2-2/ear-closeup.jpg&amp;imgrefurl=http://www.mccullagh.org/image/1ds2-2/ear-closeup.html&amp;h=768&amp;w=512&amp;sz=108&amp;hl=en&amp;start=3&amp;usg=__p3Vh2JsG9gwPWcGwFFekP0MxoDM=&amp;tbnid=5Cea8Luq7vUqiM:&amp;tbnh=142&amp;tbnw=95&amp;prev=/images?q=ear&amp;gbv=2&amp;hl=en" TargetMode="Externa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D4622AE-F651-B4FE-C3E2-018FE756A338}"/>
              </a:ext>
            </a:extLst>
          </p:cNvPr>
          <p:cNvSpPr/>
          <p:nvPr/>
        </p:nvSpPr>
        <p:spPr>
          <a:xfrm>
            <a:off x="1475656" y="1055726"/>
            <a:ext cx="5975350" cy="2881313"/>
          </a:xfrm>
          <a:prstGeom prst="rect">
            <a:avLst/>
          </a:prstGeom>
          <a:solidFill>
            <a:srgbClr val="FFFFFF"/>
          </a:solid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5" name="Title 4">
            <a:extLst>
              <a:ext uri="{FF2B5EF4-FFF2-40B4-BE49-F238E27FC236}">
                <a16:creationId xmlns:a16="http://schemas.microsoft.com/office/drawing/2014/main" id="{B1E504E0-E0F0-076A-7EC5-6F4497B9E02C}"/>
              </a:ext>
            </a:extLst>
          </p:cNvPr>
          <p:cNvSpPr>
            <a:spLocks noGrp="1"/>
          </p:cNvSpPr>
          <p:nvPr>
            <p:ph type="ctrTitle"/>
          </p:nvPr>
        </p:nvSpPr>
        <p:spPr>
          <a:xfrm>
            <a:off x="1458551" y="1412776"/>
            <a:ext cx="6121400" cy="1871663"/>
          </a:xfrm>
        </p:spPr>
        <p:txBody>
          <a:bodyPr rtlCol="0"/>
          <a:lstStyle/>
          <a:p>
            <a:pPr eaLnBrk="1" fontAlgn="auto" hangingPunct="1">
              <a:spcAft>
                <a:spcPts val="0"/>
              </a:spcAft>
              <a:defRPr/>
            </a:pPr>
            <a:r>
              <a:rPr lang="en-US" sz="5400" dirty="0">
                <a:solidFill>
                  <a:schemeClr val="tx1"/>
                </a:solidFill>
                <a:latin typeface="Comic Sans MS" panose="030F0702030302020204" pitchFamily="66" charset="0"/>
              </a:rPr>
              <a:t>Phonics Meeting for Parents</a:t>
            </a:r>
          </a:p>
        </p:txBody>
      </p:sp>
      <p:sp>
        <p:nvSpPr>
          <p:cNvPr id="3" name="TextBox 2">
            <a:extLst>
              <a:ext uri="{FF2B5EF4-FFF2-40B4-BE49-F238E27FC236}">
                <a16:creationId xmlns:a16="http://schemas.microsoft.com/office/drawing/2014/main" id="{3D7A2CB5-9618-ECFB-01AF-A11692F01749}"/>
              </a:ext>
            </a:extLst>
          </p:cNvPr>
          <p:cNvSpPr txBox="1"/>
          <p:nvPr/>
        </p:nvSpPr>
        <p:spPr>
          <a:xfrm>
            <a:off x="2286000" y="3240586"/>
            <a:ext cx="4572000" cy="369332"/>
          </a:xfrm>
          <a:prstGeom prst="rect">
            <a:avLst/>
          </a:prstGeom>
          <a:noFill/>
        </p:spPr>
        <p:txBody>
          <a:bodyPr wrap="square">
            <a:spAutoFit/>
          </a:bodyPr>
          <a:lstStyle/>
          <a:p>
            <a:r>
              <a:rPr lang="en-GB" b="0" i="0" dirty="0">
                <a:solidFill>
                  <a:srgbClr val="000000"/>
                </a:solidFill>
                <a:effectLst/>
                <a:latin typeface="Segoe UI" panose="020B0502040204020203" pitchFamily="34" charset="0"/>
              </a:rPr>
              <a:t>​​</a:t>
            </a:r>
            <a:endParaRPr lang="en-GB" dirty="0"/>
          </a:p>
        </p:txBody>
      </p:sp>
      <p:pic>
        <p:nvPicPr>
          <p:cNvPr id="9" name="Picture 8">
            <a:extLst>
              <a:ext uri="{FF2B5EF4-FFF2-40B4-BE49-F238E27FC236}">
                <a16:creationId xmlns:a16="http://schemas.microsoft.com/office/drawing/2014/main" id="{3D959D02-2977-9C28-0A63-A708409F1598}"/>
              </a:ext>
            </a:extLst>
          </p:cNvPr>
          <p:cNvPicPr>
            <a:picLocks noChangeAspect="1"/>
          </p:cNvPicPr>
          <p:nvPr/>
        </p:nvPicPr>
        <p:blipFill>
          <a:blip r:embed="rId2"/>
          <a:stretch>
            <a:fillRect/>
          </a:stretch>
        </p:blipFill>
        <p:spPr>
          <a:xfrm>
            <a:off x="3897245" y="4803323"/>
            <a:ext cx="1349509" cy="961526"/>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B86CB1D9-5974-F866-AF2B-56F3430C3162}"/>
              </a:ext>
            </a:extLst>
          </p:cNvPr>
          <p:cNvSpPr>
            <a:spLocks noGrp="1"/>
          </p:cNvSpPr>
          <p:nvPr>
            <p:ph type="title"/>
          </p:nvPr>
        </p:nvSpPr>
        <p:spPr>
          <a:xfrm>
            <a:off x="457200" y="618916"/>
            <a:ext cx="8229600" cy="1143001"/>
          </a:xfrm>
        </p:spPr>
        <p:txBody>
          <a:bodyPr/>
          <a:lstStyle/>
          <a:p>
            <a:r>
              <a:rPr lang="en-GB" altLang="en-US" sz="3600" dirty="0">
                <a:latin typeface="Comic Sans MS" panose="030F0702030302020204" pitchFamily="66" charset="0"/>
              </a:rPr>
              <a:t>Phonics Assessment: Year 1</a:t>
            </a:r>
          </a:p>
        </p:txBody>
      </p:sp>
      <p:sp>
        <p:nvSpPr>
          <p:cNvPr id="24579" name="Content Placeholder 2">
            <a:extLst>
              <a:ext uri="{FF2B5EF4-FFF2-40B4-BE49-F238E27FC236}">
                <a16:creationId xmlns:a16="http://schemas.microsoft.com/office/drawing/2014/main" id="{C3947F97-1ED0-1E10-D1C3-0EBA5C15B4BC}"/>
              </a:ext>
            </a:extLst>
          </p:cNvPr>
          <p:cNvSpPr>
            <a:spLocks noGrp="1"/>
          </p:cNvSpPr>
          <p:nvPr>
            <p:ph idx="1"/>
          </p:nvPr>
        </p:nvSpPr>
        <p:spPr>
          <a:xfrm>
            <a:off x="179512" y="1795463"/>
            <a:ext cx="8784976" cy="5048250"/>
          </a:xfrm>
        </p:spPr>
        <p:txBody>
          <a:bodyPr/>
          <a:lstStyle/>
          <a:p>
            <a:pPr eaLnBrk="1" hangingPunct="1">
              <a:spcBef>
                <a:spcPct val="50000"/>
              </a:spcBef>
              <a:buFontTx/>
              <a:buChar char="•"/>
            </a:pPr>
            <a:r>
              <a:rPr lang="en-GB" altLang="en-US" sz="2800" dirty="0">
                <a:latin typeface="Comic Sans MS" panose="030F0702030302020204" pitchFamily="66" charset="0"/>
              </a:rPr>
              <a:t>In June (w.c. 8th June 2026) majority of Year 1 pupils across the country will take a ‘phonics screening check’. </a:t>
            </a:r>
          </a:p>
          <a:p>
            <a:pPr eaLnBrk="1" hangingPunct="1">
              <a:spcBef>
                <a:spcPct val="50000"/>
              </a:spcBef>
              <a:buFontTx/>
              <a:buChar char="•"/>
            </a:pPr>
            <a:r>
              <a:rPr lang="en-GB" altLang="en-US" sz="2800" dirty="0">
                <a:latin typeface="Comic Sans MS" panose="030F0702030302020204" pitchFamily="66" charset="0"/>
              </a:rPr>
              <a:t>The aim of this check is to ensure that children have confidently learnt to recognise all 40+ phonemes, and that they are able to blend and segment appropriately. These are vital reading skills.</a:t>
            </a:r>
          </a:p>
          <a:p>
            <a:pPr eaLnBrk="1" hangingPunct="1">
              <a:spcBef>
                <a:spcPct val="50000"/>
              </a:spcBef>
              <a:buFontTx/>
              <a:buChar char="•"/>
            </a:pPr>
            <a:r>
              <a:rPr lang="en-GB" altLang="en-US" sz="2800" dirty="0">
                <a:latin typeface="Comic Sans MS" panose="030F0702030302020204" pitchFamily="66" charset="0"/>
              </a:rPr>
              <a:t>Y2 children who did not pass in Y1 will also re-sit the check during the same week.</a:t>
            </a:r>
            <a:endParaRPr lang="en-GB" altLang="en-US" sz="2800" b="1" u="sng" dirty="0">
              <a:latin typeface="Comic Sans MS" panose="030F0702030302020204" pitchFamily="66" charset="0"/>
            </a:endParaRPr>
          </a:p>
          <a:p>
            <a:pPr eaLnBrk="1" hangingPunct="1">
              <a:spcBef>
                <a:spcPct val="50000"/>
              </a:spcBef>
              <a:buFontTx/>
              <a:buChar char="•"/>
            </a:pPr>
            <a:endParaRPr lang="en-GB" altLang="en-US" sz="2400" dirty="0">
              <a:latin typeface="Comic Sans MS" panose="030F0702030302020204" pitchFamily="66" charset="0"/>
            </a:endParaRPr>
          </a:p>
          <a:p>
            <a:endParaRPr lang="en-GB" altLang="en-US" sz="2400" dirty="0"/>
          </a:p>
        </p:txBody>
      </p:sp>
      <p:pic>
        <p:nvPicPr>
          <p:cNvPr id="3" name="Picture 2">
            <a:extLst>
              <a:ext uri="{FF2B5EF4-FFF2-40B4-BE49-F238E27FC236}">
                <a16:creationId xmlns:a16="http://schemas.microsoft.com/office/drawing/2014/main" id="{18553ECE-83F4-499E-6212-F6A268FBEEB5}"/>
              </a:ext>
            </a:extLst>
          </p:cNvPr>
          <p:cNvPicPr>
            <a:picLocks noChangeAspect="1"/>
          </p:cNvPicPr>
          <p:nvPr/>
        </p:nvPicPr>
        <p:blipFill>
          <a:blip r:embed="rId2"/>
          <a:stretch>
            <a:fillRect/>
          </a:stretch>
        </p:blipFill>
        <p:spPr>
          <a:xfrm>
            <a:off x="427220" y="266935"/>
            <a:ext cx="762106" cy="543001"/>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a:extLst>
              <a:ext uri="{FF2B5EF4-FFF2-40B4-BE49-F238E27FC236}">
                <a16:creationId xmlns:a16="http://schemas.microsoft.com/office/drawing/2014/main" id="{6AD80668-C486-E529-85FB-729DA7167D9B}"/>
              </a:ext>
            </a:extLst>
          </p:cNvPr>
          <p:cNvSpPr>
            <a:spLocks noGrp="1"/>
          </p:cNvSpPr>
          <p:nvPr>
            <p:ph type="title"/>
          </p:nvPr>
        </p:nvSpPr>
        <p:spPr>
          <a:xfrm>
            <a:off x="457200" y="620688"/>
            <a:ext cx="8229600" cy="1079500"/>
          </a:xfrm>
        </p:spPr>
        <p:txBody>
          <a:bodyPr/>
          <a:lstStyle/>
          <a:p>
            <a:r>
              <a:rPr lang="en-GB" altLang="en-US" sz="3600" dirty="0">
                <a:latin typeface="Comic Sans MS" panose="030F0702030302020204" pitchFamily="66" charset="0"/>
              </a:rPr>
              <a:t>What does the screening check look like?</a:t>
            </a:r>
          </a:p>
        </p:txBody>
      </p:sp>
      <p:sp>
        <p:nvSpPr>
          <p:cNvPr id="25603" name="Content Placeholder 2">
            <a:extLst>
              <a:ext uri="{FF2B5EF4-FFF2-40B4-BE49-F238E27FC236}">
                <a16:creationId xmlns:a16="http://schemas.microsoft.com/office/drawing/2014/main" id="{7C988BD3-0AF7-1008-0515-82960108EFD4}"/>
              </a:ext>
            </a:extLst>
          </p:cNvPr>
          <p:cNvSpPr>
            <a:spLocks noGrp="1"/>
          </p:cNvSpPr>
          <p:nvPr>
            <p:ph idx="1"/>
          </p:nvPr>
        </p:nvSpPr>
        <p:spPr>
          <a:xfrm>
            <a:off x="684213" y="1916113"/>
            <a:ext cx="8229600" cy="4484687"/>
          </a:xfrm>
        </p:spPr>
        <p:txBody>
          <a:bodyPr/>
          <a:lstStyle/>
          <a:p>
            <a:pPr marL="0" indent="0">
              <a:buFont typeface="Arial" panose="020B0604020202020204" pitchFamily="34" charset="0"/>
              <a:buNone/>
            </a:pPr>
            <a:r>
              <a:rPr lang="en-GB" altLang="en-US" sz="2800" dirty="0">
                <a:latin typeface="Comic Sans MS" panose="030F0702030302020204" pitchFamily="66" charset="0"/>
              </a:rPr>
              <a:t>The screening check takes approximately 10 minutes to administer per child and is done 1:1 with their teacher in a quiet room. It is very similar to the tasks that the children already complete during their daily phonic lessons.</a:t>
            </a:r>
          </a:p>
          <a:p>
            <a:pPr marL="0" indent="0">
              <a:buFont typeface="Arial" panose="020B0604020202020204" pitchFamily="34" charset="0"/>
              <a:buNone/>
            </a:pPr>
            <a:endParaRPr lang="en-GB" altLang="en-US" sz="2800" dirty="0">
              <a:latin typeface="Comic Sans MS" panose="030F0702030302020204" pitchFamily="66" charset="0"/>
            </a:endParaRPr>
          </a:p>
          <a:p>
            <a:pPr marL="0" indent="0">
              <a:buFont typeface="Arial" panose="020B0604020202020204" pitchFamily="34" charset="0"/>
              <a:buNone/>
            </a:pPr>
            <a:endParaRPr lang="en-GB" altLang="en-US" sz="2800" dirty="0">
              <a:latin typeface="Comic Sans MS" panose="030F0702030302020204" pitchFamily="66" charset="0"/>
            </a:endParaRPr>
          </a:p>
          <a:p>
            <a:pPr marL="0" indent="0">
              <a:buFont typeface="Arial" panose="020B0604020202020204" pitchFamily="34" charset="0"/>
              <a:buNone/>
            </a:pPr>
            <a:endParaRPr lang="en-GB" altLang="en-US" dirty="0">
              <a:latin typeface="Comic Sans MS" panose="030F0702030302020204" pitchFamily="66" charset="0"/>
            </a:endParaRPr>
          </a:p>
        </p:txBody>
      </p:sp>
      <p:pic>
        <p:nvPicPr>
          <p:cNvPr id="3" name="Picture 2">
            <a:extLst>
              <a:ext uri="{FF2B5EF4-FFF2-40B4-BE49-F238E27FC236}">
                <a16:creationId xmlns:a16="http://schemas.microsoft.com/office/drawing/2014/main" id="{87790A1C-6616-4A50-D968-DDE2EF94F3E7}"/>
              </a:ext>
            </a:extLst>
          </p:cNvPr>
          <p:cNvPicPr>
            <a:picLocks noChangeAspect="1"/>
          </p:cNvPicPr>
          <p:nvPr/>
        </p:nvPicPr>
        <p:blipFill>
          <a:blip r:embed="rId2"/>
          <a:stretch>
            <a:fillRect/>
          </a:stretch>
        </p:blipFill>
        <p:spPr>
          <a:xfrm>
            <a:off x="76147" y="133262"/>
            <a:ext cx="762106" cy="543001"/>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3">
            <a:extLst>
              <a:ext uri="{FF2B5EF4-FFF2-40B4-BE49-F238E27FC236}">
                <a16:creationId xmlns:a16="http://schemas.microsoft.com/office/drawing/2014/main" id="{08532E66-B661-C33D-2722-F5C4FB34A3C4}"/>
              </a:ext>
            </a:extLst>
          </p:cNvPr>
          <p:cNvSpPr>
            <a:spLocks noChangeArrowheads="1"/>
          </p:cNvSpPr>
          <p:nvPr/>
        </p:nvSpPr>
        <p:spPr bwMode="auto">
          <a:xfrm>
            <a:off x="287337" y="310339"/>
            <a:ext cx="8569325"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20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GB" altLang="en-US" sz="1800" dirty="0">
              <a:latin typeface="Comic Sans MS" panose="030F0702030302020204" pitchFamily="66" charset="0"/>
            </a:endParaRPr>
          </a:p>
          <a:p>
            <a:pPr>
              <a:spcBef>
                <a:spcPct val="0"/>
              </a:spcBef>
              <a:buFontTx/>
              <a:buNone/>
            </a:pPr>
            <a:r>
              <a:rPr lang="en-GB" altLang="en-US" sz="2400" dirty="0">
                <a:latin typeface="Comic Sans MS" panose="030F0702030302020204" pitchFamily="66" charset="0"/>
              </a:rPr>
              <a:t>Children are presented with a range of ‘real words’ and ‘pseudo words’ to sound out and read e.g. </a:t>
            </a:r>
          </a:p>
        </p:txBody>
      </p:sp>
      <p:pic>
        <p:nvPicPr>
          <p:cNvPr id="26627" name="Picture 4">
            <a:extLst>
              <a:ext uri="{FF2B5EF4-FFF2-40B4-BE49-F238E27FC236}">
                <a16:creationId xmlns:a16="http://schemas.microsoft.com/office/drawing/2014/main" id="{4446D11C-FDF3-7A6E-E506-0EB75559B625}"/>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11533" y="2085975"/>
            <a:ext cx="6297613" cy="4378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628" name="TextBox 5">
            <a:extLst>
              <a:ext uri="{FF2B5EF4-FFF2-40B4-BE49-F238E27FC236}">
                <a16:creationId xmlns:a16="http://schemas.microsoft.com/office/drawing/2014/main" id="{83096E32-E2F3-4885-8B17-EE24A6D6A7F5}"/>
              </a:ext>
            </a:extLst>
          </p:cNvPr>
          <p:cNvSpPr txBox="1">
            <a:spLocks noChangeArrowheads="1"/>
          </p:cNvSpPr>
          <p:nvPr/>
        </p:nvSpPr>
        <p:spPr bwMode="auto">
          <a:xfrm>
            <a:off x="6509146" y="2844005"/>
            <a:ext cx="2592387" cy="2862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20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GB" altLang="en-US" sz="1800" dirty="0">
                <a:latin typeface="Comic Sans MS" panose="030F0702030302020204" pitchFamily="66" charset="0"/>
              </a:rPr>
              <a:t>To prevent confusion/’normalising’ the word, the pseudo words are introduced as alien names. The children are asked to read the names of the aliens, and the pictures of the aliens are on the card.</a:t>
            </a:r>
          </a:p>
        </p:txBody>
      </p:sp>
      <p:pic>
        <p:nvPicPr>
          <p:cNvPr id="3" name="Picture 2">
            <a:extLst>
              <a:ext uri="{FF2B5EF4-FFF2-40B4-BE49-F238E27FC236}">
                <a16:creationId xmlns:a16="http://schemas.microsoft.com/office/drawing/2014/main" id="{222F8FBA-A15A-5903-CB56-20105D2B8F39}"/>
              </a:ext>
            </a:extLst>
          </p:cNvPr>
          <p:cNvPicPr>
            <a:picLocks noChangeAspect="1"/>
          </p:cNvPicPr>
          <p:nvPr/>
        </p:nvPicPr>
        <p:blipFill>
          <a:blip r:embed="rId3"/>
          <a:stretch>
            <a:fillRect/>
          </a:stretch>
        </p:blipFill>
        <p:spPr>
          <a:xfrm>
            <a:off x="8125391" y="6192797"/>
            <a:ext cx="762106" cy="543001"/>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Content Placeholder 2">
            <a:extLst>
              <a:ext uri="{FF2B5EF4-FFF2-40B4-BE49-F238E27FC236}">
                <a16:creationId xmlns:a16="http://schemas.microsoft.com/office/drawing/2014/main" id="{0FF156EB-409F-7B5B-8B69-1C1FDE3426E2}"/>
              </a:ext>
            </a:extLst>
          </p:cNvPr>
          <p:cNvSpPr>
            <a:spLocks noGrp="1"/>
          </p:cNvSpPr>
          <p:nvPr>
            <p:ph idx="1"/>
          </p:nvPr>
        </p:nvSpPr>
        <p:spPr>
          <a:xfrm>
            <a:off x="457200" y="908720"/>
            <a:ext cx="8229600" cy="6500813"/>
          </a:xfrm>
        </p:spPr>
        <p:txBody>
          <a:bodyPr/>
          <a:lstStyle/>
          <a:p>
            <a:r>
              <a:rPr lang="en-GB" altLang="en-US" sz="2400" dirty="0">
                <a:latin typeface="Comic Sans MS" panose="030F0702030302020204" pitchFamily="66" charset="0"/>
              </a:rPr>
              <a:t>The children are given a </a:t>
            </a:r>
            <a:r>
              <a:rPr lang="en-GB" altLang="en-US" sz="2400" b="1" dirty="0">
                <a:latin typeface="Comic Sans MS" panose="030F0702030302020204" pitchFamily="66" charset="0"/>
              </a:rPr>
              <a:t>practice </a:t>
            </a:r>
            <a:r>
              <a:rPr lang="en-GB" altLang="en-US" sz="2400" dirty="0">
                <a:latin typeface="Comic Sans MS" panose="030F0702030302020204" pitchFamily="66" charset="0"/>
              </a:rPr>
              <a:t>set</a:t>
            </a:r>
            <a:r>
              <a:rPr lang="en-GB" altLang="en-US" sz="2400" b="1" dirty="0">
                <a:latin typeface="Comic Sans MS" panose="030F0702030302020204" pitchFamily="66" charset="0"/>
              </a:rPr>
              <a:t> </a:t>
            </a:r>
            <a:r>
              <a:rPr lang="en-GB" altLang="en-US" sz="2400" dirty="0">
                <a:latin typeface="Comic Sans MS" panose="030F0702030302020204" pitchFamily="66" charset="0"/>
              </a:rPr>
              <a:t>of 4 real words and 4 pseudo words to read before the check starts, so that they understand what they need to do.</a:t>
            </a:r>
          </a:p>
          <a:p>
            <a:r>
              <a:rPr lang="en-GB" altLang="en-US" sz="2400" dirty="0">
                <a:latin typeface="Comic Sans MS" panose="030F0702030302020204" pitchFamily="66" charset="0"/>
              </a:rPr>
              <a:t>The children are told whether the word is a real word or an ‘alien name’ (also highlighted by the presence of alien pictures!) before they attempt them.</a:t>
            </a:r>
          </a:p>
          <a:p>
            <a:r>
              <a:rPr lang="en-GB" altLang="en-US" sz="2400" dirty="0">
                <a:latin typeface="Comic Sans MS" panose="030F0702030302020204" pitchFamily="66" charset="0"/>
              </a:rPr>
              <a:t>The words start off easier (e.g. CVC structure) so that most children can access them. This makes it stress-free for the pupils.</a:t>
            </a:r>
          </a:p>
          <a:p>
            <a:r>
              <a:rPr lang="en-GB" altLang="en-US" sz="2400" dirty="0">
                <a:latin typeface="Comic Sans MS" panose="030F0702030302020204" pitchFamily="66" charset="0"/>
              </a:rPr>
              <a:t>They are encouraged to </a:t>
            </a:r>
            <a:r>
              <a:rPr lang="en-GB" altLang="en-US" sz="2400" b="1" dirty="0">
                <a:latin typeface="Comic Sans MS" panose="030F0702030302020204" pitchFamily="66" charset="0"/>
              </a:rPr>
              <a:t>sound aloud and blend the word in order to read it</a:t>
            </a:r>
            <a:r>
              <a:rPr lang="en-GB" altLang="en-US" sz="2400" dirty="0">
                <a:latin typeface="Comic Sans MS" panose="030F0702030302020204" pitchFamily="66" charset="0"/>
              </a:rPr>
              <a:t>. Children may write sound buttons under the words. If they do not blend the sounds (phonemes) together, they cannot be awarded the mark.</a:t>
            </a:r>
          </a:p>
        </p:txBody>
      </p:sp>
      <p:pic>
        <p:nvPicPr>
          <p:cNvPr id="3" name="Picture 2">
            <a:extLst>
              <a:ext uri="{FF2B5EF4-FFF2-40B4-BE49-F238E27FC236}">
                <a16:creationId xmlns:a16="http://schemas.microsoft.com/office/drawing/2014/main" id="{1BDE468D-2946-D76B-902B-FA0E886069F7}"/>
              </a:ext>
            </a:extLst>
          </p:cNvPr>
          <p:cNvPicPr>
            <a:picLocks noChangeAspect="1"/>
          </p:cNvPicPr>
          <p:nvPr/>
        </p:nvPicPr>
        <p:blipFill>
          <a:blip r:embed="rId2"/>
          <a:stretch>
            <a:fillRect/>
          </a:stretch>
        </p:blipFill>
        <p:spPr>
          <a:xfrm>
            <a:off x="179512" y="188640"/>
            <a:ext cx="762106" cy="543001"/>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a:extLst>
              <a:ext uri="{FF2B5EF4-FFF2-40B4-BE49-F238E27FC236}">
                <a16:creationId xmlns:a16="http://schemas.microsoft.com/office/drawing/2014/main" id="{2FACAA6B-D6A4-A449-E312-9963C8511B7A}"/>
              </a:ext>
            </a:extLst>
          </p:cNvPr>
          <p:cNvSpPr>
            <a:spLocks noGrp="1"/>
          </p:cNvSpPr>
          <p:nvPr>
            <p:ph type="title"/>
          </p:nvPr>
        </p:nvSpPr>
        <p:spPr>
          <a:xfrm>
            <a:off x="466725" y="0"/>
            <a:ext cx="8426450" cy="1143000"/>
          </a:xfrm>
        </p:spPr>
        <p:txBody>
          <a:bodyPr/>
          <a:lstStyle/>
          <a:p>
            <a:r>
              <a:rPr lang="en-GB" altLang="en-US" sz="3600" dirty="0">
                <a:latin typeface="Comic Sans MS" panose="030F0702030302020204" pitchFamily="66" charset="0"/>
              </a:rPr>
              <a:t>Some examples from previous years</a:t>
            </a:r>
          </a:p>
        </p:txBody>
      </p:sp>
      <p:pic>
        <p:nvPicPr>
          <p:cNvPr id="28675" name="Picture 4">
            <a:extLst>
              <a:ext uri="{FF2B5EF4-FFF2-40B4-BE49-F238E27FC236}">
                <a16:creationId xmlns:a16="http://schemas.microsoft.com/office/drawing/2014/main" id="{8D84AD3B-99D7-24D1-1BAA-26413C26FF2B}"/>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859338" y="981075"/>
            <a:ext cx="3656012" cy="5513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676" name="Picture 5">
            <a:extLst>
              <a:ext uri="{FF2B5EF4-FFF2-40B4-BE49-F238E27FC236}">
                <a16:creationId xmlns:a16="http://schemas.microsoft.com/office/drawing/2014/main" id="{00119006-41D4-7AAA-0CD4-399663B022D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900113" y="954088"/>
            <a:ext cx="3670300" cy="554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Content Placeholder 2">
            <a:extLst>
              <a:ext uri="{FF2B5EF4-FFF2-40B4-BE49-F238E27FC236}">
                <a16:creationId xmlns:a16="http://schemas.microsoft.com/office/drawing/2014/main" id="{5ADDF847-024D-E448-B376-DA50227ADDDA}"/>
              </a:ext>
            </a:extLst>
          </p:cNvPr>
          <p:cNvSpPr>
            <a:spLocks noGrp="1"/>
          </p:cNvSpPr>
          <p:nvPr>
            <p:ph idx="1"/>
          </p:nvPr>
        </p:nvSpPr>
        <p:spPr>
          <a:xfrm>
            <a:off x="395288" y="188913"/>
            <a:ext cx="8229600" cy="4267200"/>
          </a:xfrm>
        </p:spPr>
        <p:txBody>
          <a:bodyPr/>
          <a:lstStyle/>
          <a:p>
            <a:r>
              <a:rPr lang="en-GB" altLang="en-US" sz="2400">
                <a:latin typeface="Comic Sans MS" panose="030F0702030302020204" pitchFamily="66" charset="0"/>
              </a:rPr>
              <a:t>The pupil’s final answer is the answer which is recorded. Accents are considered as the teacher will know your child and how they pronounce each sound, so do not worry!</a:t>
            </a:r>
          </a:p>
          <a:p>
            <a:r>
              <a:rPr lang="en-GB" altLang="en-US" sz="2400">
                <a:latin typeface="Comic Sans MS" panose="030F0702030302020204" pitchFamily="66" charset="0"/>
              </a:rPr>
              <a:t>Your child’s teacher will record their answers on a sheet which looks like this:</a:t>
            </a:r>
          </a:p>
        </p:txBody>
      </p:sp>
      <p:pic>
        <p:nvPicPr>
          <p:cNvPr id="29699" name="Picture 3">
            <a:extLst>
              <a:ext uri="{FF2B5EF4-FFF2-40B4-BE49-F238E27FC236}">
                <a16:creationId xmlns:a16="http://schemas.microsoft.com/office/drawing/2014/main" id="{281E39D3-5589-4B2C-0CC5-0B01D032790F}"/>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39750" y="2565400"/>
            <a:ext cx="4699000" cy="414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9700" name="TextBox 4">
            <a:extLst>
              <a:ext uri="{FF2B5EF4-FFF2-40B4-BE49-F238E27FC236}">
                <a16:creationId xmlns:a16="http://schemas.microsoft.com/office/drawing/2014/main" id="{CEAFC5C8-58B6-5E3F-D295-93E184411CC8}"/>
              </a:ext>
            </a:extLst>
          </p:cNvPr>
          <p:cNvSpPr txBox="1">
            <a:spLocks noChangeArrowheads="1"/>
          </p:cNvSpPr>
          <p:nvPr/>
        </p:nvSpPr>
        <p:spPr bwMode="auto">
          <a:xfrm>
            <a:off x="5383213" y="2884488"/>
            <a:ext cx="3581400" cy="1754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20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GB" altLang="en-US" sz="1800">
                <a:latin typeface="Comic Sans MS" panose="030F0702030302020204" pitchFamily="66" charset="0"/>
              </a:rPr>
              <a:t>We note down your child’s attempt and analyse any common mistakes, so that we can fill any gaps in your child’s understanding in future phonic lessons. </a:t>
            </a:r>
          </a:p>
        </p:txBody>
      </p:sp>
      <p:pic>
        <p:nvPicPr>
          <p:cNvPr id="3" name="Picture 2">
            <a:extLst>
              <a:ext uri="{FF2B5EF4-FFF2-40B4-BE49-F238E27FC236}">
                <a16:creationId xmlns:a16="http://schemas.microsoft.com/office/drawing/2014/main" id="{22EADDDC-1FF8-D869-A76F-84580F23DA29}"/>
              </a:ext>
            </a:extLst>
          </p:cNvPr>
          <p:cNvPicPr>
            <a:picLocks noChangeAspect="1"/>
          </p:cNvPicPr>
          <p:nvPr/>
        </p:nvPicPr>
        <p:blipFill>
          <a:blip r:embed="rId3"/>
          <a:stretch>
            <a:fillRect/>
          </a:stretch>
        </p:blipFill>
        <p:spPr>
          <a:xfrm>
            <a:off x="8100392" y="6126086"/>
            <a:ext cx="762106" cy="543001"/>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6510840-4314-A872-D8FF-E22F24B71D01}"/>
              </a:ext>
            </a:extLst>
          </p:cNvPr>
          <p:cNvSpPr>
            <a:spLocks noGrp="1"/>
          </p:cNvSpPr>
          <p:nvPr>
            <p:ph idx="1"/>
          </p:nvPr>
        </p:nvSpPr>
        <p:spPr>
          <a:xfrm>
            <a:off x="457200" y="692696"/>
            <a:ext cx="8229600" cy="4267200"/>
          </a:xfrm>
        </p:spPr>
        <p:txBody>
          <a:bodyPr/>
          <a:lstStyle/>
          <a:p>
            <a:pPr>
              <a:defRPr/>
            </a:pPr>
            <a:r>
              <a:rPr lang="en-GB" sz="2400" dirty="0">
                <a:latin typeface="Comic Sans MS" panose="030F0702030302020204" pitchFamily="66" charset="0"/>
              </a:rPr>
              <a:t>The check is there to help us recognise any gaps in your child’s phonic knowledge, and to show their fluency when reading and decoding words. We like to see it as a useful tool!!</a:t>
            </a:r>
          </a:p>
          <a:p>
            <a:pPr marL="0" indent="0">
              <a:buFont typeface="Arial" panose="020B0604020202020204" pitchFamily="34" charset="0"/>
              <a:buNone/>
              <a:defRPr/>
            </a:pPr>
            <a:endParaRPr lang="en-GB" sz="2400" dirty="0">
              <a:latin typeface="Comic Sans MS" panose="030F0702030302020204" pitchFamily="66" charset="0"/>
            </a:endParaRPr>
          </a:p>
          <a:p>
            <a:pPr marL="0" indent="0" algn="ctr">
              <a:buFont typeface="Arial" panose="020B0604020202020204" pitchFamily="34" charset="0"/>
              <a:buNone/>
              <a:defRPr/>
            </a:pPr>
            <a:r>
              <a:rPr lang="en-GB" sz="4000" dirty="0">
                <a:latin typeface="Comic Sans MS" panose="030F0702030302020204" pitchFamily="66" charset="0"/>
              </a:rPr>
              <a:t>Will I know if my child passed?</a:t>
            </a:r>
          </a:p>
          <a:p>
            <a:pPr marL="0" indent="0" algn="ctr">
              <a:buFont typeface="Arial" panose="020B0604020202020204" pitchFamily="34" charset="0"/>
              <a:buNone/>
              <a:defRPr/>
            </a:pPr>
            <a:endParaRPr lang="en-GB" sz="2800" dirty="0">
              <a:latin typeface="Comic Sans MS" panose="030F0702030302020204" pitchFamily="66" charset="0"/>
            </a:endParaRPr>
          </a:p>
          <a:p>
            <a:pPr>
              <a:defRPr/>
            </a:pPr>
            <a:r>
              <a:rPr lang="en-GB" sz="2400" dirty="0">
                <a:latin typeface="Comic Sans MS" panose="030F0702030302020204" pitchFamily="66" charset="0"/>
              </a:rPr>
              <a:t>Parents will be informed as to whether their child passed the screening check </a:t>
            </a:r>
            <a:r>
              <a:rPr lang="en-GB" sz="2400" b="1" dirty="0">
                <a:latin typeface="Comic Sans MS" panose="030F0702030302020204" pitchFamily="66" charset="0"/>
              </a:rPr>
              <a:t>in our end of year reports</a:t>
            </a:r>
            <a:r>
              <a:rPr lang="en-GB" sz="2400" dirty="0">
                <a:latin typeface="Comic Sans MS" panose="030F0702030302020204" pitchFamily="66" charset="0"/>
              </a:rPr>
              <a:t>. We will not know a pass mark until it is released nationally in the summer, so cannot tell you before then.</a:t>
            </a:r>
          </a:p>
          <a:p>
            <a:pPr marL="0" indent="0">
              <a:buFont typeface="Arial" panose="020B0604020202020204" pitchFamily="34" charset="0"/>
              <a:buNone/>
              <a:defRPr/>
            </a:pPr>
            <a:endParaRPr lang="en-GB" sz="2400" dirty="0">
              <a:latin typeface="Comic Sans MS" panose="030F0702030302020204" pitchFamily="66" charset="0"/>
            </a:endParaRPr>
          </a:p>
        </p:txBody>
      </p:sp>
      <p:pic>
        <p:nvPicPr>
          <p:cNvPr id="4" name="Picture 3">
            <a:extLst>
              <a:ext uri="{FF2B5EF4-FFF2-40B4-BE49-F238E27FC236}">
                <a16:creationId xmlns:a16="http://schemas.microsoft.com/office/drawing/2014/main" id="{9CCE8471-6024-281A-CD9A-B2F4689884EF}"/>
              </a:ext>
            </a:extLst>
          </p:cNvPr>
          <p:cNvPicPr>
            <a:picLocks noChangeAspect="1"/>
          </p:cNvPicPr>
          <p:nvPr/>
        </p:nvPicPr>
        <p:blipFill>
          <a:blip r:embed="rId2"/>
          <a:stretch>
            <a:fillRect/>
          </a:stretch>
        </p:blipFill>
        <p:spPr>
          <a:xfrm>
            <a:off x="76147" y="101184"/>
            <a:ext cx="762106" cy="543001"/>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a:extLst>
              <a:ext uri="{FF2B5EF4-FFF2-40B4-BE49-F238E27FC236}">
                <a16:creationId xmlns:a16="http://schemas.microsoft.com/office/drawing/2014/main" id="{9C83890E-A87F-F505-31EE-DFE2ADBFA8A7}"/>
              </a:ext>
            </a:extLst>
          </p:cNvPr>
          <p:cNvSpPr>
            <a:spLocks noGrp="1"/>
          </p:cNvSpPr>
          <p:nvPr>
            <p:ph type="title"/>
          </p:nvPr>
        </p:nvSpPr>
        <p:spPr>
          <a:xfrm>
            <a:off x="437887" y="908720"/>
            <a:ext cx="8229600" cy="1143000"/>
          </a:xfrm>
        </p:spPr>
        <p:txBody>
          <a:bodyPr/>
          <a:lstStyle/>
          <a:p>
            <a:r>
              <a:rPr lang="en-GB" altLang="en-US" sz="4000" dirty="0">
                <a:latin typeface="Comic Sans MS" panose="030F0702030302020204" pitchFamily="66" charset="0"/>
              </a:rPr>
              <a:t>How do we get ready for the phonics check?</a:t>
            </a:r>
            <a:br>
              <a:rPr lang="en-GB" altLang="en-US" sz="4000" dirty="0">
                <a:latin typeface="Comic Sans MS" panose="030F0702030302020204" pitchFamily="66" charset="0"/>
              </a:rPr>
            </a:br>
            <a:endParaRPr lang="en-GB" altLang="en-US" dirty="0"/>
          </a:p>
        </p:txBody>
      </p:sp>
      <p:sp>
        <p:nvSpPr>
          <p:cNvPr id="3" name="Content Placeholder 2">
            <a:extLst>
              <a:ext uri="{FF2B5EF4-FFF2-40B4-BE49-F238E27FC236}">
                <a16:creationId xmlns:a16="http://schemas.microsoft.com/office/drawing/2014/main" id="{23D49236-16CC-C438-4DEC-DC6CDADFCC3F}"/>
              </a:ext>
            </a:extLst>
          </p:cNvPr>
          <p:cNvSpPr>
            <a:spLocks noGrp="1"/>
          </p:cNvSpPr>
          <p:nvPr>
            <p:ph idx="1"/>
          </p:nvPr>
        </p:nvSpPr>
        <p:spPr>
          <a:xfrm>
            <a:off x="457200" y="1916832"/>
            <a:ext cx="8229600" cy="5081587"/>
          </a:xfrm>
        </p:spPr>
        <p:txBody>
          <a:bodyPr/>
          <a:lstStyle/>
          <a:p>
            <a:pPr>
              <a:defRPr/>
            </a:pPr>
            <a:r>
              <a:rPr lang="en-GB" altLang="en-US" sz="2400" dirty="0">
                <a:latin typeface="Comic Sans MS" panose="030F0702030302020204" pitchFamily="66" charset="0"/>
              </a:rPr>
              <a:t>The children are taught phonics daily.</a:t>
            </a:r>
          </a:p>
          <a:p>
            <a:pPr>
              <a:defRPr/>
            </a:pPr>
            <a:r>
              <a:rPr lang="en-GB" altLang="en-US" sz="2400" dirty="0">
                <a:latin typeface="Comic Sans MS" panose="030F0702030302020204" pitchFamily="66" charset="0"/>
              </a:rPr>
              <a:t>The children read in a group or 1:1 with a teacher or a teaching assistant.</a:t>
            </a:r>
          </a:p>
          <a:p>
            <a:pPr>
              <a:defRPr/>
            </a:pPr>
            <a:r>
              <a:rPr lang="en-GB" altLang="en-US" sz="2400" dirty="0">
                <a:latin typeface="Comic Sans MS" panose="030F0702030302020204" pitchFamily="66" charset="0"/>
              </a:rPr>
              <a:t>We do some practice papers with the children, so they are familiar with the check.</a:t>
            </a:r>
          </a:p>
          <a:p>
            <a:pPr>
              <a:defRPr/>
            </a:pPr>
            <a:r>
              <a:rPr lang="en-GB" altLang="en-US" sz="2400" dirty="0">
                <a:latin typeface="Comic Sans MS" panose="030F0702030302020204" pitchFamily="66" charset="0"/>
              </a:rPr>
              <a:t>Children who have gaps in their phonics have a daily intervention called precision teaching.</a:t>
            </a:r>
          </a:p>
          <a:p>
            <a:pPr marL="0" indent="0" algn="ctr">
              <a:buFont typeface="Arial" panose="020B0604020202020204" pitchFamily="34" charset="0"/>
              <a:buNone/>
              <a:defRPr/>
            </a:pPr>
            <a:endParaRPr lang="en-GB" sz="3600" dirty="0">
              <a:latin typeface="Comic Sans MS" panose="030F0702030302020204" pitchFamily="66" charset="0"/>
            </a:endParaRPr>
          </a:p>
        </p:txBody>
      </p:sp>
      <p:pic>
        <p:nvPicPr>
          <p:cNvPr id="4" name="Picture 3">
            <a:extLst>
              <a:ext uri="{FF2B5EF4-FFF2-40B4-BE49-F238E27FC236}">
                <a16:creationId xmlns:a16="http://schemas.microsoft.com/office/drawing/2014/main" id="{600F6156-9200-6CAC-02FC-2FB6F68C2A38}"/>
              </a:ext>
            </a:extLst>
          </p:cNvPr>
          <p:cNvPicPr>
            <a:picLocks noChangeAspect="1"/>
          </p:cNvPicPr>
          <p:nvPr/>
        </p:nvPicPr>
        <p:blipFill>
          <a:blip r:embed="rId2"/>
          <a:stretch>
            <a:fillRect/>
          </a:stretch>
        </p:blipFill>
        <p:spPr>
          <a:xfrm>
            <a:off x="76147" y="133164"/>
            <a:ext cx="762106" cy="543001"/>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a:extLst>
              <a:ext uri="{FF2B5EF4-FFF2-40B4-BE49-F238E27FC236}">
                <a16:creationId xmlns:a16="http://schemas.microsoft.com/office/drawing/2014/main" id="{CAC41183-45BC-F343-7CC3-E104313ABDC4}"/>
              </a:ext>
            </a:extLst>
          </p:cNvPr>
          <p:cNvSpPr>
            <a:spLocks noGrp="1"/>
          </p:cNvSpPr>
          <p:nvPr>
            <p:ph type="title"/>
          </p:nvPr>
        </p:nvSpPr>
        <p:spPr>
          <a:xfrm>
            <a:off x="436876" y="184703"/>
            <a:ext cx="8229600" cy="1143000"/>
          </a:xfrm>
        </p:spPr>
        <p:txBody>
          <a:bodyPr/>
          <a:lstStyle/>
          <a:p>
            <a:r>
              <a:rPr lang="en-GB" altLang="en-US" sz="3600" dirty="0">
                <a:latin typeface="Comic Sans MS" panose="030F0702030302020204" pitchFamily="66" charset="0"/>
              </a:rPr>
              <a:t>How can you help at home?</a:t>
            </a:r>
          </a:p>
        </p:txBody>
      </p:sp>
      <p:sp>
        <p:nvSpPr>
          <p:cNvPr id="3" name="Content Placeholder 2">
            <a:extLst>
              <a:ext uri="{FF2B5EF4-FFF2-40B4-BE49-F238E27FC236}">
                <a16:creationId xmlns:a16="http://schemas.microsoft.com/office/drawing/2014/main" id="{6F0D9C7B-7FBA-8E31-B168-452E19C94C7C}"/>
              </a:ext>
            </a:extLst>
          </p:cNvPr>
          <p:cNvSpPr>
            <a:spLocks noGrp="1"/>
          </p:cNvSpPr>
          <p:nvPr>
            <p:ph idx="1"/>
          </p:nvPr>
        </p:nvSpPr>
        <p:spPr>
          <a:xfrm>
            <a:off x="477524" y="1327703"/>
            <a:ext cx="8229600" cy="5118702"/>
          </a:xfrm>
        </p:spPr>
        <p:txBody>
          <a:bodyPr/>
          <a:lstStyle/>
          <a:p>
            <a:pPr>
              <a:defRPr/>
            </a:pPr>
            <a:r>
              <a:rPr lang="en-GB" dirty="0">
                <a:latin typeface="Comic Sans MS" panose="030F0702030302020204" pitchFamily="66" charset="0"/>
              </a:rPr>
              <a:t>Use the sound mats and say the sounds daily.</a:t>
            </a:r>
          </a:p>
          <a:p>
            <a:pPr>
              <a:defRPr/>
            </a:pPr>
            <a:r>
              <a:rPr lang="en-GB" dirty="0">
                <a:latin typeface="Comic Sans MS" panose="030F0702030302020204" pitchFamily="66" charset="0"/>
              </a:rPr>
              <a:t>Read daily, encouraging your child to sound out unknown words, ask is it a digraph? Is it a split digraph?</a:t>
            </a:r>
          </a:p>
          <a:p>
            <a:pPr>
              <a:defRPr/>
            </a:pPr>
            <a:r>
              <a:rPr lang="en-GB" dirty="0">
                <a:latin typeface="Comic Sans MS" panose="030F0702030302020204" pitchFamily="66" charset="0"/>
              </a:rPr>
              <a:t>Use the phonics play game, play with your child ensuring they are sounding and blending. Target sounds they struggle with.</a:t>
            </a:r>
          </a:p>
          <a:p>
            <a:pPr marL="0" indent="0">
              <a:buNone/>
              <a:defRPr/>
            </a:pPr>
            <a:r>
              <a:rPr lang="en-GB" dirty="0" err="1">
                <a:hlinkClick r:id="rId3"/>
              </a:rPr>
              <a:t>PhonicsPlay</a:t>
            </a:r>
            <a:r>
              <a:rPr lang="en-GB" dirty="0">
                <a:hlinkClick r:id="rId3"/>
              </a:rPr>
              <a:t> - Phase 5 Resources</a:t>
            </a:r>
            <a:endParaRPr lang="en-GB" dirty="0">
              <a:latin typeface="Comic Sans MS" panose="030F0702030302020204" pitchFamily="66" charset="0"/>
            </a:endParaRPr>
          </a:p>
          <a:p>
            <a:pPr>
              <a:defRPr/>
            </a:pPr>
            <a:r>
              <a:rPr lang="en-GB" dirty="0">
                <a:latin typeface="Comic Sans MS" panose="030F0702030302020204" pitchFamily="66" charset="0"/>
              </a:rPr>
              <a:t>Use </a:t>
            </a:r>
            <a:r>
              <a:rPr lang="en-GB" dirty="0" err="1">
                <a:latin typeface="Comic Sans MS" panose="030F0702030302020204" pitchFamily="66" charset="0"/>
              </a:rPr>
              <a:t>ict</a:t>
            </a:r>
            <a:r>
              <a:rPr lang="en-GB" dirty="0">
                <a:latin typeface="Comic Sans MS" panose="030F0702030302020204" pitchFamily="66" charset="0"/>
              </a:rPr>
              <a:t> games.com</a:t>
            </a:r>
          </a:p>
          <a:p>
            <a:pPr marL="0" indent="0">
              <a:buNone/>
              <a:defRPr/>
            </a:pPr>
            <a:r>
              <a:rPr lang="en-GB" dirty="0">
                <a:hlinkClick r:id="rId4"/>
              </a:rPr>
              <a:t>Poop Deck Pirates</a:t>
            </a:r>
            <a:endParaRPr lang="en-GB" dirty="0"/>
          </a:p>
          <a:p>
            <a:pPr>
              <a:defRPr/>
            </a:pPr>
            <a:r>
              <a:rPr lang="en-GB" dirty="0">
                <a:latin typeface="Comic Sans MS" panose="030F0702030302020204" pitchFamily="66" charset="0"/>
              </a:rPr>
              <a:t>Mr T’s Phonics on </a:t>
            </a:r>
            <a:r>
              <a:rPr lang="en-GB" dirty="0" err="1">
                <a:latin typeface="Comic Sans MS" panose="030F0702030302020204" pitchFamily="66" charset="0"/>
              </a:rPr>
              <a:t>youtube</a:t>
            </a:r>
            <a:r>
              <a:rPr lang="en-GB" dirty="0">
                <a:latin typeface="Comic Sans MS" panose="030F0702030302020204" pitchFamily="66" charset="0"/>
              </a:rPr>
              <a:t> has short videos</a:t>
            </a:r>
          </a:p>
          <a:p>
            <a:pPr marL="0" indent="0">
              <a:buNone/>
              <a:defRPr/>
            </a:pPr>
            <a:r>
              <a:rPr lang="en-GB" dirty="0">
                <a:hlinkClick r:id="rId5"/>
              </a:rPr>
              <a:t>Mr T's Phonics – YouTube</a:t>
            </a:r>
            <a:endParaRPr lang="en-GB" dirty="0"/>
          </a:p>
          <a:p>
            <a:pPr>
              <a:defRPr/>
            </a:pPr>
            <a:r>
              <a:rPr lang="en-GB" dirty="0">
                <a:latin typeface="Comic Sans MS" panose="030F0702030302020204" pitchFamily="66" charset="0"/>
              </a:rPr>
              <a:t>Twinkl have some free resources</a:t>
            </a:r>
          </a:p>
          <a:p>
            <a:pPr>
              <a:defRPr/>
            </a:pPr>
            <a:r>
              <a:rPr lang="en-GB" dirty="0">
                <a:latin typeface="Comic Sans MS" panose="030F0702030302020204" pitchFamily="66" charset="0"/>
              </a:rPr>
              <a:t>Precision teaching</a:t>
            </a:r>
          </a:p>
          <a:p>
            <a:pPr marL="0" indent="0">
              <a:buNone/>
              <a:defRPr/>
            </a:pPr>
            <a:r>
              <a:rPr lang="en-GB" dirty="0">
                <a:hlinkClick r:id="rId6"/>
              </a:rPr>
              <a:t>John Taylor's Freebies</a:t>
            </a:r>
            <a:endParaRPr lang="en-GB" dirty="0">
              <a:latin typeface="Comic Sans MS" panose="030F0702030302020204" pitchFamily="66" charset="0"/>
            </a:endParaRPr>
          </a:p>
        </p:txBody>
      </p:sp>
      <p:pic>
        <p:nvPicPr>
          <p:cNvPr id="4" name="Picture 3">
            <a:extLst>
              <a:ext uri="{FF2B5EF4-FFF2-40B4-BE49-F238E27FC236}">
                <a16:creationId xmlns:a16="http://schemas.microsoft.com/office/drawing/2014/main" id="{4B3D9F59-717E-F2E8-12A5-492B4C132B3E}"/>
              </a:ext>
            </a:extLst>
          </p:cNvPr>
          <p:cNvPicPr>
            <a:picLocks noChangeAspect="1"/>
          </p:cNvPicPr>
          <p:nvPr/>
        </p:nvPicPr>
        <p:blipFill>
          <a:blip r:embed="rId7"/>
          <a:stretch>
            <a:fillRect/>
          </a:stretch>
        </p:blipFill>
        <p:spPr>
          <a:xfrm>
            <a:off x="436876" y="411595"/>
            <a:ext cx="762106" cy="543001"/>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a:extLst>
              <a:ext uri="{FF2B5EF4-FFF2-40B4-BE49-F238E27FC236}">
                <a16:creationId xmlns:a16="http://schemas.microsoft.com/office/drawing/2014/main" id="{95D5EABA-2191-E7F1-B866-1A3F2A6DBC4B}"/>
              </a:ext>
            </a:extLst>
          </p:cNvPr>
          <p:cNvSpPr>
            <a:spLocks noGrp="1"/>
          </p:cNvSpPr>
          <p:nvPr>
            <p:ph type="title"/>
          </p:nvPr>
        </p:nvSpPr>
        <p:spPr>
          <a:xfrm>
            <a:off x="539750" y="333375"/>
            <a:ext cx="8229600" cy="1143000"/>
          </a:xfrm>
        </p:spPr>
        <p:txBody>
          <a:bodyPr/>
          <a:lstStyle/>
          <a:p>
            <a:r>
              <a:rPr lang="en-GB" altLang="en-US"/>
              <a:t>Any questions?</a:t>
            </a:r>
          </a:p>
        </p:txBody>
      </p:sp>
      <p:pic>
        <p:nvPicPr>
          <p:cNvPr id="3" name="Picture 2">
            <a:extLst>
              <a:ext uri="{FF2B5EF4-FFF2-40B4-BE49-F238E27FC236}">
                <a16:creationId xmlns:a16="http://schemas.microsoft.com/office/drawing/2014/main" id="{89109431-037F-6534-EBC4-1BF8B8C1A115}"/>
              </a:ext>
            </a:extLst>
          </p:cNvPr>
          <p:cNvPicPr>
            <a:picLocks noChangeAspect="1"/>
          </p:cNvPicPr>
          <p:nvPr/>
        </p:nvPicPr>
        <p:blipFill>
          <a:blip r:embed="rId2"/>
          <a:stretch>
            <a:fillRect/>
          </a:stretch>
        </p:blipFill>
        <p:spPr>
          <a:xfrm>
            <a:off x="314689" y="333375"/>
            <a:ext cx="762106" cy="543001"/>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E27C7C25-831B-1975-9A0E-CB4EE1DBE155}"/>
              </a:ext>
            </a:extLst>
          </p:cNvPr>
          <p:cNvSpPr>
            <a:spLocks noGrp="1"/>
          </p:cNvSpPr>
          <p:nvPr>
            <p:ph type="title"/>
          </p:nvPr>
        </p:nvSpPr>
        <p:spPr>
          <a:xfrm>
            <a:off x="539750" y="115888"/>
            <a:ext cx="8229600" cy="1143000"/>
          </a:xfrm>
        </p:spPr>
        <p:txBody>
          <a:bodyPr/>
          <a:lstStyle/>
          <a:p>
            <a:pPr eaLnBrk="1" hangingPunct="1"/>
            <a:r>
              <a:rPr lang="en-GB" altLang="en-US" sz="3600" dirty="0">
                <a:latin typeface="Comic Sans MS" panose="030F0702030302020204" pitchFamily="66" charset="0"/>
              </a:rPr>
              <a:t>Why teach phonics?</a:t>
            </a:r>
          </a:p>
        </p:txBody>
      </p:sp>
      <p:sp>
        <p:nvSpPr>
          <p:cNvPr id="8195" name="Rectangle 3">
            <a:extLst>
              <a:ext uri="{FF2B5EF4-FFF2-40B4-BE49-F238E27FC236}">
                <a16:creationId xmlns:a16="http://schemas.microsoft.com/office/drawing/2014/main" id="{4B3BD4EA-A32E-2385-1C95-73DACEEA0315}"/>
              </a:ext>
            </a:extLst>
          </p:cNvPr>
          <p:cNvSpPr>
            <a:spLocks noGrp="1"/>
          </p:cNvSpPr>
          <p:nvPr>
            <p:ph type="body" idx="1"/>
          </p:nvPr>
        </p:nvSpPr>
        <p:spPr>
          <a:xfrm>
            <a:off x="539750" y="1196975"/>
            <a:ext cx="8229600" cy="4857750"/>
          </a:xfrm>
        </p:spPr>
        <p:txBody>
          <a:bodyPr/>
          <a:lstStyle/>
          <a:p>
            <a:pPr eaLnBrk="1" hangingPunct="1"/>
            <a:r>
              <a:rPr lang="en-GB" altLang="en-US" sz="2400" dirty="0">
                <a:latin typeface="Comic Sans MS" panose="030F0702030302020204" pitchFamily="66" charset="0"/>
              </a:rPr>
              <a:t>Phonics helps children to develop good reading and spelling skills.</a:t>
            </a:r>
          </a:p>
          <a:p>
            <a:pPr eaLnBrk="1" hangingPunct="1"/>
            <a:endParaRPr lang="en-GB" altLang="en-US" sz="2400" dirty="0">
              <a:latin typeface="Comic Sans MS" panose="030F0702030302020204" pitchFamily="66" charset="0"/>
            </a:endParaRPr>
          </a:p>
          <a:p>
            <a:pPr eaLnBrk="1" hangingPunct="1"/>
            <a:r>
              <a:rPr lang="en-GB" altLang="en-US" sz="2400" dirty="0">
                <a:latin typeface="Comic Sans MS" panose="030F0702030302020204" pitchFamily="66" charset="0"/>
              </a:rPr>
              <a:t>The ability to read and write is a vital skill for all children, paving the way for an enjoyable and successful school experience.</a:t>
            </a:r>
          </a:p>
          <a:p>
            <a:pPr eaLnBrk="1" hangingPunct="1">
              <a:buFont typeface="Arial" panose="020B0604020202020204" pitchFamily="34" charset="0"/>
              <a:buNone/>
            </a:pPr>
            <a:endParaRPr lang="en-GB" altLang="en-US" sz="2400" dirty="0">
              <a:latin typeface="Comic Sans MS" panose="030F0702030302020204" pitchFamily="66" charset="0"/>
            </a:endParaRPr>
          </a:p>
          <a:p>
            <a:pPr eaLnBrk="1" hangingPunct="1"/>
            <a:r>
              <a:rPr lang="en-US" altLang="en-US" sz="2400" dirty="0">
                <a:latin typeface="Comic Sans MS" panose="030F0702030302020204" pitchFamily="66" charset="0"/>
              </a:rPr>
              <a:t>We use a systematic synthetic phonics approach</a:t>
            </a:r>
          </a:p>
          <a:p>
            <a:pPr eaLnBrk="1" hangingPunct="1">
              <a:buFont typeface="Arial" panose="020B0604020202020204" pitchFamily="34" charset="0"/>
              <a:buNone/>
            </a:pPr>
            <a:r>
              <a:rPr lang="en-US" altLang="en-US" sz="2400" dirty="0">
                <a:latin typeface="Comic Sans MS" panose="030F0702030302020204" pitchFamily="66" charset="0"/>
              </a:rPr>
              <a:t> 	called </a:t>
            </a:r>
            <a:r>
              <a:rPr lang="en-US" altLang="en-US" sz="2400" b="1" dirty="0">
                <a:latin typeface="Comic Sans MS" panose="030F0702030302020204" pitchFamily="66" charset="0"/>
              </a:rPr>
              <a:t>“Ready Steady Phonics”.</a:t>
            </a:r>
            <a:endParaRPr lang="en-GB" altLang="en-US" sz="2400" dirty="0">
              <a:latin typeface="Comic Sans MS" panose="030F0702030302020204" pitchFamily="66" charset="0"/>
            </a:endParaRPr>
          </a:p>
          <a:p>
            <a:pPr eaLnBrk="1" hangingPunct="1">
              <a:buFontTx/>
              <a:buNone/>
            </a:pPr>
            <a:endParaRPr lang="en-US" altLang="en-US" sz="2800" dirty="0"/>
          </a:p>
          <a:p>
            <a:pPr eaLnBrk="1" hangingPunct="1"/>
            <a:endParaRPr lang="en-GB" altLang="en-US" dirty="0"/>
          </a:p>
        </p:txBody>
      </p:sp>
      <p:pic>
        <p:nvPicPr>
          <p:cNvPr id="2" name="Content Placeholder 4">
            <a:extLst>
              <a:ext uri="{FF2B5EF4-FFF2-40B4-BE49-F238E27FC236}">
                <a16:creationId xmlns:a16="http://schemas.microsoft.com/office/drawing/2014/main" id="{0E828ABC-EBDD-0AFF-85FF-2805686A614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96136" y="4679491"/>
            <a:ext cx="2520131" cy="20626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3">
            <a:extLst>
              <a:ext uri="{FF2B5EF4-FFF2-40B4-BE49-F238E27FC236}">
                <a16:creationId xmlns:a16="http://schemas.microsoft.com/office/drawing/2014/main" id="{07BF7D28-C0A5-574E-91BA-EFD5B397F772}"/>
              </a:ext>
            </a:extLst>
          </p:cNvPr>
          <p:cNvPicPr>
            <a:picLocks noChangeAspect="1"/>
          </p:cNvPicPr>
          <p:nvPr/>
        </p:nvPicPr>
        <p:blipFill>
          <a:blip r:embed="rId4"/>
          <a:stretch>
            <a:fillRect/>
          </a:stretch>
        </p:blipFill>
        <p:spPr>
          <a:xfrm>
            <a:off x="158697" y="113430"/>
            <a:ext cx="762106" cy="543001"/>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B9B0FA8B-E0DF-719F-1099-07718D8265EC}"/>
              </a:ext>
            </a:extLst>
          </p:cNvPr>
          <p:cNvSpPr>
            <a:spLocks noGrp="1"/>
          </p:cNvSpPr>
          <p:nvPr>
            <p:ph type="title"/>
          </p:nvPr>
        </p:nvSpPr>
        <p:spPr>
          <a:xfrm>
            <a:off x="1143000" y="188640"/>
            <a:ext cx="6858000" cy="1143000"/>
          </a:xfrm>
        </p:spPr>
        <p:txBody>
          <a:bodyPr/>
          <a:lstStyle/>
          <a:p>
            <a:pPr eaLnBrk="1" hangingPunct="1"/>
            <a:r>
              <a:rPr lang="en-GB" altLang="en-US" sz="3600" dirty="0">
                <a:latin typeface="Comic Sans MS" panose="030F0702030302020204" pitchFamily="66" charset="0"/>
              </a:rPr>
              <a:t>What is synthetic phonics?</a:t>
            </a:r>
            <a:endParaRPr lang="en-US" altLang="en-US" sz="3600" dirty="0">
              <a:solidFill>
                <a:srgbClr val="000000"/>
              </a:solidFill>
              <a:latin typeface="Comic Sans MS" panose="030F0702030302020204" pitchFamily="66" charset="0"/>
            </a:endParaRPr>
          </a:p>
        </p:txBody>
      </p:sp>
      <p:sp>
        <p:nvSpPr>
          <p:cNvPr id="7171" name="Content Placeholder 2">
            <a:extLst>
              <a:ext uri="{FF2B5EF4-FFF2-40B4-BE49-F238E27FC236}">
                <a16:creationId xmlns:a16="http://schemas.microsoft.com/office/drawing/2014/main" id="{F2EEF733-4D03-A757-9BFC-2451FE002666}"/>
              </a:ext>
            </a:extLst>
          </p:cNvPr>
          <p:cNvSpPr>
            <a:spLocks noGrp="1"/>
          </p:cNvSpPr>
          <p:nvPr>
            <p:ph idx="1"/>
          </p:nvPr>
        </p:nvSpPr>
        <p:spPr>
          <a:xfrm>
            <a:off x="467544" y="1258602"/>
            <a:ext cx="8136904" cy="5256212"/>
          </a:xfrm>
        </p:spPr>
        <p:txBody>
          <a:bodyPr/>
          <a:lstStyle/>
          <a:p>
            <a:pPr eaLnBrk="1" hangingPunct="1">
              <a:defRPr/>
            </a:pPr>
            <a:r>
              <a:rPr lang="en-GB" altLang="en-US" sz="2800" b="1" dirty="0">
                <a:latin typeface="Comic Sans MS" panose="030F0702030302020204" pitchFamily="66" charset="0"/>
              </a:rPr>
              <a:t>Synthetic Phonics</a:t>
            </a:r>
            <a:r>
              <a:rPr lang="en-GB" altLang="en-US" sz="2800" dirty="0">
                <a:latin typeface="Comic Sans MS" panose="030F0702030302020204" pitchFamily="66" charset="0"/>
              </a:rPr>
              <a:t> is a way of teaching reading. It focuses on the use of pure sounds.</a:t>
            </a:r>
          </a:p>
          <a:p>
            <a:pPr eaLnBrk="1" hangingPunct="1">
              <a:defRPr/>
            </a:pPr>
            <a:endParaRPr lang="en-GB" altLang="en-US" sz="2800" dirty="0">
              <a:latin typeface="Comic Sans MS" panose="030F0702030302020204" pitchFamily="66" charset="0"/>
            </a:endParaRPr>
          </a:p>
          <a:p>
            <a:pPr eaLnBrk="1" hangingPunct="1">
              <a:defRPr/>
            </a:pPr>
            <a:r>
              <a:rPr lang="en-GB" altLang="en-US" sz="2800" dirty="0">
                <a:latin typeface="Comic Sans MS" panose="030F0702030302020204" pitchFamily="66" charset="0"/>
              </a:rPr>
              <a:t>Children are taught to read letters or groups of letters by saying the sound(s) they represent – so, they are taught that the letter s sounds like </a:t>
            </a:r>
            <a:r>
              <a:rPr lang="en-GB" altLang="en-US" sz="2800" b="1" dirty="0">
                <a:latin typeface="Comic Sans MS" panose="030F0702030302020204" pitchFamily="66" charset="0"/>
              </a:rPr>
              <a:t>s</a:t>
            </a:r>
            <a:r>
              <a:rPr lang="en-GB" altLang="en-US" sz="2800" dirty="0">
                <a:latin typeface="Comic Sans MS" panose="030F0702030302020204" pitchFamily="66" charset="0"/>
              </a:rPr>
              <a:t> when we say it. </a:t>
            </a:r>
          </a:p>
          <a:p>
            <a:pPr marL="0" indent="0" eaLnBrk="1" hangingPunct="1">
              <a:buFont typeface="Arial" panose="020B0604020202020204" pitchFamily="34" charset="0"/>
              <a:buNone/>
              <a:defRPr/>
            </a:pPr>
            <a:endParaRPr lang="en-GB" altLang="en-US" sz="2800" dirty="0">
              <a:latin typeface="Comic Sans MS" panose="030F0702030302020204" pitchFamily="66" charset="0"/>
            </a:endParaRPr>
          </a:p>
          <a:p>
            <a:pPr eaLnBrk="1" hangingPunct="1">
              <a:defRPr/>
            </a:pPr>
            <a:r>
              <a:rPr lang="en-GB" altLang="en-US" sz="2800" dirty="0">
                <a:latin typeface="Comic Sans MS" panose="030F0702030302020204" pitchFamily="66" charset="0"/>
              </a:rPr>
              <a:t>Children can then start to read words by blending the sounds together to make a word.</a:t>
            </a:r>
            <a:endParaRPr lang="en-US" altLang="en-US" sz="2800" dirty="0">
              <a:solidFill>
                <a:srgbClr val="000000"/>
              </a:solidFill>
              <a:latin typeface="Comic Sans MS" panose="030F0702030302020204" pitchFamily="66" charset="0"/>
            </a:endParaRPr>
          </a:p>
          <a:p>
            <a:pPr eaLnBrk="1" hangingPunct="1">
              <a:buFont typeface="Arial" panose="020B0604020202020204" pitchFamily="34" charset="0"/>
              <a:buNone/>
              <a:defRPr/>
            </a:pPr>
            <a:endParaRPr lang="en-GB" altLang="en-US" sz="2800" i="1" dirty="0"/>
          </a:p>
          <a:p>
            <a:pPr eaLnBrk="1" hangingPunct="1">
              <a:buFont typeface="Arial" panose="020B0604020202020204" pitchFamily="34" charset="0"/>
              <a:buNone/>
              <a:defRPr/>
            </a:pPr>
            <a:endParaRPr lang="en-US" altLang="en-US" dirty="0">
              <a:solidFill>
                <a:srgbClr val="000000"/>
              </a:solidFill>
            </a:endParaRPr>
          </a:p>
        </p:txBody>
      </p:sp>
      <p:pic>
        <p:nvPicPr>
          <p:cNvPr id="3" name="Picture 2">
            <a:extLst>
              <a:ext uri="{FF2B5EF4-FFF2-40B4-BE49-F238E27FC236}">
                <a16:creationId xmlns:a16="http://schemas.microsoft.com/office/drawing/2014/main" id="{D7566D07-5E28-99AC-CA6B-EC75EDEFDDCD}"/>
              </a:ext>
            </a:extLst>
          </p:cNvPr>
          <p:cNvPicPr>
            <a:picLocks noChangeAspect="1"/>
          </p:cNvPicPr>
          <p:nvPr/>
        </p:nvPicPr>
        <p:blipFill>
          <a:blip r:embed="rId2"/>
          <a:stretch>
            <a:fillRect/>
          </a:stretch>
        </p:blipFill>
        <p:spPr>
          <a:xfrm>
            <a:off x="380894" y="316078"/>
            <a:ext cx="762106" cy="543001"/>
          </a:xfrm>
          <a:prstGeom prst="rect">
            <a:avLst/>
          </a:prstGeom>
        </p:spPr>
      </p:pic>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EB6B1F71-19BC-CA8C-9333-0AD7C2F7C28F}"/>
              </a:ext>
            </a:extLst>
          </p:cNvPr>
          <p:cNvSpPr>
            <a:spLocks noGrp="1"/>
          </p:cNvSpPr>
          <p:nvPr>
            <p:ph type="title"/>
          </p:nvPr>
        </p:nvSpPr>
        <p:spPr>
          <a:xfrm>
            <a:off x="684213" y="188913"/>
            <a:ext cx="7772400" cy="1143000"/>
          </a:xfrm>
        </p:spPr>
        <p:txBody>
          <a:bodyPr/>
          <a:lstStyle/>
          <a:p>
            <a:pPr eaLnBrk="1" hangingPunct="1"/>
            <a:r>
              <a:rPr lang="en-GB" altLang="en-US" sz="4000" dirty="0">
                <a:latin typeface="Comic Sans MS" panose="030F0702030302020204" pitchFamily="66" charset="0"/>
              </a:rPr>
              <a:t>Some Definitions </a:t>
            </a:r>
          </a:p>
        </p:txBody>
      </p:sp>
      <p:sp>
        <p:nvSpPr>
          <p:cNvPr id="5123" name="Rectangle 3">
            <a:extLst>
              <a:ext uri="{FF2B5EF4-FFF2-40B4-BE49-F238E27FC236}">
                <a16:creationId xmlns:a16="http://schemas.microsoft.com/office/drawing/2014/main" id="{C9192EFF-8748-306D-D3F6-7E4E27A3E22F}"/>
              </a:ext>
            </a:extLst>
          </p:cNvPr>
          <p:cNvSpPr>
            <a:spLocks noGrp="1" noChangeArrowheads="1"/>
          </p:cNvSpPr>
          <p:nvPr>
            <p:ph type="body" sz="half" idx="1"/>
          </p:nvPr>
        </p:nvSpPr>
        <p:spPr>
          <a:xfrm>
            <a:off x="395288" y="1331913"/>
            <a:ext cx="5544864" cy="3033191"/>
          </a:xfrm>
        </p:spPr>
        <p:txBody>
          <a:bodyPr/>
          <a:lstStyle/>
          <a:p>
            <a:pPr eaLnBrk="1" hangingPunct="1">
              <a:buFontTx/>
              <a:buNone/>
              <a:defRPr/>
            </a:pPr>
            <a:r>
              <a:rPr lang="en-GB" sz="3600" dirty="0">
                <a:latin typeface="Comic Sans MS" pitchFamily="66" charset="0"/>
              </a:rPr>
              <a:t>	Phoneme</a:t>
            </a:r>
          </a:p>
          <a:p>
            <a:pPr marL="0" indent="0" eaLnBrk="1" hangingPunct="1">
              <a:buFont typeface="Arial" charset="0"/>
              <a:buNone/>
              <a:defRPr/>
            </a:pPr>
            <a:endParaRPr lang="en-GB" sz="2800" dirty="0">
              <a:latin typeface="Comic Sans MS" panose="030F0702030302020204" pitchFamily="66" charset="0"/>
            </a:endParaRPr>
          </a:p>
          <a:p>
            <a:pPr eaLnBrk="1" hangingPunct="1">
              <a:buFontTx/>
              <a:buNone/>
              <a:defRPr/>
            </a:pPr>
            <a:r>
              <a:rPr lang="en-GB" sz="2800" dirty="0">
                <a:latin typeface="Comic Sans MS" panose="030F0702030302020204" pitchFamily="66" charset="0"/>
              </a:rPr>
              <a:t>   This is the smallest unit of sound in a word. </a:t>
            </a:r>
            <a:r>
              <a:rPr lang="en-US" sz="2800" dirty="0">
                <a:latin typeface="Comic Sans MS" panose="030F0702030302020204" pitchFamily="66" charset="0"/>
              </a:rPr>
              <a:t>A phoneme can be 1, 2, 3, or 4 letters long</a:t>
            </a:r>
            <a:endParaRPr lang="en-GB" sz="2800" dirty="0">
              <a:latin typeface="Comic Sans MS" panose="030F0702030302020204" pitchFamily="66" charset="0"/>
            </a:endParaRPr>
          </a:p>
        </p:txBody>
      </p:sp>
      <p:pic>
        <p:nvPicPr>
          <p:cNvPr id="15364" name="Picture 7" descr="ear-closeup">
            <a:hlinkClick r:id="rId2"/>
            <a:extLst>
              <a:ext uri="{FF2B5EF4-FFF2-40B4-BE49-F238E27FC236}">
                <a16:creationId xmlns:a16="http://schemas.microsoft.com/office/drawing/2014/main" id="{93036CE9-ABF1-D4E9-AE07-094798B8ADD0}"/>
              </a:ext>
            </a:extLst>
          </p:cNvPr>
          <p:cNvPicPr>
            <a:picLocks noGrp="1" noChangeAspect="1" noChangeArrowheads="1"/>
          </p:cNvPicPr>
          <p:nvPr>
            <p:ph type="clipArt" sz="half" idx="2"/>
          </p:nvPr>
        </p:nvPicPr>
        <p:blipFill>
          <a:blip r:embed="rId3">
            <a:extLst>
              <a:ext uri="{28A0092B-C50C-407E-A947-70E740481C1C}">
                <a14:useLocalDpi xmlns:a14="http://schemas.microsoft.com/office/drawing/2010/main" val="0"/>
              </a:ext>
            </a:extLst>
          </a:blip>
          <a:srcRect/>
          <a:stretch>
            <a:fillRect/>
          </a:stretch>
        </p:blipFill>
        <p:spPr>
          <a:xfrm>
            <a:off x="7380312" y="795198"/>
            <a:ext cx="1223962" cy="1828800"/>
          </a:xfrm>
        </p:spPr>
      </p:pic>
      <p:sp>
        <p:nvSpPr>
          <p:cNvPr id="15365" name="Text Box 8">
            <a:extLst>
              <a:ext uri="{FF2B5EF4-FFF2-40B4-BE49-F238E27FC236}">
                <a16:creationId xmlns:a16="http://schemas.microsoft.com/office/drawing/2014/main" id="{3E7EFFAC-34AF-7133-262D-74270D2DCFD8}"/>
              </a:ext>
            </a:extLst>
          </p:cNvPr>
          <p:cNvSpPr txBox="1">
            <a:spLocks noChangeArrowheads="1"/>
          </p:cNvSpPr>
          <p:nvPr/>
        </p:nvSpPr>
        <p:spPr bwMode="auto">
          <a:xfrm>
            <a:off x="2987402" y="5232191"/>
            <a:ext cx="59055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20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50000"/>
              </a:spcBef>
              <a:buFontTx/>
              <a:buNone/>
            </a:pPr>
            <a:r>
              <a:rPr lang="en-GB" altLang="en-US" sz="2400" dirty="0">
                <a:latin typeface="Comic Sans MS" panose="030F0702030302020204" pitchFamily="66" charset="0"/>
                <a:cs typeface="Arial" panose="020B0604020202020204" pitchFamily="34" charset="0"/>
              </a:rPr>
              <a:t>How many phonemes can you hear in   </a:t>
            </a:r>
            <a:r>
              <a:rPr lang="en-GB" altLang="en-US" sz="4800" dirty="0">
                <a:latin typeface="Comic Sans MS" panose="030F0702030302020204" pitchFamily="66" charset="0"/>
                <a:cs typeface="Arial" panose="020B0604020202020204" pitchFamily="34" charset="0"/>
              </a:rPr>
              <a:t>play</a:t>
            </a:r>
            <a:r>
              <a:rPr lang="en-GB" altLang="en-US" sz="4400" dirty="0">
                <a:latin typeface="Comic Sans MS" panose="030F0702030302020204" pitchFamily="66" charset="0"/>
                <a:cs typeface="Arial" panose="020B0604020202020204" pitchFamily="34" charset="0"/>
              </a:rPr>
              <a:t>?</a:t>
            </a:r>
          </a:p>
        </p:txBody>
      </p:sp>
      <p:pic>
        <p:nvPicPr>
          <p:cNvPr id="3" name="Picture 2">
            <a:extLst>
              <a:ext uri="{FF2B5EF4-FFF2-40B4-BE49-F238E27FC236}">
                <a16:creationId xmlns:a16="http://schemas.microsoft.com/office/drawing/2014/main" id="{136A5FA2-56C0-6256-4F58-D6EBBD6D68EE}"/>
              </a:ext>
            </a:extLst>
          </p:cNvPr>
          <p:cNvPicPr>
            <a:picLocks noChangeAspect="1"/>
          </p:cNvPicPr>
          <p:nvPr/>
        </p:nvPicPr>
        <p:blipFill>
          <a:blip r:embed="rId4"/>
          <a:stretch>
            <a:fillRect/>
          </a:stretch>
        </p:blipFill>
        <p:spPr>
          <a:xfrm>
            <a:off x="395288" y="217412"/>
            <a:ext cx="762106" cy="543001"/>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B260D31D-7D7A-5CB8-390C-2F86B60D7AED}"/>
              </a:ext>
            </a:extLst>
          </p:cNvPr>
          <p:cNvSpPr>
            <a:spLocks noGrp="1"/>
          </p:cNvSpPr>
          <p:nvPr>
            <p:ph type="title"/>
          </p:nvPr>
        </p:nvSpPr>
        <p:spPr>
          <a:xfrm>
            <a:off x="684213" y="188913"/>
            <a:ext cx="7772400" cy="1143000"/>
          </a:xfrm>
        </p:spPr>
        <p:txBody>
          <a:bodyPr/>
          <a:lstStyle/>
          <a:p>
            <a:pPr eaLnBrk="1" hangingPunct="1"/>
            <a:r>
              <a:rPr lang="en-GB" altLang="en-US" sz="4000" dirty="0">
                <a:latin typeface="Comic Sans MS" panose="030F0702030302020204" pitchFamily="66" charset="0"/>
              </a:rPr>
              <a:t>  </a:t>
            </a:r>
          </a:p>
        </p:txBody>
      </p:sp>
      <p:sp>
        <p:nvSpPr>
          <p:cNvPr id="5123" name="Rectangle 3">
            <a:extLst>
              <a:ext uri="{FF2B5EF4-FFF2-40B4-BE49-F238E27FC236}">
                <a16:creationId xmlns:a16="http://schemas.microsoft.com/office/drawing/2014/main" id="{984D53A0-C838-1350-7F4C-7A0CEBCD1896}"/>
              </a:ext>
            </a:extLst>
          </p:cNvPr>
          <p:cNvSpPr>
            <a:spLocks noGrp="1" noChangeArrowheads="1"/>
          </p:cNvSpPr>
          <p:nvPr>
            <p:ph type="body" sz="half" idx="1"/>
          </p:nvPr>
        </p:nvSpPr>
        <p:spPr>
          <a:xfrm>
            <a:off x="251520" y="1331913"/>
            <a:ext cx="5172968" cy="3051175"/>
          </a:xfrm>
        </p:spPr>
        <p:txBody>
          <a:bodyPr/>
          <a:lstStyle/>
          <a:p>
            <a:pPr eaLnBrk="1" hangingPunct="1">
              <a:buFontTx/>
              <a:buNone/>
              <a:defRPr/>
            </a:pPr>
            <a:r>
              <a:rPr lang="en-GB" sz="3600" dirty="0">
                <a:latin typeface="Comic Sans MS" pitchFamily="66" charset="0"/>
              </a:rPr>
              <a:t>	Grapheme</a:t>
            </a:r>
          </a:p>
          <a:p>
            <a:pPr marL="0" indent="0" eaLnBrk="1" hangingPunct="1">
              <a:buFont typeface="Arial" charset="0"/>
              <a:buNone/>
              <a:defRPr/>
            </a:pPr>
            <a:endParaRPr lang="en-GB" sz="2800" dirty="0">
              <a:latin typeface="Comic Sans MS" panose="030F0702030302020204" pitchFamily="66" charset="0"/>
            </a:endParaRPr>
          </a:p>
          <a:p>
            <a:pPr eaLnBrk="1" hangingPunct="1">
              <a:buFontTx/>
              <a:buNone/>
              <a:defRPr/>
            </a:pPr>
            <a:r>
              <a:rPr lang="en-GB" sz="2800" dirty="0">
                <a:latin typeface="Comic Sans MS" panose="030F0702030302020204" pitchFamily="66" charset="0"/>
              </a:rPr>
              <a:t>   This is a letter or group of letter that represents a sound.</a:t>
            </a:r>
            <a:r>
              <a:rPr lang="en-US" dirty="0"/>
              <a:t> </a:t>
            </a:r>
            <a:r>
              <a:rPr lang="en-US" sz="2800" dirty="0">
                <a:latin typeface="Comic Sans MS" panose="030F0702030302020204" pitchFamily="66" charset="0"/>
              </a:rPr>
              <a:t>A grapheme can be 1, 2, 3, or 4 letters long, such as '</a:t>
            </a:r>
            <a:r>
              <a:rPr lang="en-US" sz="2800" dirty="0" err="1">
                <a:latin typeface="Comic Sans MS" panose="030F0702030302020204" pitchFamily="66" charset="0"/>
              </a:rPr>
              <a:t>i</a:t>
            </a:r>
            <a:r>
              <a:rPr lang="en-US" sz="2800" dirty="0">
                <a:latin typeface="Comic Sans MS" panose="030F0702030302020204" pitchFamily="66" charset="0"/>
              </a:rPr>
              <a:t>', '</a:t>
            </a:r>
            <a:r>
              <a:rPr lang="en-US" sz="2800" dirty="0" err="1">
                <a:latin typeface="Comic Sans MS" panose="030F0702030302020204" pitchFamily="66" charset="0"/>
              </a:rPr>
              <a:t>sh</a:t>
            </a:r>
            <a:r>
              <a:rPr lang="en-US" sz="2800" dirty="0">
                <a:latin typeface="Comic Sans MS" panose="030F0702030302020204" pitchFamily="66" charset="0"/>
              </a:rPr>
              <a:t>', '</a:t>
            </a:r>
            <a:r>
              <a:rPr lang="en-US" sz="2800" dirty="0" err="1">
                <a:latin typeface="Comic Sans MS" panose="030F0702030302020204" pitchFamily="66" charset="0"/>
              </a:rPr>
              <a:t>igh</a:t>
            </a:r>
            <a:r>
              <a:rPr lang="en-US" sz="2800" dirty="0">
                <a:latin typeface="Comic Sans MS" panose="030F0702030302020204" pitchFamily="66" charset="0"/>
              </a:rPr>
              <a:t>', or '</a:t>
            </a:r>
            <a:r>
              <a:rPr lang="en-US" sz="2800" dirty="0" err="1">
                <a:latin typeface="Comic Sans MS" panose="030F0702030302020204" pitchFamily="66" charset="0"/>
              </a:rPr>
              <a:t>eigh</a:t>
            </a:r>
            <a:r>
              <a:rPr lang="en-US" sz="2800" dirty="0">
                <a:latin typeface="Comic Sans MS" panose="030F0702030302020204" pitchFamily="66" charset="0"/>
              </a:rPr>
              <a:t>'.</a:t>
            </a:r>
            <a:endParaRPr lang="en-GB" sz="2800" dirty="0">
              <a:latin typeface="Comic Sans MS" panose="030F0702030302020204" pitchFamily="66" charset="0"/>
            </a:endParaRPr>
          </a:p>
        </p:txBody>
      </p:sp>
      <p:pic>
        <p:nvPicPr>
          <p:cNvPr id="16389" name="Picture 4" descr="cartoon_eyes">
            <a:hlinkClick r:id="rId2"/>
            <a:extLst>
              <a:ext uri="{FF2B5EF4-FFF2-40B4-BE49-F238E27FC236}">
                <a16:creationId xmlns:a16="http://schemas.microsoft.com/office/drawing/2014/main" id="{A01DF301-2153-1ADD-3CD0-E42081143DC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88224" y="2357437"/>
            <a:ext cx="2143125" cy="2143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2">
            <a:extLst>
              <a:ext uri="{FF2B5EF4-FFF2-40B4-BE49-F238E27FC236}">
                <a16:creationId xmlns:a16="http://schemas.microsoft.com/office/drawing/2014/main" id="{1D0CBAD2-09CE-344E-814B-47880C58DEE7}"/>
              </a:ext>
            </a:extLst>
          </p:cNvPr>
          <p:cNvPicPr>
            <a:picLocks noChangeAspect="1"/>
          </p:cNvPicPr>
          <p:nvPr/>
        </p:nvPicPr>
        <p:blipFill>
          <a:blip r:embed="rId4"/>
          <a:stretch>
            <a:fillRect/>
          </a:stretch>
        </p:blipFill>
        <p:spPr>
          <a:xfrm>
            <a:off x="251520" y="275106"/>
            <a:ext cx="762106" cy="543001"/>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a:extLst>
              <a:ext uri="{FF2B5EF4-FFF2-40B4-BE49-F238E27FC236}">
                <a16:creationId xmlns:a16="http://schemas.microsoft.com/office/drawing/2014/main" id="{084B5C83-4691-80EF-9266-D7F5F92A6FE5}"/>
              </a:ext>
            </a:extLst>
          </p:cNvPr>
          <p:cNvSpPr>
            <a:spLocks noGrp="1" noChangeArrowheads="1"/>
          </p:cNvSpPr>
          <p:nvPr>
            <p:ph idx="1"/>
          </p:nvPr>
        </p:nvSpPr>
        <p:spPr>
          <a:xfrm>
            <a:off x="685800" y="762000"/>
            <a:ext cx="7772400" cy="4114800"/>
          </a:xfrm>
        </p:spPr>
        <p:txBody>
          <a:bodyPr/>
          <a:lstStyle/>
          <a:p>
            <a:pPr eaLnBrk="1" hangingPunct="1">
              <a:buFont typeface="Arial" charset="0"/>
              <a:buChar char="•"/>
              <a:defRPr/>
            </a:pPr>
            <a:r>
              <a:rPr lang="en-GB" sz="2800" dirty="0">
                <a:latin typeface="Comic Sans MS" panose="030F0702030302020204" pitchFamily="66" charset="0"/>
              </a:rPr>
              <a:t>A phoneme you hear</a:t>
            </a:r>
          </a:p>
          <a:p>
            <a:pPr marL="0" indent="0" eaLnBrk="1" hangingPunct="1">
              <a:buFont typeface="Arial" charset="0"/>
              <a:buNone/>
              <a:defRPr/>
            </a:pPr>
            <a:endParaRPr lang="en-GB" sz="2800" dirty="0">
              <a:latin typeface="Comic Sans MS" panose="030F0702030302020204" pitchFamily="66" charset="0"/>
            </a:endParaRPr>
          </a:p>
          <a:p>
            <a:pPr marL="0" indent="0" eaLnBrk="1" hangingPunct="1">
              <a:buFont typeface="Arial" charset="0"/>
              <a:buNone/>
              <a:defRPr/>
            </a:pPr>
            <a:endParaRPr lang="en-GB" sz="2800" dirty="0">
              <a:latin typeface="Comic Sans MS" panose="030F0702030302020204" pitchFamily="66" charset="0"/>
            </a:endParaRPr>
          </a:p>
          <a:p>
            <a:pPr eaLnBrk="1" hangingPunct="1">
              <a:buFont typeface="Arial" charset="0"/>
              <a:buChar char="•"/>
              <a:defRPr/>
            </a:pPr>
            <a:r>
              <a:rPr lang="en-GB" sz="2800" dirty="0">
                <a:latin typeface="Comic Sans MS" panose="030F0702030302020204" pitchFamily="66" charset="0"/>
              </a:rPr>
              <a:t>A grapheme you see</a:t>
            </a:r>
          </a:p>
        </p:txBody>
      </p:sp>
      <p:pic>
        <p:nvPicPr>
          <p:cNvPr id="17411" name="Picture 4" descr="cartoon_eyes">
            <a:hlinkClick r:id="rId2"/>
            <a:extLst>
              <a:ext uri="{FF2B5EF4-FFF2-40B4-BE49-F238E27FC236}">
                <a16:creationId xmlns:a16="http://schemas.microsoft.com/office/drawing/2014/main" id="{39CFFF69-302E-4794-9D28-1D041A47050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24488" y="2171700"/>
            <a:ext cx="1600200"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2" name="Picture 5" descr="ear-closeup">
            <a:hlinkClick r:id="rId4"/>
            <a:extLst>
              <a:ext uri="{FF2B5EF4-FFF2-40B4-BE49-F238E27FC236}">
                <a16:creationId xmlns:a16="http://schemas.microsoft.com/office/drawing/2014/main" id="{49E67948-1640-24F6-DDF9-C1BD6084065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15000" y="404813"/>
            <a:ext cx="1017588" cy="1520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3" name="Text Box 6">
            <a:extLst>
              <a:ext uri="{FF2B5EF4-FFF2-40B4-BE49-F238E27FC236}">
                <a16:creationId xmlns:a16="http://schemas.microsoft.com/office/drawing/2014/main" id="{7EBCAE03-C3A7-299F-B1E3-D387BFE77E05}"/>
              </a:ext>
            </a:extLst>
          </p:cNvPr>
          <p:cNvSpPr txBox="1">
            <a:spLocks noChangeArrowheads="1"/>
          </p:cNvSpPr>
          <p:nvPr/>
        </p:nvSpPr>
        <p:spPr bwMode="auto">
          <a:xfrm>
            <a:off x="468312" y="3978275"/>
            <a:ext cx="7772399" cy="2308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20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50000"/>
              </a:spcBef>
              <a:buFontTx/>
              <a:buNone/>
            </a:pPr>
            <a:r>
              <a:rPr lang="en-GB" altLang="en-US" sz="2400" dirty="0">
                <a:latin typeface="Comic Sans MS" panose="030F0702030302020204" pitchFamily="66" charset="0"/>
                <a:cs typeface="Arial" panose="020B0604020202020204" pitchFamily="34" charset="0"/>
              </a:rPr>
              <a:t>One sound can have alternative spellings </a:t>
            </a:r>
            <a:r>
              <a:rPr lang="en-GB" altLang="en-US" sz="2400" dirty="0" err="1">
                <a:latin typeface="Comic Sans MS" panose="030F0702030302020204" pitchFamily="66" charset="0"/>
                <a:cs typeface="Arial" panose="020B0604020202020204" pitchFamily="34" charset="0"/>
              </a:rPr>
              <a:t>eg</a:t>
            </a:r>
            <a:r>
              <a:rPr lang="en-GB" altLang="en-US" sz="2400" dirty="0">
                <a:latin typeface="Comic Sans MS" panose="030F0702030302020204" pitchFamily="66" charset="0"/>
                <a:cs typeface="Arial" panose="020B0604020202020204" pitchFamily="34" charset="0"/>
              </a:rPr>
              <a:t> </a:t>
            </a:r>
            <a:r>
              <a:rPr lang="en-US" sz="3200" dirty="0"/>
              <a:t>'c' (cat), 'k' (kit), 'ck' (pick), or '</a:t>
            </a:r>
            <a:r>
              <a:rPr lang="en-US" sz="3200" dirty="0" err="1"/>
              <a:t>ch</a:t>
            </a:r>
            <a:r>
              <a:rPr lang="en-US" sz="3200" dirty="0"/>
              <a:t>' (chemist)</a:t>
            </a:r>
            <a:endParaRPr lang="en-GB" altLang="en-US" sz="2400" dirty="0">
              <a:latin typeface="Comic Sans MS" panose="030F0702030302020204" pitchFamily="66" charset="0"/>
              <a:cs typeface="Arial" panose="020B0604020202020204" pitchFamily="34" charset="0"/>
            </a:endParaRPr>
          </a:p>
          <a:p>
            <a:pPr algn="ctr" eaLnBrk="1" hangingPunct="1">
              <a:spcBef>
                <a:spcPct val="50000"/>
              </a:spcBef>
              <a:buFontTx/>
              <a:buNone/>
            </a:pPr>
            <a:r>
              <a:rPr lang="en-GB" altLang="en-US" sz="2400" dirty="0">
                <a:latin typeface="Comic Sans MS" panose="030F0702030302020204" pitchFamily="66" charset="0"/>
                <a:cs typeface="Arial" panose="020B0604020202020204" pitchFamily="34" charset="0"/>
              </a:rPr>
              <a:t>One spelling can have alternative sounds </a:t>
            </a:r>
            <a:r>
              <a:rPr lang="en-GB" altLang="en-US" sz="2400" dirty="0" err="1">
                <a:latin typeface="Comic Sans MS" panose="030F0702030302020204" pitchFamily="66" charset="0"/>
                <a:cs typeface="Arial" panose="020B0604020202020204" pitchFamily="34" charset="0"/>
              </a:rPr>
              <a:t>eg</a:t>
            </a:r>
            <a:r>
              <a:rPr lang="en-GB" altLang="en-US" sz="2400" dirty="0">
                <a:latin typeface="Comic Sans MS" panose="030F0702030302020204" pitchFamily="66" charset="0"/>
                <a:cs typeface="Arial" panose="020B0604020202020204" pitchFamily="34" charset="0"/>
              </a:rPr>
              <a:t> </a:t>
            </a:r>
            <a:r>
              <a:rPr lang="en-GB" sz="3200" dirty="0"/>
              <a:t> 'o' can represent </a:t>
            </a:r>
            <a:r>
              <a:rPr lang="en-US" sz="3200" dirty="0"/>
              <a:t>words like "odd," "no," and "to"</a:t>
            </a:r>
            <a:endParaRPr lang="en-GB" altLang="en-US" sz="2400" dirty="0">
              <a:latin typeface="Comic Sans MS" panose="030F0702030302020204" pitchFamily="66" charset="0"/>
              <a:cs typeface="Arial" panose="020B0604020202020204" pitchFamily="34" charset="0"/>
            </a:endParaRPr>
          </a:p>
        </p:txBody>
      </p:sp>
      <p:pic>
        <p:nvPicPr>
          <p:cNvPr id="3" name="Picture 2">
            <a:extLst>
              <a:ext uri="{FF2B5EF4-FFF2-40B4-BE49-F238E27FC236}">
                <a16:creationId xmlns:a16="http://schemas.microsoft.com/office/drawing/2014/main" id="{54FBDEC7-F30A-A807-CA67-C1A0DC4B6330}"/>
              </a:ext>
            </a:extLst>
          </p:cNvPr>
          <p:cNvPicPr>
            <a:picLocks noChangeAspect="1"/>
          </p:cNvPicPr>
          <p:nvPr/>
        </p:nvPicPr>
        <p:blipFill>
          <a:blip r:embed="rId6"/>
          <a:stretch>
            <a:fillRect/>
          </a:stretch>
        </p:blipFill>
        <p:spPr>
          <a:xfrm>
            <a:off x="304747" y="218999"/>
            <a:ext cx="762106" cy="543001"/>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3F05FF-E133-BBF8-F553-3353E8B053F4}"/>
              </a:ext>
            </a:extLst>
          </p:cNvPr>
          <p:cNvSpPr>
            <a:spLocks noGrp="1"/>
          </p:cNvSpPr>
          <p:nvPr>
            <p:ph type="title"/>
          </p:nvPr>
        </p:nvSpPr>
        <p:spPr>
          <a:xfrm>
            <a:off x="467867" y="404664"/>
            <a:ext cx="8229600" cy="1143000"/>
          </a:xfrm>
        </p:spPr>
        <p:txBody>
          <a:bodyPr/>
          <a:lstStyle/>
          <a:p>
            <a:endParaRPr lang="en-GB"/>
          </a:p>
        </p:txBody>
      </p:sp>
      <p:sp>
        <p:nvSpPr>
          <p:cNvPr id="3" name="Content Placeholder 2">
            <a:extLst>
              <a:ext uri="{FF2B5EF4-FFF2-40B4-BE49-F238E27FC236}">
                <a16:creationId xmlns:a16="http://schemas.microsoft.com/office/drawing/2014/main" id="{9F2A9FBA-7F87-24F2-32C0-ABC363C45983}"/>
              </a:ext>
            </a:extLst>
          </p:cNvPr>
          <p:cNvSpPr>
            <a:spLocks noGrp="1"/>
          </p:cNvSpPr>
          <p:nvPr>
            <p:ph idx="1"/>
          </p:nvPr>
        </p:nvSpPr>
        <p:spPr>
          <a:xfrm>
            <a:off x="448554" y="1124744"/>
            <a:ext cx="8229600" cy="4724629"/>
          </a:xfrm>
        </p:spPr>
        <p:txBody>
          <a:bodyPr/>
          <a:lstStyle/>
          <a:p>
            <a:r>
              <a:rPr lang="en-US" sz="2800" b="1" dirty="0">
                <a:latin typeface="Comic Sans MS" panose="030F0702030302020204" pitchFamily="66" charset="0"/>
              </a:rPr>
              <a:t>Graph (1 letter):</a:t>
            </a:r>
            <a:r>
              <a:rPr lang="en-US" sz="2800" dirty="0">
                <a:latin typeface="Comic Sans MS" panose="030F0702030302020204" pitchFamily="66" charset="0"/>
              </a:rPr>
              <a:t> Most common, such as 'c', 'a', and 't' in the word </a:t>
            </a:r>
            <a:r>
              <a:rPr lang="en-US" sz="2800" b="1" dirty="0">
                <a:latin typeface="Comic Sans MS" panose="030F0702030302020204" pitchFamily="66" charset="0"/>
              </a:rPr>
              <a:t>cat</a:t>
            </a:r>
            <a:r>
              <a:rPr lang="en-US" sz="2800" dirty="0">
                <a:latin typeface="Comic Sans MS" panose="030F0702030302020204" pitchFamily="66" charset="0"/>
              </a:rPr>
              <a:t>.</a:t>
            </a:r>
          </a:p>
          <a:p>
            <a:r>
              <a:rPr lang="en-US" sz="2800" b="1" dirty="0">
                <a:latin typeface="Comic Sans MS" panose="030F0702030302020204" pitchFamily="66" charset="0"/>
              </a:rPr>
              <a:t>Digraph (2 letters):</a:t>
            </a:r>
            <a:r>
              <a:rPr lang="en-US" sz="2800" dirty="0">
                <a:latin typeface="Comic Sans MS" panose="030F0702030302020204" pitchFamily="66" charset="0"/>
              </a:rPr>
              <a:t> Two letters representing one sound, like '</a:t>
            </a:r>
            <a:r>
              <a:rPr lang="en-US" sz="2800" dirty="0" err="1">
                <a:latin typeface="Comic Sans MS" panose="030F0702030302020204" pitchFamily="66" charset="0"/>
              </a:rPr>
              <a:t>sh</a:t>
            </a:r>
            <a:r>
              <a:rPr lang="en-US" sz="2800" dirty="0">
                <a:latin typeface="Comic Sans MS" panose="030F0702030302020204" pitchFamily="66" charset="0"/>
              </a:rPr>
              <a:t>' in </a:t>
            </a:r>
            <a:r>
              <a:rPr lang="en-US" sz="2800" b="1" dirty="0">
                <a:latin typeface="Comic Sans MS" panose="030F0702030302020204" pitchFamily="66" charset="0"/>
              </a:rPr>
              <a:t>ship</a:t>
            </a:r>
            <a:r>
              <a:rPr lang="en-US" sz="2800" dirty="0">
                <a:latin typeface="Comic Sans MS" panose="030F0702030302020204" pitchFamily="66" charset="0"/>
              </a:rPr>
              <a:t>, '</a:t>
            </a:r>
            <a:r>
              <a:rPr lang="en-US" sz="2800" dirty="0" err="1">
                <a:latin typeface="Comic Sans MS" panose="030F0702030302020204" pitchFamily="66" charset="0"/>
              </a:rPr>
              <a:t>ch</a:t>
            </a:r>
            <a:r>
              <a:rPr lang="en-US" sz="2800" dirty="0">
                <a:latin typeface="Comic Sans MS" panose="030F0702030302020204" pitchFamily="66" charset="0"/>
              </a:rPr>
              <a:t>' in </a:t>
            </a:r>
            <a:r>
              <a:rPr lang="en-US" sz="2800" b="1" dirty="0">
                <a:latin typeface="Comic Sans MS" panose="030F0702030302020204" pitchFamily="66" charset="0"/>
              </a:rPr>
              <a:t>chip</a:t>
            </a:r>
            <a:r>
              <a:rPr lang="en-US" sz="2800" dirty="0">
                <a:latin typeface="Comic Sans MS" panose="030F0702030302020204" pitchFamily="66" charset="0"/>
              </a:rPr>
              <a:t>, or '</a:t>
            </a:r>
            <a:r>
              <a:rPr lang="en-US" sz="2800" dirty="0" err="1">
                <a:latin typeface="Comic Sans MS" panose="030F0702030302020204" pitchFamily="66" charset="0"/>
              </a:rPr>
              <a:t>oa</a:t>
            </a:r>
            <a:r>
              <a:rPr lang="en-US" sz="2800" dirty="0">
                <a:latin typeface="Comic Sans MS" panose="030F0702030302020204" pitchFamily="66" charset="0"/>
              </a:rPr>
              <a:t>' in </a:t>
            </a:r>
            <a:r>
              <a:rPr lang="en-US" sz="2800" b="1" dirty="0">
                <a:latin typeface="Comic Sans MS" panose="030F0702030302020204" pitchFamily="66" charset="0"/>
              </a:rPr>
              <a:t>boat</a:t>
            </a:r>
            <a:r>
              <a:rPr lang="en-US" sz="2800" dirty="0">
                <a:latin typeface="Comic Sans MS" panose="030F0702030302020204" pitchFamily="66" charset="0"/>
              </a:rPr>
              <a:t>.</a:t>
            </a:r>
          </a:p>
          <a:p>
            <a:r>
              <a:rPr lang="en-US" sz="2800" b="1" dirty="0">
                <a:latin typeface="Comic Sans MS" panose="030F0702030302020204" pitchFamily="66" charset="0"/>
              </a:rPr>
              <a:t>Trigraph (3 letters):</a:t>
            </a:r>
            <a:r>
              <a:rPr lang="en-US" sz="2800" dirty="0">
                <a:latin typeface="Comic Sans MS" panose="030F0702030302020204" pitchFamily="66" charset="0"/>
              </a:rPr>
              <a:t> Three letters for one sound, such as '</a:t>
            </a:r>
            <a:r>
              <a:rPr lang="en-US" sz="2800" dirty="0" err="1">
                <a:latin typeface="Comic Sans MS" panose="030F0702030302020204" pitchFamily="66" charset="0"/>
              </a:rPr>
              <a:t>igh</a:t>
            </a:r>
            <a:r>
              <a:rPr lang="en-US" sz="2800" dirty="0">
                <a:latin typeface="Comic Sans MS" panose="030F0702030302020204" pitchFamily="66" charset="0"/>
              </a:rPr>
              <a:t>' in </a:t>
            </a:r>
            <a:r>
              <a:rPr lang="en-US" sz="2800" b="1" dirty="0">
                <a:latin typeface="Comic Sans MS" panose="030F0702030302020204" pitchFamily="66" charset="0"/>
              </a:rPr>
              <a:t>light</a:t>
            </a:r>
            <a:r>
              <a:rPr lang="en-US" sz="2800" dirty="0">
                <a:latin typeface="Comic Sans MS" panose="030F0702030302020204" pitchFamily="66" charset="0"/>
              </a:rPr>
              <a:t> or 'ear' in </a:t>
            </a:r>
            <a:r>
              <a:rPr lang="en-US" sz="2800" b="1" dirty="0">
                <a:latin typeface="Comic Sans MS" panose="030F0702030302020204" pitchFamily="66" charset="0"/>
              </a:rPr>
              <a:t>hear</a:t>
            </a:r>
            <a:r>
              <a:rPr lang="en-US" sz="2800" dirty="0">
                <a:latin typeface="Comic Sans MS" panose="030F0702030302020204" pitchFamily="66" charset="0"/>
              </a:rPr>
              <a:t>.</a:t>
            </a:r>
          </a:p>
          <a:p>
            <a:r>
              <a:rPr lang="en-US" sz="2800" b="1" dirty="0" err="1">
                <a:latin typeface="Comic Sans MS" panose="030F0702030302020204" pitchFamily="66" charset="0"/>
              </a:rPr>
              <a:t>Quadgraph</a:t>
            </a:r>
            <a:r>
              <a:rPr lang="en-US" sz="2800" b="1" dirty="0">
                <a:latin typeface="Comic Sans MS" panose="030F0702030302020204" pitchFamily="66" charset="0"/>
              </a:rPr>
              <a:t> (4 letters):</a:t>
            </a:r>
            <a:r>
              <a:rPr lang="en-US" sz="2800" dirty="0">
                <a:latin typeface="Comic Sans MS" panose="030F0702030302020204" pitchFamily="66" charset="0"/>
              </a:rPr>
              <a:t> Four letters representing a single sound, like '</a:t>
            </a:r>
            <a:r>
              <a:rPr lang="en-US" sz="2800" dirty="0" err="1">
                <a:latin typeface="Comic Sans MS" panose="030F0702030302020204" pitchFamily="66" charset="0"/>
              </a:rPr>
              <a:t>eigh</a:t>
            </a:r>
            <a:r>
              <a:rPr lang="en-US" sz="2800" dirty="0">
                <a:latin typeface="Comic Sans MS" panose="030F0702030302020204" pitchFamily="66" charset="0"/>
              </a:rPr>
              <a:t>' in </a:t>
            </a:r>
            <a:r>
              <a:rPr lang="en-US" sz="2800" b="1" dirty="0">
                <a:latin typeface="Comic Sans MS" panose="030F0702030302020204" pitchFamily="66" charset="0"/>
              </a:rPr>
              <a:t>eight</a:t>
            </a:r>
            <a:r>
              <a:rPr lang="en-US" sz="2800" dirty="0">
                <a:latin typeface="Comic Sans MS" panose="030F0702030302020204" pitchFamily="66" charset="0"/>
              </a:rPr>
              <a:t> (sounding like /ai/) or '</a:t>
            </a:r>
            <a:r>
              <a:rPr lang="en-US" sz="2800" dirty="0" err="1">
                <a:latin typeface="Comic Sans MS" panose="030F0702030302020204" pitchFamily="66" charset="0"/>
              </a:rPr>
              <a:t>ough</a:t>
            </a:r>
            <a:r>
              <a:rPr lang="en-US" sz="2800" dirty="0">
                <a:latin typeface="Comic Sans MS" panose="030F0702030302020204" pitchFamily="66" charset="0"/>
              </a:rPr>
              <a:t>' in </a:t>
            </a:r>
            <a:r>
              <a:rPr lang="en-US" sz="2800" b="1" dirty="0">
                <a:latin typeface="Comic Sans MS" panose="030F0702030302020204" pitchFamily="66" charset="0"/>
              </a:rPr>
              <a:t>though</a:t>
            </a:r>
            <a:r>
              <a:rPr lang="en-US" sz="2800" dirty="0">
                <a:latin typeface="Comic Sans MS" panose="030F0702030302020204" pitchFamily="66" charset="0"/>
              </a:rPr>
              <a:t> (sounding like /</a:t>
            </a:r>
            <a:r>
              <a:rPr lang="en-US" sz="2800" dirty="0" err="1">
                <a:latin typeface="Comic Sans MS" panose="030F0702030302020204" pitchFamily="66" charset="0"/>
              </a:rPr>
              <a:t>oa</a:t>
            </a:r>
            <a:r>
              <a:rPr lang="en-US" sz="2800" dirty="0">
                <a:latin typeface="Comic Sans MS" panose="030F0702030302020204" pitchFamily="66" charset="0"/>
              </a:rPr>
              <a:t>/).</a:t>
            </a:r>
          </a:p>
          <a:p>
            <a:endParaRPr lang="en-GB" dirty="0"/>
          </a:p>
        </p:txBody>
      </p:sp>
      <p:pic>
        <p:nvPicPr>
          <p:cNvPr id="5" name="Picture 4">
            <a:extLst>
              <a:ext uri="{FF2B5EF4-FFF2-40B4-BE49-F238E27FC236}">
                <a16:creationId xmlns:a16="http://schemas.microsoft.com/office/drawing/2014/main" id="{FBB378C4-2E16-0C16-9BD2-7D8845A81086}"/>
              </a:ext>
            </a:extLst>
          </p:cNvPr>
          <p:cNvPicPr>
            <a:picLocks noChangeAspect="1"/>
          </p:cNvPicPr>
          <p:nvPr/>
        </p:nvPicPr>
        <p:blipFill>
          <a:blip r:embed="rId2"/>
          <a:stretch>
            <a:fillRect/>
          </a:stretch>
        </p:blipFill>
        <p:spPr>
          <a:xfrm>
            <a:off x="446533" y="406802"/>
            <a:ext cx="762106" cy="543001"/>
          </a:xfrm>
          <a:prstGeom prst="rect">
            <a:avLst/>
          </a:prstGeom>
        </p:spPr>
      </p:pic>
    </p:spTree>
    <p:extLst>
      <p:ext uri="{BB962C8B-B14F-4D97-AF65-F5344CB8AC3E}">
        <p14:creationId xmlns:p14="http://schemas.microsoft.com/office/powerpoint/2010/main" val="33670485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a:extLst>
              <a:ext uri="{FF2B5EF4-FFF2-40B4-BE49-F238E27FC236}">
                <a16:creationId xmlns:a16="http://schemas.microsoft.com/office/drawing/2014/main" id="{DB961A14-1014-B8AA-0694-9A60BE871E03}"/>
              </a:ext>
            </a:extLst>
          </p:cNvPr>
          <p:cNvSpPr>
            <a:spLocks noGrp="1"/>
          </p:cNvSpPr>
          <p:nvPr>
            <p:ph type="title"/>
          </p:nvPr>
        </p:nvSpPr>
        <p:spPr>
          <a:xfrm>
            <a:off x="457200" y="980728"/>
            <a:ext cx="8229600" cy="1152128"/>
          </a:xfrm>
        </p:spPr>
        <p:txBody>
          <a:bodyPr/>
          <a:lstStyle/>
          <a:p>
            <a:r>
              <a:rPr lang="en-GB" altLang="en-US" dirty="0">
                <a:latin typeface="Comic Sans MS" panose="030F0702030302020204" pitchFamily="66" charset="0"/>
              </a:rPr>
              <a:t>Extended Code</a:t>
            </a:r>
            <a:br>
              <a:rPr lang="en-GB" altLang="en-US" dirty="0">
                <a:latin typeface="Comic Sans MS" panose="030F0702030302020204" pitchFamily="66" charset="0"/>
              </a:rPr>
            </a:br>
            <a:endParaRPr lang="en-GB" altLang="en-US" dirty="0"/>
          </a:p>
        </p:txBody>
      </p:sp>
      <p:sp>
        <p:nvSpPr>
          <p:cNvPr id="18435" name="Content Placeholder 2">
            <a:extLst>
              <a:ext uri="{FF2B5EF4-FFF2-40B4-BE49-F238E27FC236}">
                <a16:creationId xmlns:a16="http://schemas.microsoft.com/office/drawing/2014/main" id="{D8BE2FEE-679F-072E-A08E-2FB1AC07AA45}"/>
              </a:ext>
            </a:extLst>
          </p:cNvPr>
          <p:cNvSpPr>
            <a:spLocks noGrp="1"/>
          </p:cNvSpPr>
          <p:nvPr>
            <p:ph idx="1"/>
          </p:nvPr>
        </p:nvSpPr>
        <p:spPr>
          <a:xfrm>
            <a:off x="474581" y="2132856"/>
            <a:ext cx="8229600" cy="3286472"/>
          </a:xfrm>
        </p:spPr>
        <p:txBody>
          <a:bodyPr/>
          <a:lstStyle/>
          <a:p>
            <a:pPr marL="0" indent="0" algn="ctr">
              <a:buFont typeface="Arial" panose="020B0604020202020204" pitchFamily="34" charset="0"/>
              <a:buNone/>
            </a:pPr>
            <a:r>
              <a:rPr lang="en-GB" altLang="en-US" sz="3600" dirty="0">
                <a:latin typeface="Comic Sans MS" panose="030F0702030302020204" pitchFamily="66" charset="0"/>
              </a:rPr>
              <a:t>Once the children are competent with the initial code they begin the extended code, this is the point at which the alphabet code becomes more complex.</a:t>
            </a:r>
          </a:p>
        </p:txBody>
      </p:sp>
      <p:pic>
        <p:nvPicPr>
          <p:cNvPr id="3" name="Picture 2">
            <a:extLst>
              <a:ext uri="{FF2B5EF4-FFF2-40B4-BE49-F238E27FC236}">
                <a16:creationId xmlns:a16="http://schemas.microsoft.com/office/drawing/2014/main" id="{597894EC-0FCA-8121-F2C5-ED59ED05B157}"/>
              </a:ext>
            </a:extLst>
          </p:cNvPr>
          <p:cNvPicPr>
            <a:picLocks noChangeAspect="1"/>
          </p:cNvPicPr>
          <p:nvPr/>
        </p:nvPicPr>
        <p:blipFill>
          <a:blip r:embed="rId2"/>
          <a:stretch>
            <a:fillRect/>
          </a:stretch>
        </p:blipFill>
        <p:spPr>
          <a:xfrm>
            <a:off x="457200" y="437727"/>
            <a:ext cx="762106" cy="543001"/>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5E7ACFA4-02B1-E9AC-376E-64F9B59CC2B5}"/>
              </a:ext>
            </a:extLst>
          </p:cNvPr>
          <p:cNvSpPr>
            <a:spLocks noGrp="1"/>
          </p:cNvSpPr>
          <p:nvPr>
            <p:ph type="title"/>
          </p:nvPr>
        </p:nvSpPr>
        <p:spPr>
          <a:xfrm>
            <a:off x="457200" y="260648"/>
            <a:ext cx="8229600" cy="1143000"/>
          </a:xfrm>
        </p:spPr>
        <p:txBody>
          <a:bodyPr/>
          <a:lstStyle/>
          <a:p>
            <a:r>
              <a:rPr lang="en-GB" altLang="en-US" dirty="0">
                <a:latin typeface="Comic Sans MS" panose="030F0702030302020204" pitchFamily="66" charset="0"/>
              </a:rPr>
              <a:t>Extended Code</a:t>
            </a:r>
            <a:endParaRPr lang="en-GB" altLang="en-US" dirty="0"/>
          </a:p>
        </p:txBody>
      </p:sp>
      <p:sp>
        <p:nvSpPr>
          <p:cNvPr id="19459" name="Content Placeholder 2">
            <a:extLst>
              <a:ext uri="{FF2B5EF4-FFF2-40B4-BE49-F238E27FC236}">
                <a16:creationId xmlns:a16="http://schemas.microsoft.com/office/drawing/2014/main" id="{30BD1C7F-664A-35F8-40F5-BEF49E4DFA79}"/>
              </a:ext>
            </a:extLst>
          </p:cNvPr>
          <p:cNvSpPr>
            <a:spLocks noGrp="1"/>
          </p:cNvSpPr>
          <p:nvPr>
            <p:ph idx="1"/>
          </p:nvPr>
        </p:nvSpPr>
        <p:spPr>
          <a:xfrm>
            <a:off x="474857" y="1435214"/>
            <a:ext cx="8229600" cy="5226050"/>
          </a:xfrm>
        </p:spPr>
        <p:txBody>
          <a:bodyPr/>
          <a:lstStyle/>
          <a:p>
            <a:pPr marL="0" indent="0">
              <a:buFont typeface="Arial" panose="020B0604020202020204" pitchFamily="34" charset="0"/>
              <a:buNone/>
            </a:pPr>
            <a:r>
              <a:rPr lang="en-GB" altLang="en-US" sz="3200" dirty="0">
                <a:latin typeface="Comic Sans MS" panose="030F0702030302020204" pitchFamily="66" charset="0"/>
              </a:rPr>
              <a:t>Through the extended code, the children learn that – </a:t>
            </a:r>
          </a:p>
          <a:p>
            <a:r>
              <a:rPr lang="en-GB" altLang="en-US" sz="3200" dirty="0">
                <a:latin typeface="Comic Sans MS" panose="030F0702030302020204" pitchFamily="66" charset="0"/>
              </a:rPr>
              <a:t>Some sound symbols (graphemes) represent more than one sound ( ‘</a:t>
            </a:r>
            <a:r>
              <a:rPr lang="en-GB" altLang="en-US" sz="3200" dirty="0" err="1">
                <a:latin typeface="Comic Sans MS" panose="030F0702030302020204" pitchFamily="66" charset="0"/>
              </a:rPr>
              <a:t>ea</a:t>
            </a:r>
            <a:r>
              <a:rPr lang="en-GB" altLang="en-US" sz="3200" dirty="0">
                <a:latin typeface="Comic Sans MS" panose="030F0702030302020204" pitchFamily="66" charset="0"/>
              </a:rPr>
              <a:t>’ in st</a:t>
            </a:r>
            <a:r>
              <a:rPr lang="en-GB" altLang="en-US" sz="3200" u="sng" dirty="0">
                <a:latin typeface="Comic Sans MS" panose="030F0702030302020204" pitchFamily="66" charset="0"/>
              </a:rPr>
              <a:t>ea</a:t>
            </a:r>
            <a:r>
              <a:rPr lang="en-GB" altLang="en-US" sz="3200" dirty="0">
                <a:latin typeface="Comic Sans MS" panose="030F0702030302020204" pitchFamily="66" charset="0"/>
              </a:rPr>
              <a:t>k, br</a:t>
            </a:r>
            <a:r>
              <a:rPr lang="en-GB" altLang="en-US" sz="3200" u="sng" dirty="0">
                <a:latin typeface="Comic Sans MS" panose="030F0702030302020204" pitchFamily="66" charset="0"/>
              </a:rPr>
              <a:t>ea</a:t>
            </a:r>
            <a:r>
              <a:rPr lang="en-GB" altLang="en-US" sz="3200" dirty="0">
                <a:latin typeface="Comic Sans MS" panose="030F0702030302020204" pitchFamily="66" charset="0"/>
              </a:rPr>
              <a:t>d, s</a:t>
            </a:r>
            <a:r>
              <a:rPr lang="en-GB" altLang="en-US" sz="3200" u="sng" dirty="0">
                <a:latin typeface="Comic Sans MS" panose="030F0702030302020204" pitchFamily="66" charset="0"/>
              </a:rPr>
              <a:t>ea</a:t>
            </a:r>
            <a:r>
              <a:rPr lang="en-GB" altLang="en-US" sz="3200" dirty="0">
                <a:latin typeface="Comic Sans MS" panose="030F0702030302020204" pitchFamily="66" charset="0"/>
              </a:rPr>
              <a:t>)</a:t>
            </a:r>
          </a:p>
          <a:p>
            <a:r>
              <a:rPr lang="en-GB" altLang="en-US" sz="3200" dirty="0">
                <a:latin typeface="Comic Sans MS" panose="030F0702030302020204" pitchFamily="66" charset="0"/>
              </a:rPr>
              <a:t>Many sounds (phonemes) can be represented by more than one grapheme (</a:t>
            </a:r>
            <a:r>
              <a:rPr lang="en-GB" altLang="en-US" sz="3200" dirty="0" err="1">
                <a:latin typeface="Comic Sans MS" panose="030F0702030302020204" pitchFamily="66" charset="0"/>
              </a:rPr>
              <a:t>ie</a:t>
            </a:r>
            <a:r>
              <a:rPr lang="en-GB" altLang="en-US" sz="3200" dirty="0">
                <a:latin typeface="Comic Sans MS" panose="030F0702030302020204" pitchFamily="66" charset="0"/>
              </a:rPr>
              <a:t> spelled in more than one way </a:t>
            </a:r>
          </a:p>
          <a:p>
            <a:pPr marL="0" indent="0">
              <a:buFont typeface="Arial" panose="020B0604020202020204" pitchFamily="34" charset="0"/>
              <a:buNone/>
            </a:pPr>
            <a:r>
              <a:rPr lang="en-GB" altLang="en-US" sz="3200" dirty="0">
                <a:latin typeface="Comic Sans MS" panose="030F0702030302020204" pitchFamily="66" charset="0"/>
              </a:rPr>
              <a:t> for example ay, </a:t>
            </a:r>
            <a:r>
              <a:rPr lang="en-GB" altLang="en-US" sz="3200" dirty="0" err="1">
                <a:latin typeface="Comic Sans MS" panose="030F0702030302020204" pitchFamily="66" charset="0"/>
              </a:rPr>
              <a:t>ea</a:t>
            </a:r>
            <a:r>
              <a:rPr lang="en-GB" altLang="en-US" sz="3200" dirty="0">
                <a:latin typeface="Comic Sans MS" panose="030F0702030302020204" pitchFamily="66" charset="0"/>
              </a:rPr>
              <a:t>, a-e, ai)</a:t>
            </a:r>
          </a:p>
          <a:p>
            <a:pPr marL="0" indent="0">
              <a:buFont typeface="Arial" panose="020B0604020202020204" pitchFamily="34" charset="0"/>
              <a:buNone/>
            </a:pPr>
            <a:endParaRPr lang="en-GB" altLang="en-US" dirty="0"/>
          </a:p>
          <a:p>
            <a:pPr marL="0" indent="0">
              <a:buFont typeface="Arial" panose="020B0604020202020204" pitchFamily="34" charset="0"/>
              <a:buNone/>
            </a:pPr>
            <a:endParaRPr lang="en-GB" altLang="en-US" dirty="0"/>
          </a:p>
        </p:txBody>
      </p:sp>
      <p:pic>
        <p:nvPicPr>
          <p:cNvPr id="3" name="Picture 2">
            <a:extLst>
              <a:ext uri="{FF2B5EF4-FFF2-40B4-BE49-F238E27FC236}">
                <a16:creationId xmlns:a16="http://schemas.microsoft.com/office/drawing/2014/main" id="{FD36B61D-6EE1-C30B-64E7-657808241B00}"/>
              </a:ext>
            </a:extLst>
          </p:cNvPr>
          <p:cNvPicPr>
            <a:picLocks noChangeAspect="1"/>
          </p:cNvPicPr>
          <p:nvPr/>
        </p:nvPicPr>
        <p:blipFill>
          <a:blip r:embed="rId2"/>
          <a:stretch>
            <a:fillRect/>
          </a:stretch>
        </p:blipFill>
        <p:spPr>
          <a:xfrm>
            <a:off x="414896" y="289147"/>
            <a:ext cx="762106" cy="543001"/>
          </a:xfrm>
          <a:prstGeom prst="rect">
            <a:avLst/>
          </a:prstGeom>
        </p:spPr>
      </p:pic>
    </p:spTree>
  </p:cSld>
  <p:clrMapOvr>
    <a:masterClrMapping/>
  </p:clrMapOvr>
</p:sld>
</file>

<file path=ppt/theme/theme1.xml><?xml version="1.0" encoding="utf-8"?>
<a:theme xmlns:a="http://schemas.openxmlformats.org/drawingml/2006/main" name="ppt template positive attitude">
  <a:themeElements>
    <a:clrScheme name="green &amp; yellow">
      <a:dk1>
        <a:srgbClr val="000000"/>
      </a:dk1>
      <a:lt1>
        <a:srgbClr val="000000"/>
      </a:lt1>
      <a:dk2>
        <a:srgbClr val="1F497D"/>
      </a:dk2>
      <a:lt2>
        <a:srgbClr val="4E9E00"/>
      </a:lt2>
      <a:accent1>
        <a:srgbClr val="EDC201"/>
      </a:accent1>
      <a:accent2>
        <a:srgbClr val="2C4000"/>
      </a:accent2>
      <a:accent3>
        <a:srgbClr val="000000"/>
      </a:accent3>
      <a:accent4>
        <a:srgbClr val="8064A2"/>
      </a:accent4>
      <a:accent5>
        <a:srgbClr val="4BACC6"/>
      </a:accent5>
      <a:accent6>
        <a:srgbClr val="F79646"/>
      </a:accent6>
      <a:hlink>
        <a:srgbClr val="A07500"/>
      </a:hlink>
      <a:folHlink>
        <a:srgbClr val="7F7F7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DAF7E2DD8B7EE469AE13D165AC8F77A" ma:contentTypeVersion="13" ma:contentTypeDescription="Create a new document." ma:contentTypeScope="" ma:versionID="caf5c3381128376965c77df795f508eb">
  <xsd:schema xmlns:xsd="http://www.w3.org/2001/XMLSchema" xmlns:xs="http://www.w3.org/2001/XMLSchema" xmlns:p="http://schemas.microsoft.com/office/2006/metadata/properties" xmlns:ns2="4a7b261b-5e26-44b3-9f0c-4db260813b1a" xmlns:ns3="411850dc-0c99-40f6-ac2c-9381cd43f267" targetNamespace="http://schemas.microsoft.com/office/2006/metadata/properties" ma:root="true" ma:fieldsID="46c0f2b862165ef767dcbfcb235664d1" ns2:_="" ns3:_="">
    <xsd:import namespace="4a7b261b-5e26-44b3-9f0c-4db260813b1a"/>
    <xsd:import namespace="411850dc-0c99-40f6-ac2c-9381cd43f267"/>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a7b261b-5e26-44b3-9f0c-4db260813b1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e73701fa-cfef-4c17-ac08-134cf362ddcb"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11850dc-0c99-40f6-ac2c-9381cd43f267"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ecd9528e-8d8f-4b6b-9102-5acb50ba1a73}" ma:internalName="TaxCatchAll" ma:showField="CatchAllData" ma:web="411850dc-0c99-40f6-ac2c-9381cd43f26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411850dc-0c99-40f6-ac2c-9381cd43f267" xsi:nil="true"/>
    <lcf76f155ced4ddcb4097134ff3c332f xmlns="4a7b261b-5e26-44b3-9f0c-4db260813b1a">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3A4D71A9-1A75-4081-937F-77BDD221208E}"/>
</file>

<file path=customXml/itemProps2.xml><?xml version="1.0" encoding="utf-8"?>
<ds:datastoreItem xmlns:ds="http://schemas.openxmlformats.org/officeDocument/2006/customXml" ds:itemID="{BFCAB9F8-9F8A-47A2-8989-DDA5A04EF7A2}">
  <ds:schemaRefs>
    <ds:schemaRef ds:uri="http://schemas.microsoft.com/sharepoint/v3/contenttype/forms"/>
  </ds:schemaRefs>
</ds:datastoreItem>
</file>

<file path=customXml/itemProps3.xml><?xml version="1.0" encoding="utf-8"?>
<ds:datastoreItem xmlns:ds="http://schemas.openxmlformats.org/officeDocument/2006/customXml" ds:itemID="{DBC464FD-D806-4E24-B148-AC911E5CE6C2}"/>
</file>

<file path=docProps/app.xml><?xml version="1.0" encoding="utf-8"?>
<Properties xmlns="http://schemas.openxmlformats.org/officeDocument/2006/extended-properties" xmlns:vt="http://schemas.openxmlformats.org/officeDocument/2006/docPropsVTypes">
  <Template>ppt template positive attitude</Template>
  <TotalTime>1164</TotalTime>
  <Words>1161</Words>
  <Application>Microsoft Office PowerPoint</Application>
  <PresentationFormat>On-screen Show (4:3)</PresentationFormat>
  <Paragraphs>84</Paragraphs>
  <Slides>19</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Arial</vt:lpstr>
      <vt:lpstr>Calibri</vt:lpstr>
      <vt:lpstr>Comic Sans MS</vt:lpstr>
      <vt:lpstr>Segoe UI</vt:lpstr>
      <vt:lpstr>Tahoma</vt:lpstr>
      <vt:lpstr>ppt template positive attitude</vt:lpstr>
      <vt:lpstr>Phonics Meeting for Parents</vt:lpstr>
      <vt:lpstr>Why teach phonics?</vt:lpstr>
      <vt:lpstr>What is synthetic phonics?</vt:lpstr>
      <vt:lpstr>Some Definitions </vt:lpstr>
      <vt:lpstr>  </vt:lpstr>
      <vt:lpstr>PowerPoint Presentation</vt:lpstr>
      <vt:lpstr>PowerPoint Presentation</vt:lpstr>
      <vt:lpstr>Extended Code </vt:lpstr>
      <vt:lpstr>Extended Code</vt:lpstr>
      <vt:lpstr>Phonics Assessment: Year 1</vt:lpstr>
      <vt:lpstr>What does the screening check look like?</vt:lpstr>
      <vt:lpstr>PowerPoint Presentation</vt:lpstr>
      <vt:lpstr>PowerPoint Presentation</vt:lpstr>
      <vt:lpstr>Some examples from previous years</vt:lpstr>
      <vt:lpstr>PowerPoint Presentation</vt:lpstr>
      <vt:lpstr>PowerPoint Presentation</vt:lpstr>
      <vt:lpstr>How do we get ready for the phonics check? </vt:lpstr>
      <vt:lpstr>How can you help at home?</vt:lpstr>
      <vt:lpstr>Any questions?</vt:lpstr>
    </vt:vector>
  </TitlesOfParts>
  <Company>HQ SCE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Phonics Meeting for Parents</dc:title>
  <dc:creator>Vicky Lunniss</dc:creator>
  <cp:lastModifiedBy>Waverton Primary Admin</cp:lastModifiedBy>
  <cp:revision>75</cp:revision>
  <dcterms:created xsi:type="dcterms:W3CDTF">2013-02-10T15:29:20Z</dcterms:created>
  <dcterms:modified xsi:type="dcterms:W3CDTF">2026-04-29T08:43:27Z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TC101971733</vt:lpwstr>
  </property>
  <property fmtid="{D5CDD505-2E9C-101B-9397-08002B2CF9AE}" pid="3" name="ContentTypeId">
    <vt:lpwstr>0x0101001DAF7E2DD8B7EE469AE13D165AC8F77A</vt:lpwstr>
  </property>
</Properties>
</file>