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4" r:id="rId2"/>
    <p:sldId id="283" r:id="rId3"/>
    <p:sldId id="256" r:id="rId4"/>
    <p:sldId id="282" r:id="rId5"/>
    <p:sldId id="278" r:id="rId6"/>
    <p:sldId id="263" r:id="rId7"/>
    <p:sldId id="259" r:id="rId8"/>
    <p:sldId id="270" r:id="rId9"/>
    <p:sldId id="271" r:id="rId10"/>
    <p:sldId id="258" r:id="rId11"/>
    <p:sldId id="267" r:id="rId12"/>
    <p:sldId id="268" r:id="rId13"/>
    <p:sldId id="269" r:id="rId14"/>
    <p:sldId id="264" r:id="rId15"/>
    <p:sldId id="279" r:id="rId16"/>
    <p:sldId id="280" r:id="rId17"/>
    <p:sldId id="281" r:id="rId18"/>
    <p:sldId id="260" r:id="rId19"/>
    <p:sldId id="272" r:id="rId20"/>
    <p:sldId id="273" r:id="rId21"/>
    <p:sldId id="277"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6FEA5-9C3F-4B90-BF4F-736D303D6AC2}" v="1" dt="2026-01-21T11:08:16.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0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 Simpson" userId="1b58561b-2b87-4668-8edf-e849a5fbaf6e" providerId="ADAL" clId="{36B292E8-5DF2-4FF5-AD0C-B27581F44031}"/>
    <pc:docChg chg="custSel modSld">
      <pc:chgData name="Dale Simpson" userId="1b58561b-2b87-4668-8edf-e849a5fbaf6e" providerId="ADAL" clId="{36B292E8-5DF2-4FF5-AD0C-B27581F44031}" dt="2026-01-21T11:08:40.972" v="41" actId="26606"/>
      <pc:docMkLst>
        <pc:docMk/>
      </pc:docMkLst>
      <pc:sldChg chg="modSp mod">
        <pc:chgData name="Dale Simpson" userId="1b58561b-2b87-4668-8edf-e849a5fbaf6e" providerId="ADAL" clId="{36B292E8-5DF2-4FF5-AD0C-B27581F44031}" dt="2026-01-21T10:53:31.198" v="13" actId="20577"/>
        <pc:sldMkLst>
          <pc:docMk/>
          <pc:sldMk cId="0" sldId="256"/>
        </pc:sldMkLst>
        <pc:spChg chg="mod">
          <ac:chgData name="Dale Simpson" userId="1b58561b-2b87-4668-8edf-e849a5fbaf6e" providerId="ADAL" clId="{36B292E8-5DF2-4FF5-AD0C-B27581F44031}" dt="2026-01-21T10:53:31.198" v="13" actId="20577"/>
          <ac:spMkLst>
            <pc:docMk/>
            <pc:sldMk cId="0" sldId="256"/>
            <ac:spMk id="2" creationId="{00000000-0000-0000-0000-000000000000}"/>
          </ac:spMkLst>
        </pc:spChg>
      </pc:sldChg>
      <pc:sldChg chg="modSp mod">
        <pc:chgData name="Dale Simpson" userId="1b58561b-2b87-4668-8edf-e849a5fbaf6e" providerId="ADAL" clId="{36B292E8-5DF2-4FF5-AD0C-B27581F44031}" dt="2026-01-21T10:52:40.210" v="11" actId="20577"/>
        <pc:sldMkLst>
          <pc:docMk/>
          <pc:sldMk cId="0" sldId="274"/>
        </pc:sldMkLst>
        <pc:spChg chg="mod">
          <ac:chgData name="Dale Simpson" userId="1b58561b-2b87-4668-8edf-e849a5fbaf6e" providerId="ADAL" clId="{36B292E8-5DF2-4FF5-AD0C-B27581F44031}" dt="2026-01-21T10:52:40.210" v="11" actId="20577"/>
          <ac:spMkLst>
            <pc:docMk/>
            <pc:sldMk cId="0" sldId="274"/>
            <ac:spMk id="3" creationId="{00000000-0000-0000-0000-000000000000}"/>
          </ac:spMkLst>
        </pc:spChg>
      </pc:sldChg>
      <pc:sldChg chg="modSp mod">
        <pc:chgData name="Dale Simpson" userId="1b58561b-2b87-4668-8edf-e849a5fbaf6e" providerId="ADAL" clId="{36B292E8-5DF2-4FF5-AD0C-B27581F44031}" dt="2026-01-21T11:04:05.226" v="17" actId="20577"/>
        <pc:sldMkLst>
          <pc:docMk/>
          <pc:sldMk cId="0" sldId="277"/>
        </pc:sldMkLst>
        <pc:spChg chg="mod">
          <ac:chgData name="Dale Simpson" userId="1b58561b-2b87-4668-8edf-e849a5fbaf6e" providerId="ADAL" clId="{36B292E8-5DF2-4FF5-AD0C-B27581F44031}" dt="2026-01-21T11:04:05.226" v="17" actId="20577"/>
          <ac:spMkLst>
            <pc:docMk/>
            <pc:sldMk cId="0" sldId="277"/>
            <ac:spMk id="3" creationId="{00000000-0000-0000-0000-000000000000}"/>
          </ac:spMkLst>
        </pc:spChg>
      </pc:sldChg>
      <pc:sldChg chg="addSp delSp modSp mod setBg">
        <pc:chgData name="Dale Simpson" userId="1b58561b-2b87-4668-8edf-e849a5fbaf6e" providerId="ADAL" clId="{36B292E8-5DF2-4FF5-AD0C-B27581F44031}" dt="2026-01-21T11:08:40.972" v="41" actId="26606"/>
        <pc:sldMkLst>
          <pc:docMk/>
          <pc:sldMk cId="3669710131" sldId="282"/>
        </pc:sldMkLst>
        <pc:spChg chg="add mod">
          <ac:chgData name="Dale Simpson" userId="1b58561b-2b87-4668-8edf-e849a5fbaf6e" providerId="ADAL" clId="{36B292E8-5DF2-4FF5-AD0C-B27581F44031}" dt="2026-01-21T11:08:40.972" v="41" actId="26606"/>
          <ac:spMkLst>
            <pc:docMk/>
            <pc:sldMk cId="3669710131" sldId="282"/>
            <ac:spMk id="4" creationId="{083E63C3-AE97-F5BB-C973-59A3B4E53953}"/>
          </ac:spMkLst>
        </pc:spChg>
        <pc:spChg chg="add">
          <ac:chgData name="Dale Simpson" userId="1b58561b-2b87-4668-8edf-e849a5fbaf6e" providerId="ADAL" clId="{36B292E8-5DF2-4FF5-AD0C-B27581F44031}" dt="2026-01-21T11:08:40.972" v="41" actId="26606"/>
          <ac:spMkLst>
            <pc:docMk/>
            <pc:sldMk cId="3669710131" sldId="282"/>
            <ac:spMk id="9" creationId="{BA79A7CF-01AF-4178-9369-94E0C90EB046}"/>
          </ac:spMkLst>
        </pc:spChg>
        <pc:spChg chg="add">
          <ac:chgData name="Dale Simpson" userId="1b58561b-2b87-4668-8edf-e849a5fbaf6e" providerId="ADAL" clId="{36B292E8-5DF2-4FF5-AD0C-B27581F44031}" dt="2026-01-21T11:08:40.972" v="41" actId="26606"/>
          <ac:spMkLst>
            <pc:docMk/>
            <pc:sldMk cId="3669710131" sldId="282"/>
            <ac:spMk id="11" creationId="{99413ED5-9ED4-4772-BCE4-2BCAE6B12E35}"/>
          </ac:spMkLst>
        </pc:spChg>
        <pc:spChg chg="add">
          <ac:chgData name="Dale Simpson" userId="1b58561b-2b87-4668-8edf-e849a5fbaf6e" providerId="ADAL" clId="{36B292E8-5DF2-4FF5-AD0C-B27581F44031}" dt="2026-01-21T11:08:40.972" v="41" actId="26606"/>
          <ac:spMkLst>
            <pc:docMk/>
            <pc:sldMk cId="3669710131" sldId="282"/>
            <ac:spMk id="13" creationId="{04357C93-F0CB-4A1C-8F77-4E9063789819}"/>
          </ac:spMkLst>
        </pc:spChg>
        <pc:spChg chg="add">
          <ac:chgData name="Dale Simpson" userId="1b58561b-2b87-4668-8edf-e849a5fbaf6e" providerId="ADAL" clId="{36B292E8-5DF2-4FF5-AD0C-B27581F44031}" dt="2026-01-21T11:08:40.972" v="41" actId="26606"/>
          <ac:spMkLst>
            <pc:docMk/>
            <pc:sldMk cId="3669710131" sldId="282"/>
            <ac:spMk id="15" creationId="{90F533E9-6690-41A8-A372-4C6C622D028D}"/>
          </ac:spMkLst>
        </pc:spChg>
        <pc:picChg chg="add mod ord">
          <ac:chgData name="Dale Simpson" userId="1b58561b-2b87-4668-8edf-e849a5fbaf6e" providerId="ADAL" clId="{36B292E8-5DF2-4FF5-AD0C-B27581F44031}" dt="2026-01-21T11:08:40.972" v="41" actId="26606"/>
          <ac:picMkLst>
            <pc:docMk/>
            <pc:sldMk cId="3669710131" sldId="282"/>
            <ac:picMk id="3" creationId="{0C42A605-4510-9901-7D2D-24486F37A88E}"/>
          </ac:picMkLst>
        </pc:picChg>
        <pc:picChg chg="del mod">
          <ac:chgData name="Dale Simpson" userId="1b58561b-2b87-4668-8edf-e849a5fbaf6e" providerId="ADAL" clId="{36B292E8-5DF2-4FF5-AD0C-B27581F44031}" dt="2026-01-21T11:07:51.702" v="19" actId="478"/>
          <ac:picMkLst>
            <pc:docMk/>
            <pc:sldMk cId="3669710131" sldId="282"/>
            <ac:picMk id="6" creationId="{770BA22E-C995-4E68-4103-609B3A9A1DE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04B22F-ADCF-455C-94F3-A66B8DD59AF8}" type="datetimeFigureOut">
              <a:rPr lang="en-GB" smtClean="0"/>
              <a:t>21/01/2026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C3FD46-F04A-4B63-9C01-9A1B0B0547A1}" type="slidenum">
              <a:rPr lang="en-GB" smtClean="0"/>
              <a:t>‹#›</a:t>
            </a:fld>
            <a:endParaRPr lang="en-GB"/>
          </a:p>
        </p:txBody>
      </p:sp>
    </p:spTree>
    <p:extLst>
      <p:ext uri="{BB962C8B-B14F-4D97-AF65-F5344CB8AC3E}">
        <p14:creationId xmlns:p14="http://schemas.microsoft.com/office/powerpoint/2010/main" val="3684154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6F9347-F535-4DD5-A861-E2C082974F17}"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F9347-F535-4DD5-A861-E2C082974F17}"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F9347-F535-4DD5-A861-E2C082974F17}"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6F9347-F535-4DD5-A861-E2C082974F17}"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F9347-F535-4DD5-A861-E2C082974F17}"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6F9347-F535-4DD5-A861-E2C082974F17}"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6F9347-F535-4DD5-A861-E2C082974F17}" type="datetimeFigureOut">
              <a:rPr lang="en-GB" smtClean="0"/>
              <a:t>21/01/2026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6F9347-F535-4DD5-A861-E2C082974F17}" type="datetimeFigureOut">
              <a:rPr lang="en-GB" smtClean="0"/>
              <a:t>21/01/2026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F9347-F535-4DD5-A861-E2C082974F17}" type="datetimeFigureOut">
              <a:rPr lang="en-GB" smtClean="0"/>
              <a:t>21/01/2026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F9347-F535-4DD5-A861-E2C082974F17}"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F9347-F535-4DD5-A861-E2C082974F17}"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B6B60-2F01-4B56-BEDE-CDD653C4A3E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F9347-F535-4DD5-A861-E2C082974F17}" type="datetimeFigureOut">
              <a:rPr lang="en-GB" smtClean="0"/>
              <a:t>21/01/2026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B6B60-2F01-4B56-BEDE-CDD653C4A3E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theschoolrun.com/year-6/year-6-sat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33759" t="40595" r="20306" b="21594"/>
          <a:stretch>
            <a:fillRect/>
          </a:stretch>
        </p:blipFill>
        <p:spPr bwMode="auto">
          <a:xfrm>
            <a:off x="0" y="0"/>
            <a:ext cx="9144000" cy="4365104"/>
          </a:xfrm>
          <a:prstGeom prst="rect">
            <a:avLst/>
          </a:prstGeom>
          <a:noFill/>
          <a:ln w="9525">
            <a:noFill/>
            <a:miter lim="800000"/>
            <a:headEnd/>
            <a:tailEnd/>
          </a:ln>
        </p:spPr>
      </p:pic>
      <p:sp>
        <p:nvSpPr>
          <p:cNvPr id="3" name="TextBox 2"/>
          <p:cNvSpPr txBox="1"/>
          <p:nvPr/>
        </p:nvSpPr>
        <p:spPr>
          <a:xfrm>
            <a:off x="467544" y="5085184"/>
            <a:ext cx="8136904" cy="1323439"/>
          </a:xfrm>
          <a:prstGeom prst="rect">
            <a:avLst/>
          </a:prstGeom>
          <a:noFill/>
        </p:spPr>
        <p:txBody>
          <a:bodyPr wrap="square" rtlCol="0">
            <a:spAutoFit/>
          </a:bodyPr>
          <a:lstStyle/>
          <a:p>
            <a:pPr algn="ctr"/>
            <a:r>
              <a:rPr lang="en-GB" sz="4000" dirty="0"/>
              <a:t>Wednesday May 20th – Friday 22nd May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itchFamily="66" charset="0"/>
              </a:rPr>
              <a:t>Reading Test</a:t>
            </a:r>
          </a:p>
        </p:txBody>
      </p:sp>
      <p:sp>
        <p:nvSpPr>
          <p:cNvPr id="4" name="Rectangle 3"/>
          <p:cNvSpPr/>
          <p:nvPr/>
        </p:nvSpPr>
        <p:spPr>
          <a:xfrm>
            <a:off x="395536" y="1484784"/>
            <a:ext cx="8064896" cy="4401205"/>
          </a:xfrm>
          <a:prstGeom prst="rect">
            <a:avLst/>
          </a:prstGeom>
        </p:spPr>
        <p:txBody>
          <a:bodyPr wrap="square">
            <a:spAutoFit/>
          </a:bodyPr>
          <a:lstStyle/>
          <a:p>
            <a:r>
              <a:rPr lang="en-GB" sz="2000">
                <a:latin typeface="Comic Sans MS" pitchFamily="66" charset="0"/>
              </a:rPr>
              <a:t>The reading test will be a single paper with questions based on three passages of text. </a:t>
            </a:r>
            <a:r>
              <a:rPr lang="en-GB" sz="2000" b="1">
                <a:latin typeface="Comic Sans MS" pitchFamily="66" charset="0"/>
              </a:rPr>
              <a:t>Your child will have one hour, including reading time, to complete the test.</a:t>
            </a:r>
            <a:endParaRPr lang="en-GB" sz="2000">
              <a:latin typeface="Comic Sans MS" pitchFamily="66" charset="0"/>
            </a:endParaRPr>
          </a:p>
          <a:p>
            <a:r>
              <a:rPr lang="en-GB" sz="2000">
                <a:latin typeface="Comic Sans MS" pitchFamily="66" charset="0"/>
              </a:rPr>
              <a:t>There will be a selection of question types, including:</a:t>
            </a:r>
          </a:p>
          <a:p>
            <a:r>
              <a:rPr lang="en-GB" sz="2000" b="1">
                <a:latin typeface="Comic Sans MS" pitchFamily="66" charset="0"/>
              </a:rPr>
              <a:t>Ranking/ordering</a:t>
            </a:r>
            <a:r>
              <a:rPr lang="en-GB" sz="2000">
                <a:latin typeface="Comic Sans MS" pitchFamily="66" charset="0"/>
              </a:rPr>
              <a:t>, e.g. ‘Number the events below to show the order in which they happen in the story’</a:t>
            </a:r>
          </a:p>
          <a:p>
            <a:r>
              <a:rPr lang="en-GB" sz="2000" b="1">
                <a:latin typeface="Comic Sans MS" pitchFamily="66" charset="0"/>
              </a:rPr>
              <a:t>Labelling</a:t>
            </a:r>
            <a:r>
              <a:rPr lang="en-GB" sz="2000">
                <a:latin typeface="Comic Sans MS" pitchFamily="66" charset="0"/>
              </a:rPr>
              <a:t>, e.g. ‘Label the text to show the title of the story’</a:t>
            </a:r>
          </a:p>
          <a:p>
            <a:r>
              <a:rPr lang="en-GB" sz="2000" b="1">
                <a:latin typeface="Comic Sans MS" pitchFamily="66" charset="0"/>
              </a:rPr>
              <a:t>Find and copy</a:t>
            </a:r>
            <a:r>
              <a:rPr lang="en-GB" sz="2000">
                <a:latin typeface="Comic Sans MS" pitchFamily="66" charset="0"/>
              </a:rPr>
              <a:t>, e.g. ‘Find and copy one word that suggests what the weather is like in the story’</a:t>
            </a:r>
          </a:p>
          <a:p>
            <a:r>
              <a:rPr lang="en-GB" sz="2000" b="1">
                <a:latin typeface="Comic Sans MS" pitchFamily="66" charset="0"/>
              </a:rPr>
              <a:t>Short constructed response</a:t>
            </a:r>
            <a:r>
              <a:rPr lang="en-GB" sz="2000">
                <a:latin typeface="Comic Sans MS" pitchFamily="66" charset="0"/>
              </a:rPr>
              <a:t>, e.g. ‘What does the bear eat?’</a:t>
            </a:r>
          </a:p>
          <a:p>
            <a:r>
              <a:rPr lang="en-GB" sz="2000" b="1">
                <a:latin typeface="Comic Sans MS" pitchFamily="66" charset="0"/>
              </a:rPr>
              <a:t>Open-ended response</a:t>
            </a:r>
            <a:r>
              <a:rPr lang="en-GB" sz="2000">
                <a:latin typeface="Comic Sans MS" pitchFamily="66" charset="0"/>
              </a:rPr>
              <a:t>, e.g. ‘Look at the sentence that begins </a:t>
            </a:r>
            <a:r>
              <a:rPr lang="en-GB" sz="2000" i="1">
                <a:latin typeface="Comic Sans MS" pitchFamily="66" charset="0"/>
              </a:rPr>
              <a:t>Once upon a time</a:t>
            </a:r>
            <a:r>
              <a:rPr lang="en-GB" sz="2000">
                <a:latin typeface="Comic Sans MS" pitchFamily="66" charset="0"/>
              </a:rPr>
              <a:t>. How does the writer increase the tension throughout this paragraph? Explain fully, referring to the text in your answer.’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2099" t="14391" r="33588"/>
          <a:stretch>
            <a:fillRect/>
          </a:stretch>
        </p:blipFill>
        <p:spPr bwMode="auto">
          <a:xfrm>
            <a:off x="1907704" y="332656"/>
            <a:ext cx="4464496" cy="62624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2099" t="15375" r="33588"/>
          <a:stretch>
            <a:fillRect/>
          </a:stretch>
        </p:blipFill>
        <p:spPr bwMode="auto">
          <a:xfrm>
            <a:off x="251520" y="260648"/>
            <a:ext cx="4464496" cy="6190456"/>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24905" t="18329" r="26393"/>
          <a:stretch>
            <a:fillRect/>
          </a:stretch>
        </p:blipFill>
        <p:spPr bwMode="auto">
          <a:xfrm>
            <a:off x="4788024" y="260648"/>
            <a:ext cx="4032448" cy="59744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cstate="print"/>
          <a:srcRect l="27671" t="25219" r="29161" b="31469"/>
          <a:stretch>
            <a:fillRect/>
          </a:stretch>
        </p:blipFill>
        <p:spPr bwMode="auto">
          <a:xfrm>
            <a:off x="0" y="188640"/>
            <a:ext cx="5057477" cy="3168352"/>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3" cstate="print"/>
          <a:srcRect l="33899" t="27679" r="34793" b="26182"/>
          <a:stretch>
            <a:fillRect/>
          </a:stretch>
        </p:blipFill>
        <p:spPr bwMode="auto">
          <a:xfrm>
            <a:off x="4211960" y="2996952"/>
            <a:ext cx="4464496" cy="369915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Writing</a:t>
            </a:r>
          </a:p>
        </p:txBody>
      </p:sp>
      <p:sp>
        <p:nvSpPr>
          <p:cNvPr id="3" name="Content Placeholder 2"/>
          <p:cNvSpPr>
            <a:spLocks noGrp="1"/>
          </p:cNvSpPr>
          <p:nvPr>
            <p:ph idx="1"/>
          </p:nvPr>
        </p:nvSpPr>
        <p:spPr/>
        <p:txBody>
          <a:bodyPr>
            <a:normAutofit fontScale="92500" lnSpcReduction="10000"/>
          </a:bodyPr>
          <a:lstStyle/>
          <a:p>
            <a:pPr>
              <a:buNone/>
            </a:pPr>
            <a:r>
              <a:rPr lang="en-GB"/>
              <a:t>There is no test for writing, teacher assessments are made from writing in all subject areas, they have to consistently be achieving each objective.</a:t>
            </a:r>
          </a:p>
          <a:p>
            <a:pPr>
              <a:buNone/>
            </a:pPr>
            <a:endParaRPr lang="en-GB"/>
          </a:p>
          <a:p>
            <a:pPr>
              <a:buNone/>
            </a:pPr>
            <a:r>
              <a:rPr lang="en-GB"/>
              <a:t>Moderation takes place throughout the year between schools and some schools are moderated in May.</a:t>
            </a:r>
          </a:p>
          <a:p>
            <a:pPr>
              <a:buNone/>
            </a:pPr>
            <a:r>
              <a:rPr lang="en-GB"/>
              <a:t>All the children have writing targets so they know how to improve their writing. Feedback and marking also shows them how to improve.</a:t>
            </a:r>
          </a:p>
          <a:p>
            <a:pPr>
              <a:buNone/>
            </a:pPr>
            <a:endParaRPr lang="en-GB"/>
          </a:p>
          <a:p>
            <a:pPr>
              <a:buNone/>
            </a:pPr>
            <a:endParaRPr lang="en-GB"/>
          </a:p>
          <a:p>
            <a:pPr>
              <a:buNone/>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9150" y="853837"/>
            <a:ext cx="8834850" cy="4090466"/>
          </a:xfrm>
          <a:prstGeom prst="rect">
            <a:avLst/>
          </a:prstGeom>
        </p:spPr>
      </p:pic>
    </p:spTree>
    <p:extLst>
      <p:ext uri="{BB962C8B-B14F-4D97-AF65-F5344CB8AC3E}">
        <p14:creationId xmlns:p14="http://schemas.microsoft.com/office/powerpoint/2010/main" val="258608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23528" y="274638"/>
            <a:ext cx="8098417" cy="5530626"/>
          </a:xfrm>
          <a:prstGeom prst="rect">
            <a:avLst/>
          </a:prstGeom>
        </p:spPr>
      </p:pic>
    </p:spTree>
    <p:extLst>
      <p:ext uri="{BB962C8B-B14F-4D97-AF65-F5344CB8AC3E}">
        <p14:creationId xmlns:p14="http://schemas.microsoft.com/office/powerpoint/2010/main" val="334457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74259" y="1196752"/>
            <a:ext cx="8312541" cy="3970784"/>
          </a:xfrm>
          <a:prstGeom prst="rect">
            <a:avLst/>
          </a:prstGeom>
        </p:spPr>
      </p:pic>
    </p:spTree>
    <p:extLst>
      <p:ext uri="{BB962C8B-B14F-4D97-AF65-F5344CB8AC3E}">
        <p14:creationId xmlns:p14="http://schemas.microsoft.com/office/powerpoint/2010/main" val="192849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8352928" cy="4093428"/>
          </a:xfrm>
          <a:prstGeom prst="rect">
            <a:avLst/>
          </a:prstGeom>
        </p:spPr>
        <p:txBody>
          <a:bodyPr wrap="square">
            <a:spAutoFit/>
          </a:bodyPr>
          <a:lstStyle/>
          <a:p>
            <a:r>
              <a:rPr lang="en-GB" sz="2000">
                <a:latin typeface="Comic Sans MS" pitchFamily="66" charset="0"/>
              </a:rPr>
              <a:t>Children will sit three papers in maths:</a:t>
            </a:r>
          </a:p>
          <a:p>
            <a:r>
              <a:rPr lang="en-GB" sz="2000">
                <a:latin typeface="Comic Sans MS" pitchFamily="66" charset="0"/>
              </a:rPr>
              <a:t>Paper 1: </a:t>
            </a:r>
            <a:r>
              <a:rPr lang="en-GB" sz="2000" b="1">
                <a:latin typeface="Comic Sans MS" pitchFamily="66" charset="0"/>
              </a:rPr>
              <a:t>arithmetic</a:t>
            </a:r>
            <a:r>
              <a:rPr lang="en-GB" sz="2000">
                <a:latin typeface="Comic Sans MS" pitchFamily="66" charset="0"/>
              </a:rPr>
              <a:t>, 30 minutes</a:t>
            </a:r>
          </a:p>
          <a:p>
            <a:r>
              <a:rPr lang="en-GB" sz="2000">
                <a:latin typeface="Comic Sans MS" pitchFamily="66" charset="0"/>
              </a:rPr>
              <a:t>Papers 2 and 3: </a:t>
            </a:r>
            <a:r>
              <a:rPr lang="en-GB" sz="2000" b="1">
                <a:latin typeface="Comic Sans MS" pitchFamily="66" charset="0"/>
              </a:rPr>
              <a:t>reasoning</a:t>
            </a:r>
            <a:r>
              <a:rPr lang="en-GB" sz="2000">
                <a:latin typeface="Comic Sans MS" pitchFamily="66" charset="0"/>
              </a:rPr>
              <a:t>, 40 minutes per paper</a:t>
            </a:r>
          </a:p>
          <a:p>
            <a:endParaRPr lang="en-GB" sz="2000">
              <a:latin typeface="Comic Sans MS" pitchFamily="66" charset="0"/>
            </a:endParaRPr>
          </a:p>
          <a:p>
            <a:r>
              <a:rPr lang="en-GB" sz="2000">
                <a:latin typeface="Comic Sans MS" pitchFamily="66" charset="0"/>
              </a:rPr>
              <a:t>Paper 1 will consist of fixed response questions, where children have to give the correct answer to calculations, including long multiplication and division.</a:t>
            </a:r>
          </a:p>
          <a:p>
            <a:endParaRPr lang="en-GB" sz="2000">
              <a:latin typeface="Comic Sans MS" pitchFamily="66" charset="0"/>
            </a:endParaRPr>
          </a:p>
          <a:p>
            <a:r>
              <a:rPr lang="en-GB" sz="2000">
                <a:latin typeface="Comic Sans MS" pitchFamily="66" charset="0"/>
              </a:rPr>
              <a:t> Papers 2 and 3 will involve a number of question types, including:</a:t>
            </a:r>
          </a:p>
          <a:p>
            <a:r>
              <a:rPr lang="en-GB" sz="2000">
                <a:latin typeface="Comic Sans MS" pitchFamily="66" charset="0"/>
              </a:rPr>
              <a:t>multiple choice, true or false, giving the answer to a calculation, drawing a shape or completing a table or chart.</a:t>
            </a:r>
          </a:p>
          <a:p>
            <a:r>
              <a:rPr lang="en-GB" sz="2000">
                <a:latin typeface="Comic Sans MS" pitchFamily="66" charset="0"/>
              </a:rPr>
              <a:t>The children will have to explain their approach for solving a problem and in some cases explain how they know.</a:t>
            </a:r>
          </a:p>
        </p:txBody>
      </p:sp>
      <p:sp>
        <p:nvSpPr>
          <p:cNvPr id="3" name="TextBox 2"/>
          <p:cNvSpPr txBox="1"/>
          <p:nvPr/>
        </p:nvSpPr>
        <p:spPr>
          <a:xfrm>
            <a:off x="827584" y="620688"/>
            <a:ext cx="7560840" cy="523220"/>
          </a:xfrm>
          <a:prstGeom prst="rect">
            <a:avLst/>
          </a:prstGeom>
          <a:noFill/>
        </p:spPr>
        <p:txBody>
          <a:bodyPr wrap="square" rtlCol="0">
            <a:spAutoFit/>
          </a:bodyPr>
          <a:lstStyle/>
          <a:p>
            <a:pPr algn="ctr"/>
            <a:r>
              <a:rPr lang="en-GB" sz="2800">
                <a:latin typeface="Comic Sans MS" pitchFamily="66" charset="0"/>
              </a:rPr>
              <a:t>Maths Test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3759" t="22266" r="35802" b="9813"/>
          <a:stretch>
            <a:fillRect/>
          </a:stretch>
        </p:blipFill>
        <p:spPr bwMode="auto">
          <a:xfrm>
            <a:off x="251520" y="332656"/>
            <a:ext cx="4104456" cy="514922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35147" t="22438" r="35248" b="7672"/>
          <a:stretch>
            <a:fillRect/>
          </a:stretch>
        </p:blipFill>
        <p:spPr bwMode="auto">
          <a:xfrm>
            <a:off x="4644008" y="980728"/>
            <a:ext cx="3851920" cy="5112568"/>
          </a:xfrm>
          <a:prstGeom prst="rect">
            <a:avLst/>
          </a:prstGeom>
          <a:noFill/>
          <a:ln w="9525">
            <a:noFill/>
            <a:miter lim="800000"/>
            <a:headEnd/>
            <a:tailEnd/>
          </a:ln>
        </p:spPr>
      </p:pic>
      <p:sp>
        <p:nvSpPr>
          <p:cNvPr id="4" name="TextBox 3"/>
          <p:cNvSpPr txBox="1"/>
          <p:nvPr/>
        </p:nvSpPr>
        <p:spPr>
          <a:xfrm>
            <a:off x="323528" y="5805264"/>
            <a:ext cx="4176464" cy="646331"/>
          </a:xfrm>
          <a:prstGeom prst="rect">
            <a:avLst/>
          </a:prstGeom>
          <a:noFill/>
        </p:spPr>
        <p:txBody>
          <a:bodyPr wrap="square" rtlCol="0">
            <a:spAutoFit/>
          </a:bodyPr>
          <a:lstStyle/>
          <a:p>
            <a:r>
              <a:rPr lang="en-GB"/>
              <a:t>Because this is a timed test,  knowing times tables will help.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2B92A4-A605-4BA6-A002-9777791CD78A}"/>
              </a:ext>
            </a:extLst>
          </p:cNvPr>
          <p:cNvPicPr>
            <a:picLocks noChangeAspect="1"/>
          </p:cNvPicPr>
          <p:nvPr/>
        </p:nvPicPr>
        <p:blipFill>
          <a:blip r:embed="rId2"/>
          <a:stretch>
            <a:fillRect/>
          </a:stretch>
        </p:blipFill>
        <p:spPr>
          <a:xfrm>
            <a:off x="-120482" y="2079496"/>
            <a:ext cx="9456539" cy="34784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4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8779" t="27188" r="30267" b="31469"/>
          <a:stretch>
            <a:fillRect/>
          </a:stretch>
        </p:blipFill>
        <p:spPr bwMode="auto">
          <a:xfrm>
            <a:off x="323528" y="260648"/>
            <a:ext cx="3933008" cy="223224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l="28778" t="24407" r="31928" b="3125"/>
          <a:stretch>
            <a:fillRect/>
          </a:stretch>
        </p:blipFill>
        <p:spPr bwMode="auto">
          <a:xfrm>
            <a:off x="4644008" y="332656"/>
            <a:ext cx="3819510" cy="396044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l="34313" t="23422" r="36355" b="33266"/>
          <a:stretch>
            <a:fillRect/>
          </a:stretch>
        </p:blipFill>
        <p:spPr bwMode="auto">
          <a:xfrm>
            <a:off x="539552" y="2924944"/>
            <a:ext cx="3816424" cy="316835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620688"/>
            <a:ext cx="6264696" cy="707886"/>
          </a:xfrm>
          <a:prstGeom prst="rect">
            <a:avLst/>
          </a:prstGeom>
          <a:noFill/>
        </p:spPr>
        <p:txBody>
          <a:bodyPr wrap="square" rtlCol="0">
            <a:spAutoFit/>
          </a:bodyPr>
          <a:lstStyle/>
          <a:p>
            <a:pPr algn="ctr"/>
            <a:r>
              <a:rPr lang="en-GB" sz="4000"/>
              <a:t>How can you help?</a:t>
            </a:r>
          </a:p>
        </p:txBody>
      </p:sp>
      <p:sp>
        <p:nvSpPr>
          <p:cNvPr id="3" name="TextBox 2"/>
          <p:cNvSpPr txBox="1"/>
          <p:nvPr/>
        </p:nvSpPr>
        <p:spPr>
          <a:xfrm>
            <a:off x="251520" y="1628800"/>
            <a:ext cx="7488832" cy="5509200"/>
          </a:xfrm>
          <a:prstGeom prst="rect">
            <a:avLst/>
          </a:prstGeom>
          <a:noFill/>
        </p:spPr>
        <p:txBody>
          <a:bodyPr wrap="square" rtlCol="0">
            <a:spAutoFit/>
          </a:bodyPr>
          <a:lstStyle/>
          <a:p>
            <a:r>
              <a:rPr lang="en-GB" sz="3200" dirty="0"/>
              <a:t>Support with homework.</a:t>
            </a:r>
          </a:p>
          <a:p>
            <a:endParaRPr lang="en-GB" sz="3200" dirty="0"/>
          </a:p>
          <a:p>
            <a:r>
              <a:rPr lang="en-GB" sz="3200" dirty="0"/>
              <a:t>Talk to the children about their learning.</a:t>
            </a:r>
          </a:p>
          <a:p>
            <a:r>
              <a:rPr lang="en-GB" sz="3200" dirty="0"/>
              <a:t>As we get closer to May doing extra work at home.</a:t>
            </a:r>
          </a:p>
          <a:p>
            <a:endParaRPr lang="en-GB" sz="3200" dirty="0"/>
          </a:p>
          <a:p>
            <a:r>
              <a:rPr lang="en-GB" sz="3200" dirty="0"/>
              <a:t>Revision books £7.90 for 3 revision books.</a:t>
            </a:r>
          </a:p>
          <a:p>
            <a:endParaRPr lang="en-GB" sz="3200" dirty="0"/>
          </a:p>
          <a:p>
            <a:r>
              <a:rPr lang="en-GB" sz="3200" dirty="0"/>
              <a:t>Order open now, closes next Wednesday.</a:t>
            </a:r>
          </a:p>
          <a:p>
            <a:endParaRPr lang="en-GB" sz="3200" dirty="0"/>
          </a:p>
          <a:p>
            <a:endParaRPr lang="en-GB"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92888" cy="1200329"/>
          </a:xfrm>
          <a:prstGeom prst="rect">
            <a:avLst/>
          </a:prstGeom>
        </p:spPr>
        <p:txBody>
          <a:bodyPr wrap="square">
            <a:spAutoFit/>
          </a:bodyPr>
          <a:lstStyle/>
          <a:p>
            <a:endParaRPr lang="en-GB" sz="3600">
              <a:latin typeface="Comic Sans MS" pitchFamily="66" charset="0"/>
            </a:endParaRPr>
          </a:p>
          <a:p>
            <a:endParaRPr lang="en-GB" sz="3600">
              <a:latin typeface="Comic Sans MS" pitchFamily="66" charset="0"/>
            </a:endParaRPr>
          </a:p>
        </p:txBody>
      </p:sp>
      <p:pic>
        <p:nvPicPr>
          <p:cNvPr id="4" name="Picture 3">
            <a:extLst>
              <a:ext uri="{FF2B5EF4-FFF2-40B4-BE49-F238E27FC236}">
                <a16:creationId xmlns:a16="http://schemas.microsoft.com/office/drawing/2014/main" id="{99F08727-F874-4D58-830F-2F6DACA6A0F1}"/>
              </a:ext>
            </a:extLst>
          </p:cNvPr>
          <p:cNvPicPr>
            <a:picLocks noChangeAspect="1"/>
          </p:cNvPicPr>
          <p:nvPr/>
        </p:nvPicPr>
        <p:blipFill>
          <a:blip r:embed="rId2"/>
          <a:stretch>
            <a:fillRect/>
          </a:stretch>
        </p:blipFill>
        <p:spPr>
          <a:xfrm>
            <a:off x="0" y="1593000"/>
            <a:ext cx="9144000" cy="36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16832"/>
            <a:ext cx="7772400" cy="1470025"/>
          </a:xfrm>
        </p:spPr>
        <p:txBody>
          <a:bodyPr>
            <a:normAutofit fontScale="90000"/>
          </a:bodyPr>
          <a:lstStyle/>
          <a:p>
            <a:pPr algn="l"/>
            <a:br>
              <a:rPr lang="en-GB" sz="3600" dirty="0"/>
            </a:br>
            <a:br>
              <a:rPr lang="en-GB" sz="3600" dirty="0"/>
            </a:br>
            <a:r>
              <a:rPr lang="en-GB" sz="3600" dirty="0">
                <a:latin typeface="Comic Sans MS" pitchFamily="66" charset="0"/>
              </a:rPr>
              <a:t>In the summer term children in Year 6 will take </a:t>
            </a:r>
            <a:r>
              <a:rPr lang="en-GB" sz="3600" dirty="0">
                <a:latin typeface="Comic Sans MS" pitchFamily="66" charset="0"/>
                <a:hlinkClick r:id="rId2"/>
              </a:rPr>
              <a:t>SATs</a:t>
            </a:r>
            <a:r>
              <a:rPr lang="en-GB" sz="3600" dirty="0">
                <a:latin typeface="Comic Sans MS" pitchFamily="66" charset="0"/>
              </a:rPr>
              <a:t> papers. </a:t>
            </a:r>
            <a:br>
              <a:rPr lang="en-GB" sz="3600" dirty="0">
                <a:latin typeface="Comic Sans MS" pitchFamily="66" charset="0"/>
              </a:rPr>
            </a:br>
            <a:r>
              <a:rPr lang="en-GB" sz="3600" dirty="0">
                <a:latin typeface="Comic Sans MS" pitchFamily="66" charset="0"/>
              </a:rPr>
              <a:t>Year 6 SATs will take place the week beginning Monday 11</a:t>
            </a:r>
            <a:r>
              <a:rPr lang="en-GB" sz="3600" baseline="30000" dirty="0">
                <a:latin typeface="Comic Sans MS" pitchFamily="66" charset="0"/>
              </a:rPr>
              <a:t>th</a:t>
            </a:r>
            <a:r>
              <a:rPr lang="en-GB" sz="3600" dirty="0">
                <a:latin typeface="Comic Sans MS" pitchFamily="66" charset="0"/>
              </a:rPr>
              <a:t> May.</a:t>
            </a:r>
            <a:br>
              <a:rPr lang="en-GB" sz="3600" dirty="0">
                <a:latin typeface="Comic Sans MS" pitchFamily="66" charset="0"/>
              </a:rPr>
            </a:br>
            <a:r>
              <a:rPr lang="en-GB" sz="3600" dirty="0">
                <a:latin typeface="Comic Sans MS" pitchFamily="66" charset="0"/>
              </a:rPr>
              <a:t>These tests in English and maths will reflect the national curriculum not just from year 6, but test what has been taught in Key Stage 2.</a:t>
            </a:r>
            <a:br>
              <a:rPr lang="en-GB" sz="3600" dirty="0">
                <a:latin typeface="Comic Sans MS" pitchFamily="66" charset="0"/>
              </a:rPr>
            </a:br>
            <a:r>
              <a:rPr lang="en-GB" sz="3600" dirty="0">
                <a:latin typeface="Comic Sans MS" pitchFamily="66" charset="0"/>
              </a:rPr>
              <a:t>They are externally marked.</a:t>
            </a:r>
            <a:br>
              <a:rPr lang="en-GB" dirty="0"/>
            </a:br>
            <a:endParaRPr lang="en-GB"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3E63C3-AE97-F5BB-C973-59A3B4E53953}"/>
              </a:ext>
            </a:extLst>
          </p:cNvPr>
          <p:cNvSpPr txBox="1"/>
          <p:nvPr/>
        </p:nvSpPr>
        <p:spPr>
          <a:xfrm>
            <a:off x="6950931" y="2023110"/>
            <a:ext cx="1852218"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dirty="0">
                <a:solidFill>
                  <a:schemeClr val="tx1"/>
                </a:solidFill>
                <a:latin typeface="+mj-lt"/>
                <a:ea typeface="+mj-ea"/>
                <a:cs typeface="+mj-cs"/>
              </a:rPr>
              <a:t>Key Stage 2 SATs.</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42A605-4510-9901-7D2D-24486F37A88E}"/>
              </a:ext>
            </a:extLst>
          </p:cNvPr>
          <p:cNvPicPr>
            <a:picLocks noChangeAspect="1"/>
          </p:cNvPicPr>
          <p:nvPr/>
        </p:nvPicPr>
        <p:blipFill>
          <a:blip r:embed="rId2"/>
          <a:stretch>
            <a:fillRect/>
          </a:stretch>
        </p:blipFill>
        <p:spPr>
          <a:xfrm>
            <a:off x="408928" y="2159179"/>
            <a:ext cx="5706228" cy="2610598"/>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71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3" y="836712"/>
            <a:ext cx="7431387" cy="3960440"/>
          </a:xfrm>
          <a:prstGeom prst="rect">
            <a:avLst/>
          </a:prstGeom>
        </p:spPr>
      </p:pic>
    </p:spTree>
    <p:extLst>
      <p:ext uri="{BB962C8B-B14F-4D97-AF65-F5344CB8AC3E}">
        <p14:creationId xmlns:p14="http://schemas.microsoft.com/office/powerpoint/2010/main" val="274707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8064896" cy="4832092"/>
          </a:xfrm>
          <a:prstGeom prst="rect">
            <a:avLst/>
          </a:prstGeom>
        </p:spPr>
        <p:txBody>
          <a:bodyPr wrap="square">
            <a:spAutoFit/>
          </a:bodyPr>
          <a:lstStyle/>
          <a:p>
            <a:r>
              <a:rPr lang="en-GB" sz="2800" b="1">
                <a:latin typeface="Comic Sans MS" pitchFamily="66" charset="0"/>
              </a:rPr>
              <a:t>You will be given your child’s raw score (the actual number of marks they get), alongside their scaled score and whether they have reached the national average. </a:t>
            </a:r>
          </a:p>
          <a:p>
            <a:endParaRPr lang="en-GB" sz="2800" b="1">
              <a:latin typeface="Comic Sans MS" pitchFamily="66" charset="0"/>
            </a:endParaRPr>
          </a:p>
          <a:p>
            <a:r>
              <a:rPr lang="en-GB" sz="2800" b="1">
                <a:latin typeface="Comic Sans MS" pitchFamily="66" charset="0"/>
              </a:rPr>
              <a:t>The scaled score ranges from 80 – 120</a:t>
            </a:r>
          </a:p>
          <a:p>
            <a:r>
              <a:rPr lang="en-GB" sz="2800" b="1">
                <a:latin typeface="Comic Sans MS" pitchFamily="66" charset="0"/>
              </a:rPr>
              <a:t>The average score is 100, if a child doesn’t meet 100 they will be recorded as HNM (has not met the end of Key Stage Standard).</a:t>
            </a:r>
          </a:p>
          <a:p>
            <a:endParaRPr lang="en-GB" sz="280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443840"/>
            <a:ext cx="7560840" cy="4893647"/>
          </a:xfrm>
          <a:prstGeom prst="rect">
            <a:avLst/>
          </a:prstGeom>
        </p:spPr>
        <p:txBody>
          <a:bodyPr wrap="square">
            <a:spAutoFit/>
          </a:bodyPr>
          <a:lstStyle/>
          <a:p>
            <a:r>
              <a:rPr lang="en-GB" sz="2400">
                <a:latin typeface="Comic Sans MS" pitchFamily="66" charset="0"/>
              </a:rPr>
              <a:t>The grammar, punctuation and spelling test will consist of two parts: a </a:t>
            </a:r>
            <a:r>
              <a:rPr lang="en-GB" sz="2400" b="1">
                <a:latin typeface="Comic Sans MS" pitchFamily="66" charset="0"/>
              </a:rPr>
              <a:t>grammar and punctuation paper</a:t>
            </a:r>
            <a:r>
              <a:rPr lang="en-GB" sz="2400">
                <a:latin typeface="Comic Sans MS" pitchFamily="66" charset="0"/>
              </a:rPr>
              <a:t> requiring short answers, lasting 45 minutes and a</a:t>
            </a:r>
            <a:r>
              <a:rPr lang="en-GB" sz="2400" b="1">
                <a:latin typeface="Comic Sans MS" pitchFamily="66" charset="0"/>
              </a:rPr>
              <a:t> spelling test of 20 words</a:t>
            </a:r>
            <a:r>
              <a:rPr lang="en-GB" sz="2400">
                <a:latin typeface="Comic Sans MS" pitchFamily="66" charset="0"/>
              </a:rPr>
              <a:t>, lasting around 15 minutes.</a:t>
            </a:r>
          </a:p>
          <a:p>
            <a:r>
              <a:rPr lang="en-GB" sz="2400">
                <a:latin typeface="Comic Sans MS" pitchFamily="66" charset="0"/>
              </a:rPr>
              <a:t>The grammar and punctuation test will include two sub-types of questions:</a:t>
            </a:r>
          </a:p>
          <a:p>
            <a:r>
              <a:rPr lang="en-GB" sz="2400" b="1">
                <a:latin typeface="Comic Sans MS" pitchFamily="66" charset="0"/>
              </a:rPr>
              <a:t>Selected response</a:t>
            </a:r>
            <a:r>
              <a:rPr lang="en-GB" sz="2400">
                <a:latin typeface="Comic Sans MS" pitchFamily="66" charset="0"/>
              </a:rPr>
              <a:t>, e.g. ‘Identify the adjectives in the sentence below’</a:t>
            </a:r>
          </a:p>
          <a:p>
            <a:r>
              <a:rPr lang="en-GB" sz="2400" b="1">
                <a:latin typeface="Comic Sans MS" pitchFamily="66" charset="0"/>
              </a:rPr>
              <a:t>Constructed response</a:t>
            </a:r>
            <a:r>
              <a:rPr lang="en-GB" sz="2400">
                <a:latin typeface="Comic Sans MS" pitchFamily="66" charset="0"/>
              </a:rPr>
              <a:t>, e.g. ‘Correct/complete/rewrite the sentence below,’ or, ‘The sentence below has an apostrophe missing. Explain why it needs an apostrophe.’</a:t>
            </a:r>
          </a:p>
        </p:txBody>
      </p:sp>
      <p:sp>
        <p:nvSpPr>
          <p:cNvPr id="6" name="TextBox 5"/>
          <p:cNvSpPr txBox="1"/>
          <p:nvPr/>
        </p:nvSpPr>
        <p:spPr>
          <a:xfrm>
            <a:off x="1331640" y="764704"/>
            <a:ext cx="6768752" cy="584775"/>
          </a:xfrm>
          <a:prstGeom prst="rect">
            <a:avLst/>
          </a:prstGeom>
          <a:noFill/>
        </p:spPr>
        <p:txBody>
          <a:bodyPr wrap="square" rtlCol="0">
            <a:spAutoFit/>
          </a:bodyPr>
          <a:lstStyle/>
          <a:p>
            <a:pPr algn="ctr"/>
            <a:r>
              <a:rPr lang="en-GB" sz="3200">
                <a:latin typeface="Comic Sans MS" pitchFamily="66" charset="0"/>
              </a:rPr>
              <a:t>Grammar, Punctuation and Spelling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cstate="print"/>
          <a:srcRect l="33596" t="19724" r="36582" b="21409"/>
          <a:stretch>
            <a:fillRect/>
          </a:stretch>
        </p:blipFill>
        <p:spPr bwMode="auto">
          <a:xfrm>
            <a:off x="323528" y="321007"/>
            <a:ext cx="4536504" cy="629327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33759" t="21454" r="36909"/>
          <a:stretch>
            <a:fillRect/>
          </a:stretch>
        </p:blipFill>
        <p:spPr bwMode="auto">
          <a:xfrm>
            <a:off x="4283968" y="548680"/>
            <a:ext cx="3816424" cy="57458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l="4472" t="19092" r="6078" b="7722"/>
          <a:stretch>
            <a:fillRect/>
          </a:stretch>
        </p:blipFill>
        <p:spPr bwMode="auto">
          <a:xfrm>
            <a:off x="323528" y="404664"/>
            <a:ext cx="6120680" cy="252028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4981" t="28344" r="5916" b="6516"/>
          <a:stretch>
            <a:fillRect/>
          </a:stretch>
        </p:blipFill>
        <p:spPr bwMode="auto">
          <a:xfrm>
            <a:off x="323528" y="3212976"/>
            <a:ext cx="6733256" cy="276752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AF7E2DD8B7EE469AE13D165AC8F77A" ma:contentTypeVersion="13" ma:contentTypeDescription="Create a new document." ma:contentTypeScope="" ma:versionID="caf5c3381128376965c77df795f508eb">
  <xsd:schema xmlns:xsd="http://www.w3.org/2001/XMLSchema" xmlns:xs="http://www.w3.org/2001/XMLSchema" xmlns:p="http://schemas.microsoft.com/office/2006/metadata/properties" xmlns:ns2="4a7b261b-5e26-44b3-9f0c-4db260813b1a" xmlns:ns3="411850dc-0c99-40f6-ac2c-9381cd43f267" targetNamespace="http://schemas.microsoft.com/office/2006/metadata/properties" ma:root="true" ma:fieldsID="46c0f2b862165ef767dcbfcb235664d1" ns2:_="" ns3:_="">
    <xsd:import namespace="4a7b261b-5e26-44b3-9f0c-4db260813b1a"/>
    <xsd:import namespace="411850dc-0c99-40f6-ac2c-9381cd43f2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b261b-5e26-44b3-9f0c-4db260813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73701fa-cfef-4c17-ac08-134cf362ddc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850dc-0c99-40f6-ac2c-9381cd43f2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d9528e-8d8f-4b6b-9102-5acb50ba1a73}" ma:internalName="TaxCatchAll" ma:showField="CatchAllData" ma:web="411850dc-0c99-40f6-ac2c-9381cd43f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1850dc-0c99-40f6-ac2c-9381cd43f267" xsi:nil="true"/>
    <lcf76f155ced4ddcb4097134ff3c332f xmlns="4a7b261b-5e26-44b3-9f0c-4db260813b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7B23D4-893D-41FE-97D3-5F3C80F1B23E}"/>
</file>

<file path=customXml/itemProps2.xml><?xml version="1.0" encoding="utf-8"?>
<ds:datastoreItem xmlns:ds="http://schemas.openxmlformats.org/officeDocument/2006/customXml" ds:itemID="{A868E35B-5CDC-4D80-9DA2-4E834EA8E620}"/>
</file>

<file path=customXml/itemProps3.xml><?xml version="1.0" encoding="utf-8"?>
<ds:datastoreItem xmlns:ds="http://schemas.openxmlformats.org/officeDocument/2006/customXml" ds:itemID="{2F3BF05D-16AD-4D5B-9047-3ADA39903000}"/>
</file>

<file path=docProps/app.xml><?xml version="1.0" encoding="utf-8"?>
<Properties xmlns="http://schemas.openxmlformats.org/officeDocument/2006/extended-properties" xmlns:vt="http://schemas.openxmlformats.org/officeDocument/2006/docPropsVTypes">
  <Template>Retrospect</Template>
  <TotalTime>25</TotalTime>
  <Words>663</Words>
  <Application>Microsoft Office PowerPoint</Application>
  <PresentationFormat>On-screen Show (4:3)</PresentationFormat>
  <Paragraphs>46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PowerPoint Presentation</vt:lpstr>
      <vt:lpstr>PowerPoint Presentation</vt:lpstr>
      <vt:lpstr>  In the summer term children in Year 6 will take SATs papers.  Year 6 SATs will take place the week beginning Monday 11th May. These tests in English and maths will reflect the national curriculum not just from year 6, but test what has been taught in Key Stage 2. They are externally marked. </vt:lpstr>
      <vt:lpstr>PowerPoint Presentation</vt:lpstr>
      <vt:lpstr>PowerPoint Presentation</vt:lpstr>
      <vt:lpstr>PowerPoint Presentation</vt:lpstr>
      <vt:lpstr>PowerPoint Presentation</vt:lpstr>
      <vt:lpstr>PowerPoint Presentation</vt:lpstr>
      <vt:lpstr>PowerPoint Presentation</vt:lpstr>
      <vt:lpstr>Reading Test</vt:lpstr>
      <vt:lpstr>PowerPoint Presentation</vt:lpstr>
      <vt:lpstr>PowerPoint Presentation</vt:lpstr>
      <vt:lpstr>PowerPoint Presentation</vt:lpstr>
      <vt:lpstr>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summer term of 2016, children in Year 2 and Year 6 will be the first to take the new SATs papers. These tests in English and maths will reflect the new national curriculum, and are intended to be more rigorous. There will also be a completely new marking scheme to replace the existing national curriculum levels.</dc:title>
  <dc:creator>Mrs Cartwright</dc:creator>
  <cp:lastModifiedBy>Dale Simpson</cp:lastModifiedBy>
  <cp:revision>1</cp:revision>
  <dcterms:created xsi:type="dcterms:W3CDTF">2015-10-15T08:33:04Z</dcterms:created>
  <dcterms:modified xsi:type="dcterms:W3CDTF">2026-01-21T11:08:45Z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0x0101001DAF7E2DD8B7EE469AE13D165AC8F77A</vt:lpwstr>
  </property>
</Properties>
</file>