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3A33C-B33F-4C14-AFB0-E023CC5CD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C46D9C-3B7D-4117-A79A-802AD0A639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1535F-DA71-4346-B034-F821EAEBB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3C23-C181-463E-9071-2EAB9484EC66}" type="datetimeFigureOut">
              <a:rPr lang="en-GB" smtClean="0"/>
              <a:t>16/07/2025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BCDCC-952D-461F-9D4B-A585BCDC9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A4145-D2FE-4938-A91A-B8EEEAC78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74239-4C10-479C-8655-E781410DB7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56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5CCF0-AD48-4977-8332-670A29E44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B954C3-A130-4D36-AC79-32F58058AC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48883-9A0D-46F2-AD4D-F0A4BCA36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3C23-C181-463E-9071-2EAB9484EC66}" type="datetimeFigureOut">
              <a:rPr lang="en-GB" smtClean="0"/>
              <a:t>16/07/2025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D6218-4D4E-40A3-B57D-6FCF5E5D4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148B3-928B-4732-A96E-295E98BC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74239-4C10-479C-8655-E781410DB7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33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3F251F-2560-4705-BCE5-CA420126B2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EE6E78-23D7-4005-B645-ED28E6439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A9808-FC06-49C3-A29B-56C62B90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3C23-C181-463E-9071-2EAB9484EC66}" type="datetimeFigureOut">
              <a:rPr lang="en-GB" smtClean="0"/>
              <a:t>16/07/2025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074D3-AF7B-422D-8EDE-E2F2293C1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3D138-6EF0-4DE4-8C6C-266B0CD95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74239-4C10-479C-8655-E781410DB7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25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ED881-99E7-4D43-BB66-2136445EC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536E3-8D36-439A-9093-352E0D424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0586A-C983-4AD5-805D-998584CA8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3C23-C181-463E-9071-2EAB9484EC66}" type="datetimeFigureOut">
              <a:rPr lang="en-GB" smtClean="0"/>
              <a:t>16/07/2025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C00ED-4994-4E1E-BF0C-0ECE1F636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15818-A73F-48E8-8A29-F4A9DD7E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74239-4C10-479C-8655-E781410DB7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47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E2555-BCD4-4384-9FD4-0CEFDBB47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4ABF4F-731E-49B8-9B3D-5DC98AD75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6E918-D7F2-4437-A1FF-88140BC16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3C23-C181-463E-9071-2EAB9484EC66}" type="datetimeFigureOut">
              <a:rPr lang="en-GB" smtClean="0"/>
              <a:t>16/07/2025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2CBAC-F029-424F-B794-FC6018EE5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507E3-FE23-44AB-AA69-0528E5DD3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74239-4C10-479C-8655-E781410DB7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10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BDAE7-F1C9-4941-BE65-9DEA2488A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0FAC9-55F8-4E07-8D2C-308423D437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B65C6B-9AE3-42C2-9DC0-86B8FAE62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5E79F-AC52-4F3C-869D-3E4DBC24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3C23-C181-463E-9071-2EAB9484EC66}" type="datetimeFigureOut">
              <a:rPr lang="en-GB" smtClean="0"/>
              <a:t>16/07/2025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02F1D-A977-4431-BB97-8912F6E0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8FFEB8-90B0-4A16-9DD3-B2B3C86EC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74239-4C10-479C-8655-E781410DB7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21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D2CF0-13FA-4141-BE94-34FF3F1BC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41AFF-356B-450C-A915-7489FDDDA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B2FDBD-5CEE-436D-ACBF-F9D85F9F8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9944B5-0171-4D1F-B4AF-2FD2CD0A68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44C882-83F1-45C7-AE73-9D39ECD8F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FDBD72-34B4-4209-97A3-17CD16F6A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3C23-C181-463E-9071-2EAB9484EC66}" type="datetimeFigureOut">
              <a:rPr lang="en-GB" smtClean="0"/>
              <a:t>16/07/2025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09840E-DD69-48B3-BD95-BB448286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C9545A-4B29-4F95-B648-308584703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74239-4C10-479C-8655-E781410DB7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72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C0A86-A4BF-4D9D-B1B8-C7A1DA20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0870A1-18E9-462B-A8AB-66B68D596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3C23-C181-463E-9071-2EAB9484EC66}" type="datetimeFigureOut">
              <a:rPr lang="en-GB" smtClean="0"/>
              <a:t>16/07/2025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7F52CE-4480-4B83-AE0E-E9225E68D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84F7A5-347E-4F62-89F0-CC619D830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74239-4C10-479C-8655-E781410DB7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59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A6182-BDF1-4587-A15C-906B5A3B3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3C23-C181-463E-9071-2EAB9484EC66}" type="datetimeFigureOut">
              <a:rPr lang="en-GB" smtClean="0"/>
              <a:t>16/07/2025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81343-719C-48E8-BEDD-830CAB95A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3F7A5-635C-43F1-9284-4D9A75CA6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74239-4C10-479C-8655-E781410DB7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74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99271-5C2E-4E20-8715-AB2043C43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3BD2D-B244-4F66-89EA-531ED0C5A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084FAA-3B64-4FEC-B357-114055E31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B01358-D4D2-4022-A050-DD8FD9778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3C23-C181-463E-9071-2EAB9484EC66}" type="datetimeFigureOut">
              <a:rPr lang="en-GB" smtClean="0"/>
              <a:t>16/07/2025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BD082-BF04-4238-8DA7-47490174B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E25D8-7822-47ED-81BC-43E518FF0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74239-4C10-479C-8655-E781410DB7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550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75887-7745-4E36-BC26-B41D4925F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1844EE-1FE0-4836-B619-6D80C2B41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5DAFBB-9444-46CE-833B-1477FD5A37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66E4B0-FB0C-4364-9932-81163A32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63C23-C181-463E-9071-2EAB9484EC66}" type="datetimeFigureOut">
              <a:rPr lang="en-GB" smtClean="0"/>
              <a:t>16/07/2025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BF70F3-BDF0-4240-A2F1-7FB8590D5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A35FB-B9D7-4E07-AD5D-A57FBAF2C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74239-4C10-479C-8655-E781410DB7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84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69290B-3DE4-413B-88D7-113802A6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87A05-AE67-4B71-988E-E22717922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D3F16-1E1B-4335-9C9E-4D1559283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63C23-C181-463E-9071-2EAB9484EC66}" type="datetimeFigureOut">
              <a:rPr lang="en-GB" smtClean="0"/>
              <a:t>16/07/2025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619E2-7A9B-4C4E-9E27-02F46C1944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6D23C-C4C3-45DF-BA90-AEB351C9A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74239-4C10-479C-8655-E781410DB7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752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6452772-B8F0-443B-BBA6-A1C8EC0B5624}"/>
              </a:ext>
            </a:extLst>
          </p:cNvPr>
          <p:cNvGrpSpPr/>
          <p:nvPr/>
        </p:nvGrpSpPr>
        <p:grpSpPr>
          <a:xfrm>
            <a:off x="3167841" y="739126"/>
            <a:ext cx="5379749" cy="5379748"/>
            <a:chOff x="3406125" y="739125"/>
            <a:chExt cx="5379749" cy="537974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87ADB82-57F5-4174-BEDA-57E34C354771}"/>
                </a:ext>
              </a:extLst>
            </p:cNvPr>
            <p:cNvSpPr/>
            <p:nvPr/>
          </p:nvSpPr>
          <p:spPr>
            <a:xfrm>
              <a:off x="5349797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9353" tIns="229353" rIns="229353" bIns="229353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700" b="1" kern="1200" dirty="0"/>
                <a:t>Autumn 1: The Mysterious Woodlands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12F36E6-E913-4AB1-B42E-F8A7BEC5C705}"/>
                </a:ext>
              </a:extLst>
            </p:cNvPr>
            <p:cNvSpPr/>
            <p:nvPr/>
          </p:nvSpPr>
          <p:spPr>
            <a:xfrm rot="16200000">
              <a:off x="5870366" y="2440638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1" tIns="5244" rIns="227051" bIns="5243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50C7698-08B6-4037-BEC3-45D5F43B6DA2}"/>
                </a:ext>
              </a:extLst>
            </p:cNvPr>
            <p:cNvSpPr/>
            <p:nvPr/>
          </p:nvSpPr>
          <p:spPr>
            <a:xfrm>
              <a:off x="5349797" y="739125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Cross-Curricular Links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45F6BBC-7559-415A-9349-F941A7563A73}"/>
                </a:ext>
              </a:extLst>
            </p:cNvPr>
            <p:cNvSpPr/>
            <p:nvPr/>
          </p:nvSpPr>
          <p:spPr>
            <a:xfrm>
              <a:off x="6842202" y="3412474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2" tIns="5243" rIns="227051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98740F7-F2ED-4136-BBBA-D051D49EE93A}"/>
                </a:ext>
              </a:extLst>
            </p:cNvPr>
            <p:cNvSpPr/>
            <p:nvPr/>
          </p:nvSpPr>
          <p:spPr>
            <a:xfrm>
              <a:off x="7293469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Texts to Support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54D6F73-D335-4F24-B09F-42124066C6FA}"/>
                </a:ext>
              </a:extLst>
            </p:cNvPr>
            <p:cNvSpPr/>
            <p:nvPr/>
          </p:nvSpPr>
          <p:spPr>
            <a:xfrm rot="5400000">
              <a:off x="5870366" y="4384310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1" tIns="5242" rIns="227052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49D18CE-10D6-4D60-8F5A-38359698A931}"/>
                </a:ext>
              </a:extLst>
            </p:cNvPr>
            <p:cNvSpPr/>
            <p:nvPr/>
          </p:nvSpPr>
          <p:spPr>
            <a:xfrm>
              <a:off x="5349797" y="4626468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Literacy Toolkit Coverage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467D574-0AC3-48E9-A44D-D9E7DC972122}"/>
                </a:ext>
              </a:extLst>
            </p:cNvPr>
            <p:cNvSpPr/>
            <p:nvPr/>
          </p:nvSpPr>
          <p:spPr>
            <a:xfrm rot="21600000">
              <a:off x="4898530" y="3412473"/>
              <a:ext cx="451267" cy="33051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451266" y="16525"/>
                  </a:moveTo>
                  <a:lnTo>
                    <a:pt x="0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2" tIns="5244" rIns="227052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B882717-055C-4177-873D-50264E4247C3}"/>
                </a:ext>
              </a:extLst>
            </p:cNvPr>
            <p:cNvSpPr/>
            <p:nvPr/>
          </p:nvSpPr>
          <p:spPr>
            <a:xfrm>
              <a:off x="3406125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Literacy Units Covered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31C987C-456C-40C5-8267-644720B17978}"/>
              </a:ext>
            </a:extLst>
          </p:cNvPr>
          <p:cNvSpPr txBox="1"/>
          <p:nvPr/>
        </p:nvSpPr>
        <p:spPr>
          <a:xfrm>
            <a:off x="8647971" y="1571568"/>
            <a:ext cx="3425585" cy="36009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Fiction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Cinnamon</a:t>
            </a:r>
            <a:r>
              <a:rPr lang="en-GB" sz="1200" dirty="0"/>
              <a:t> </a:t>
            </a:r>
            <a:r>
              <a:rPr lang="en-GB" sz="1200" b="1" dirty="0"/>
              <a:t>by Neil Gaiman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Gruffalo </a:t>
            </a:r>
            <a:r>
              <a:rPr lang="en-GB" sz="1200" b="1" dirty="0"/>
              <a:t>by Julia Donaldson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Jim and the Beanstalk </a:t>
            </a:r>
            <a:r>
              <a:rPr lang="en-GB" sz="1200" b="1" dirty="0"/>
              <a:t>by Raymond Briggs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Greenling</a:t>
            </a:r>
            <a:r>
              <a:rPr lang="en-GB" sz="1200" dirty="0"/>
              <a:t> </a:t>
            </a:r>
            <a:r>
              <a:rPr lang="en-GB" sz="1200" b="1" dirty="0"/>
              <a:t>by Levi Pinfold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Wind in the Willows </a:t>
            </a:r>
            <a:r>
              <a:rPr lang="en-GB" sz="1200" b="1" dirty="0"/>
              <a:t>by Kenneth Grahame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Mitey Bitey Creature </a:t>
            </a:r>
            <a:r>
              <a:rPr lang="en-GB" sz="1200" b="1" dirty="0"/>
              <a:t>by Rhonda Armitage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Hansel and Gretal </a:t>
            </a:r>
            <a:r>
              <a:rPr lang="en-GB" sz="1200" b="1" dirty="0"/>
              <a:t>by Anthony Browne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Out and About: A First book of Poems </a:t>
            </a:r>
            <a:r>
              <a:rPr lang="en-GB" sz="1200" b="1" dirty="0"/>
              <a:t>by Shirley Hughes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A dark, dark tale </a:t>
            </a:r>
            <a:r>
              <a:rPr lang="en-GB" sz="1200" b="1" dirty="0"/>
              <a:t>by Ruth Brown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Into the Forest </a:t>
            </a:r>
            <a:r>
              <a:rPr lang="en-GB" sz="1200" b="1" dirty="0"/>
              <a:t>by Anthony Browne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We’re Going on a Lion Hunt </a:t>
            </a:r>
            <a:r>
              <a:rPr lang="en-GB" sz="1200" b="1" dirty="0"/>
              <a:t>by David Axtell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Tigerella</a:t>
            </a:r>
            <a:r>
              <a:rPr lang="en-GB" sz="1200" dirty="0"/>
              <a:t> </a:t>
            </a:r>
            <a:r>
              <a:rPr lang="en-GB" sz="1200" b="1" dirty="0"/>
              <a:t>by Kit Wright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Where the Wild Things Are </a:t>
            </a:r>
            <a:r>
              <a:rPr lang="en-GB" sz="1200" b="1" dirty="0"/>
              <a:t>by Maurice Sendak</a:t>
            </a:r>
          </a:p>
          <a:p>
            <a:endParaRPr lang="en-GB" sz="1200" dirty="0"/>
          </a:p>
          <a:p>
            <a:r>
              <a:rPr lang="en-GB" sz="1200" b="1" u="sng" dirty="0"/>
              <a:t>Non-Fiction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A First Book of Nature </a:t>
            </a:r>
            <a:r>
              <a:rPr lang="en-GB" sz="1200" b="1" dirty="0"/>
              <a:t>by Nicola Davies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A Year in Nature </a:t>
            </a:r>
            <a:r>
              <a:rPr lang="en-GB" sz="1200" b="1" dirty="0"/>
              <a:t>by Hazel Maskell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3E74F5-9609-48AC-818E-B3561CAD872F}"/>
              </a:ext>
            </a:extLst>
          </p:cNvPr>
          <p:cNvSpPr txBox="1"/>
          <p:nvPr/>
        </p:nvSpPr>
        <p:spPr>
          <a:xfrm>
            <a:off x="6669297" y="75835"/>
            <a:ext cx="3580265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Numeracy – Place Value (Continuous Provision)</a:t>
            </a:r>
          </a:p>
          <a:p>
            <a:r>
              <a:rPr lang="en-GB" sz="1200" b="1" dirty="0"/>
              <a:t>DT – Windmills (Unit 1)</a:t>
            </a:r>
          </a:p>
          <a:p>
            <a:r>
              <a:rPr lang="en-GB" sz="1200" b="1" dirty="0"/>
              <a:t>Science – Seasons (Unit 1)</a:t>
            </a:r>
          </a:p>
          <a:p>
            <a:r>
              <a:rPr lang="en-GB" sz="1200" b="1" dirty="0"/>
              <a:t>Music – Rhythm and Pulse (Continuous Provision)</a:t>
            </a:r>
          </a:p>
          <a:p>
            <a:r>
              <a:rPr lang="en-GB" sz="1200" b="1" dirty="0"/>
              <a:t>Dance – Animal (Unit 1)</a:t>
            </a:r>
          </a:p>
          <a:p>
            <a:r>
              <a:rPr lang="en-GB" sz="1200" b="1" dirty="0"/>
              <a:t>Geography – Local Area (Unit 1)</a:t>
            </a:r>
          </a:p>
          <a:p>
            <a:r>
              <a:rPr lang="en-GB" sz="1200" b="1" dirty="0"/>
              <a:t>Geography – Seaside (Unit 2)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79D0AF-C7A2-4FAB-8483-07255F304431}"/>
              </a:ext>
            </a:extLst>
          </p:cNvPr>
          <p:cNvSpPr txBox="1"/>
          <p:nvPr/>
        </p:nvSpPr>
        <p:spPr>
          <a:xfrm>
            <a:off x="1354667" y="87794"/>
            <a:ext cx="3894666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Trips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Campfire Chaos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Woodland Walk at Formby Beach or Delamere Forest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Library Visit and Workshop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D49A3C-2FED-46EA-8149-E97DF9DB43B4}"/>
              </a:ext>
            </a:extLst>
          </p:cNvPr>
          <p:cNvSpPr txBox="1"/>
          <p:nvPr/>
        </p:nvSpPr>
        <p:spPr>
          <a:xfrm>
            <a:off x="414837" y="2009298"/>
            <a:ext cx="2617527" cy="212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Moderated Units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Narratives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Character Description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r>
              <a:rPr lang="en-GB" sz="1200" b="1" u="sng" dirty="0"/>
              <a:t>Additional Genres Covered through Continuous Provision and Teaching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Letters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Recount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Labels, List, Captions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Information Leaflet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Instructions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49F96B-451D-41D1-A076-36FC4553B9B0}"/>
              </a:ext>
            </a:extLst>
          </p:cNvPr>
          <p:cNvSpPr txBox="1"/>
          <p:nvPr/>
        </p:nvSpPr>
        <p:spPr>
          <a:xfrm>
            <a:off x="2617914" y="4303737"/>
            <a:ext cx="233744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Literacy Toolkit Coverage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Features of Writing 1/2/3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Punctuation 1/2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Spelling 1/2/3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Handwriting 1/2/3/4/5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F2D942-A4AA-478C-8711-75AFC86A529B}"/>
              </a:ext>
            </a:extLst>
          </p:cNvPr>
          <p:cNvSpPr txBox="1"/>
          <p:nvPr/>
        </p:nvSpPr>
        <p:spPr>
          <a:xfrm>
            <a:off x="2634682" y="5468556"/>
            <a:ext cx="2345266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Rainbow Reading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RR1 – Word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RR2 – Text Talk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RR3 – Fluency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RR4 – Expression/Performance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RR5 – Reading for Pleasure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A5A633-D9DD-4921-8B75-0AE692DC9126}"/>
              </a:ext>
            </a:extLst>
          </p:cNvPr>
          <p:cNvSpPr txBox="1"/>
          <p:nvPr/>
        </p:nvSpPr>
        <p:spPr>
          <a:xfrm>
            <a:off x="182034" y="4845377"/>
            <a:ext cx="234526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Content Domain Reference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1a – Draw on Vocabulary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1b – Identify/Explain Key Aspects of 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1c – Identify/Explain the Sequence of Events in Texts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1d – Make inferences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1e – Predict what may happen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10D6DE6-74BB-400B-8C7E-A7789F67C6A6}"/>
              </a:ext>
            </a:extLst>
          </p:cNvPr>
          <p:cNvSpPr txBox="1"/>
          <p:nvPr/>
        </p:nvSpPr>
        <p:spPr>
          <a:xfrm>
            <a:off x="118444" y="1067947"/>
            <a:ext cx="492769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Hook Inspired Day for Writing</a:t>
            </a:r>
          </a:p>
          <a:p>
            <a:r>
              <a:rPr lang="en-GB" sz="1200" b="1" dirty="0">
                <a:solidFill>
                  <a:srgbClr val="FF0000"/>
                </a:solidFill>
              </a:rPr>
              <a:t>Children come dressed as woodland creatures to be transferred into a Woodland Themed Classroom to develop vocab and exploration of The Gruffalo/Wind in the Willows.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B63586-E6EB-4537-943D-73E84272ECC5}"/>
              </a:ext>
            </a:extLst>
          </p:cNvPr>
          <p:cNvSpPr txBox="1"/>
          <p:nvPr/>
        </p:nvSpPr>
        <p:spPr>
          <a:xfrm>
            <a:off x="7026192" y="5359989"/>
            <a:ext cx="3133808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Communication and Language Opportunities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Writing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Role-Play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Speaking and Listening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Phonics</a:t>
            </a:r>
          </a:p>
        </p:txBody>
      </p:sp>
    </p:spTree>
    <p:extLst>
      <p:ext uri="{BB962C8B-B14F-4D97-AF65-F5344CB8AC3E}">
        <p14:creationId xmlns:p14="http://schemas.microsoft.com/office/powerpoint/2010/main" val="2612209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6452772-B8F0-443B-BBA6-A1C8EC0B5624}"/>
              </a:ext>
            </a:extLst>
          </p:cNvPr>
          <p:cNvGrpSpPr/>
          <p:nvPr/>
        </p:nvGrpSpPr>
        <p:grpSpPr>
          <a:xfrm>
            <a:off x="3167841" y="739126"/>
            <a:ext cx="5379749" cy="5379748"/>
            <a:chOff x="3406125" y="739125"/>
            <a:chExt cx="5379749" cy="537974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87ADB82-57F5-4174-BEDA-57E34C354771}"/>
                </a:ext>
              </a:extLst>
            </p:cNvPr>
            <p:cNvSpPr/>
            <p:nvPr/>
          </p:nvSpPr>
          <p:spPr>
            <a:xfrm>
              <a:off x="5349797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9353" tIns="229353" rIns="229353" bIns="229353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700" b="1" kern="1200" dirty="0"/>
                <a:t>Autumn 2: Dinosaur Planet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12F36E6-E913-4AB1-B42E-F8A7BEC5C705}"/>
                </a:ext>
              </a:extLst>
            </p:cNvPr>
            <p:cNvSpPr/>
            <p:nvPr/>
          </p:nvSpPr>
          <p:spPr>
            <a:xfrm rot="16200000">
              <a:off x="5870366" y="2440638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1" tIns="5244" rIns="227051" bIns="5243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50C7698-08B6-4037-BEC3-45D5F43B6DA2}"/>
                </a:ext>
              </a:extLst>
            </p:cNvPr>
            <p:cNvSpPr/>
            <p:nvPr/>
          </p:nvSpPr>
          <p:spPr>
            <a:xfrm>
              <a:off x="5349797" y="739125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Cross-Curricular Links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45F6BBC-7559-415A-9349-F941A7563A73}"/>
                </a:ext>
              </a:extLst>
            </p:cNvPr>
            <p:cNvSpPr/>
            <p:nvPr/>
          </p:nvSpPr>
          <p:spPr>
            <a:xfrm>
              <a:off x="6842202" y="3412474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2" tIns="5243" rIns="227051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98740F7-F2ED-4136-BBBA-D051D49EE93A}"/>
                </a:ext>
              </a:extLst>
            </p:cNvPr>
            <p:cNvSpPr/>
            <p:nvPr/>
          </p:nvSpPr>
          <p:spPr>
            <a:xfrm>
              <a:off x="7293469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Texts to Support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54D6F73-D335-4F24-B09F-42124066C6FA}"/>
                </a:ext>
              </a:extLst>
            </p:cNvPr>
            <p:cNvSpPr/>
            <p:nvPr/>
          </p:nvSpPr>
          <p:spPr>
            <a:xfrm rot="5400000">
              <a:off x="5870366" y="4384310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1" tIns="5242" rIns="227052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49D18CE-10D6-4D60-8F5A-38359698A931}"/>
                </a:ext>
              </a:extLst>
            </p:cNvPr>
            <p:cNvSpPr/>
            <p:nvPr/>
          </p:nvSpPr>
          <p:spPr>
            <a:xfrm>
              <a:off x="5349797" y="4626468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Literacy Toolkit Coverage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467D574-0AC3-48E9-A44D-D9E7DC972122}"/>
                </a:ext>
              </a:extLst>
            </p:cNvPr>
            <p:cNvSpPr/>
            <p:nvPr/>
          </p:nvSpPr>
          <p:spPr>
            <a:xfrm rot="21600000">
              <a:off x="4898530" y="3412473"/>
              <a:ext cx="451267" cy="33051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451266" y="16525"/>
                  </a:moveTo>
                  <a:lnTo>
                    <a:pt x="0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2" tIns="5244" rIns="227052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B882717-055C-4177-873D-50264E4247C3}"/>
                </a:ext>
              </a:extLst>
            </p:cNvPr>
            <p:cNvSpPr/>
            <p:nvPr/>
          </p:nvSpPr>
          <p:spPr>
            <a:xfrm>
              <a:off x="3406125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Literacy Units Covered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31C987C-456C-40C5-8267-644720B17978}"/>
              </a:ext>
            </a:extLst>
          </p:cNvPr>
          <p:cNvSpPr txBox="1"/>
          <p:nvPr/>
        </p:nvSpPr>
        <p:spPr>
          <a:xfrm>
            <a:off x="8647971" y="1249028"/>
            <a:ext cx="3425585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Fiction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Dinosaur Trouble </a:t>
            </a:r>
            <a:r>
              <a:rPr lang="en-GB" sz="1200" b="1" dirty="0"/>
              <a:t>by Dick King Smith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Dinosaur in the Supermarkets </a:t>
            </a:r>
            <a:r>
              <a:rPr lang="en-GB" sz="1200" b="1" dirty="0"/>
              <a:t>by Timothy Knapman and Sarah Warburton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Wonderous Dinosaurium </a:t>
            </a:r>
            <a:r>
              <a:rPr lang="en-GB" sz="1200" b="1" dirty="0"/>
              <a:t>by John Condon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Giganotosaurus</a:t>
            </a:r>
            <a:r>
              <a:rPr lang="en-GB" sz="1200" b="1" dirty="0"/>
              <a:t> by Johnny Duddle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Tom and the Island of Dinosaurs </a:t>
            </a:r>
            <a:r>
              <a:rPr lang="en-GB" sz="1200" b="1" dirty="0"/>
              <a:t>by Ian Beck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Dear Dinosaur, T-Rex on Tour </a:t>
            </a:r>
            <a:r>
              <a:rPr lang="en-GB" sz="1200" b="1" dirty="0"/>
              <a:t>by Chae Strathie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Tyrannosaurus Drip </a:t>
            </a:r>
            <a:r>
              <a:rPr lang="en-GB" sz="1200" b="1" dirty="0"/>
              <a:t>by Julia Donaldson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Dirty Great Dinosaur </a:t>
            </a:r>
            <a:r>
              <a:rPr lang="en-GB" sz="1200" b="1" dirty="0"/>
              <a:t>by Timothy Knapman and Adam Stower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Dinosaur Poems </a:t>
            </a:r>
            <a:r>
              <a:rPr lang="en-GB" sz="1200" b="1" dirty="0"/>
              <a:t>by Paul Cookson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Harry and his bucket full of Dinosaurs </a:t>
            </a:r>
            <a:r>
              <a:rPr lang="en-GB" sz="1200" b="1" dirty="0"/>
              <a:t>by Ian Whybrow and Adrian Reynolds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Captain Flynn and the Pirate Dinosaurs </a:t>
            </a:r>
            <a:r>
              <a:rPr lang="en-GB" sz="1200" b="1" dirty="0"/>
              <a:t>by Giles Andraea and Russell Ayto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Girl and the Dinosaur </a:t>
            </a:r>
            <a:r>
              <a:rPr lang="en-GB" sz="1200" b="1" dirty="0"/>
              <a:t>by Holly Hughes and Sarah Massini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How the Dinosaur got to the Museum </a:t>
            </a:r>
            <a:r>
              <a:rPr lang="en-GB" sz="1200" b="1" dirty="0"/>
              <a:t>by Jessie Hartland</a:t>
            </a:r>
          </a:p>
          <a:p>
            <a:endParaRPr lang="en-GB" sz="1200" dirty="0"/>
          </a:p>
          <a:p>
            <a:r>
              <a:rPr lang="en-GB" sz="1200" b="1" u="sng" dirty="0"/>
              <a:t>Non-Fiction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Lifesize Dinosaurs </a:t>
            </a:r>
            <a:r>
              <a:rPr lang="en-GB" sz="1200" b="1" dirty="0"/>
              <a:t>by Sophie Henn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Atlas of Dinosaur Adventures </a:t>
            </a:r>
            <a:r>
              <a:rPr lang="en-GB" sz="1200" b="1" dirty="0"/>
              <a:t>by Emily Hawkins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Life on Earth: Dinosaurs </a:t>
            </a:r>
            <a:r>
              <a:rPr lang="en-GB" sz="1200" b="1" dirty="0"/>
              <a:t>by Heather Alexandra and Andreas Lozano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3E74F5-9609-48AC-818E-B3561CAD872F}"/>
              </a:ext>
            </a:extLst>
          </p:cNvPr>
          <p:cNvSpPr txBox="1"/>
          <p:nvPr/>
        </p:nvSpPr>
        <p:spPr>
          <a:xfrm>
            <a:off x="6579735" y="72602"/>
            <a:ext cx="5197428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Numeracy – Place Value and Addition and Subtraction (Continuous Provision)</a:t>
            </a:r>
          </a:p>
          <a:p>
            <a:r>
              <a:rPr lang="en-GB" sz="1200" b="1" dirty="0"/>
              <a:t>Art – Drawing with Pencils (Unit 1)</a:t>
            </a:r>
          </a:p>
          <a:p>
            <a:r>
              <a:rPr lang="en-GB" sz="1200" b="1" dirty="0"/>
              <a:t>Science – Animals and Humans (Unit 2)</a:t>
            </a:r>
          </a:p>
          <a:p>
            <a:r>
              <a:rPr lang="en-GB" sz="1200" b="1" dirty="0"/>
              <a:t>Music – Rhythm and Pulse (Continuous Provision)</a:t>
            </a:r>
          </a:p>
          <a:p>
            <a:r>
              <a:rPr lang="en-GB" sz="1200" b="1" dirty="0"/>
              <a:t>Dance – Animals (Unit 1)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79D0AF-C7A2-4FAB-8483-07255F304431}"/>
              </a:ext>
            </a:extLst>
          </p:cNvPr>
          <p:cNvSpPr txBox="1"/>
          <p:nvPr/>
        </p:nvSpPr>
        <p:spPr>
          <a:xfrm>
            <a:off x="1354667" y="87794"/>
            <a:ext cx="389466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Trips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Manchester Museum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Formby Beach for Fossil Hunting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D49A3C-2FED-46EA-8149-E97DF9DB43B4}"/>
              </a:ext>
            </a:extLst>
          </p:cNvPr>
          <p:cNvSpPr txBox="1"/>
          <p:nvPr/>
        </p:nvSpPr>
        <p:spPr>
          <a:xfrm>
            <a:off x="182034" y="1941799"/>
            <a:ext cx="2850330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Moderated Units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Recount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Instructions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r>
              <a:rPr lang="en-GB" sz="1200" b="1" u="sng" dirty="0"/>
              <a:t>Additional Genres Covered through Continuous Provision and Teaching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Letters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Recount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Labels, List, Captions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Non-Chronological Report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Narrative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Poetry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49F96B-451D-41D1-A076-36FC4553B9B0}"/>
              </a:ext>
            </a:extLst>
          </p:cNvPr>
          <p:cNvSpPr txBox="1"/>
          <p:nvPr/>
        </p:nvSpPr>
        <p:spPr>
          <a:xfrm>
            <a:off x="2626547" y="4347462"/>
            <a:ext cx="233744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Literacy Toolkit Coverage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Features of Writing 1/2/3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Punctuation 1/2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Spelling 1/2/3/4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Handwriting 1/2/3/4/5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F2D942-A4AA-478C-8711-75AFC86A529B}"/>
              </a:ext>
            </a:extLst>
          </p:cNvPr>
          <p:cNvSpPr txBox="1"/>
          <p:nvPr/>
        </p:nvSpPr>
        <p:spPr>
          <a:xfrm>
            <a:off x="2634682" y="5468556"/>
            <a:ext cx="2345266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Rainbow Reading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RR1 – Word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RR2 – Text Talk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RR3 – Fluency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RR4 – Expression/Performance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RR5 – Reading for Pleasure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A5A633-D9DD-4921-8B75-0AE692DC9126}"/>
              </a:ext>
            </a:extLst>
          </p:cNvPr>
          <p:cNvSpPr txBox="1"/>
          <p:nvPr/>
        </p:nvSpPr>
        <p:spPr>
          <a:xfrm>
            <a:off x="182034" y="4845377"/>
            <a:ext cx="234526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Content Domain Reference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1a – Draw on Vocabulary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1b – Identify/Explain Key Aspects of 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1c – Identify/Explain the Sequence of Events in Texts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1d – Make inferences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1e – Predict what may happen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10D6DE6-74BB-400B-8C7E-A7789F67C6A6}"/>
              </a:ext>
            </a:extLst>
          </p:cNvPr>
          <p:cNvSpPr txBox="1"/>
          <p:nvPr/>
        </p:nvSpPr>
        <p:spPr>
          <a:xfrm>
            <a:off x="665933" y="931046"/>
            <a:ext cx="434707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Hook Inspired Day for Writing</a:t>
            </a:r>
          </a:p>
          <a:p>
            <a:r>
              <a:rPr lang="en-GB" sz="1200" b="1" dirty="0">
                <a:solidFill>
                  <a:srgbClr val="FF0000"/>
                </a:solidFill>
              </a:rPr>
              <a:t>Children come dressed as dinosaurs to be transferred into a Archaeologists Studio to discover new dinosaurs through fossil hunting and exploring imaginative ideas around school.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B63586-E6EB-4537-943D-73E84272ECC5}"/>
              </a:ext>
            </a:extLst>
          </p:cNvPr>
          <p:cNvSpPr txBox="1"/>
          <p:nvPr/>
        </p:nvSpPr>
        <p:spPr>
          <a:xfrm>
            <a:off x="6735483" y="4250123"/>
            <a:ext cx="1736667" cy="24929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Communication and Language Opportunities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Writing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Role-Play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Speaking and Listening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Phonics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Instructional Language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Story-Telling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Turn-Taking with Conversations</a:t>
            </a:r>
          </a:p>
        </p:txBody>
      </p:sp>
    </p:spTree>
    <p:extLst>
      <p:ext uri="{BB962C8B-B14F-4D97-AF65-F5344CB8AC3E}">
        <p14:creationId xmlns:p14="http://schemas.microsoft.com/office/powerpoint/2010/main" val="2075469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6452772-B8F0-443B-BBA6-A1C8EC0B5624}"/>
              </a:ext>
            </a:extLst>
          </p:cNvPr>
          <p:cNvGrpSpPr/>
          <p:nvPr/>
        </p:nvGrpSpPr>
        <p:grpSpPr>
          <a:xfrm>
            <a:off x="3167841" y="739126"/>
            <a:ext cx="5379749" cy="5379748"/>
            <a:chOff x="3406125" y="739125"/>
            <a:chExt cx="5379749" cy="537974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87ADB82-57F5-4174-BEDA-57E34C354771}"/>
                </a:ext>
              </a:extLst>
            </p:cNvPr>
            <p:cNvSpPr/>
            <p:nvPr/>
          </p:nvSpPr>
          <p:spPr>
            <a:xfrm>
              <a:off x="5349797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9353" tIns="229353" rIns="229353" bIns="229353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700" b="1" kern="1200" dirty="0"/>
                <a:t>Spring 1:</a:t>
              </a:r>
            </a:p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700" b="1" dirty="0"/>
                <a:t> Moon Zoom!</a:t>
              </a:r>
              <a:endParaRPr lang="en-GB" sz="1700" b="1" kern="1200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12F36E6-E913-4AB1-B42E-F8A7BEC5C705}"/>
                </a:ext>
              </a:extLst>
            </p:cNvPr>
            <p:cNvSpPr/>
            <p:nvPr/>
          </p:nvSpPr>
          <p:spPr>
            <a:xfrm rot="16200000">
              <a:off x="5870366" y="2440638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1" tIns="5244" rIns="227051" bIns="5243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50C7698-08B6-4037-BEC3-45D5F43B6DA2}"/>
                </a:ext>
              </a:extLst>
            </p:cNvPr>
            <p:cNvSpPr/>
            <p:nvPr/>
          </p:nvSpPr>
          <p:spPr>
            <a:xfrm>
              <a:off x="5349797" y="739125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Cross-Curricular Links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45F6BBC-7559-415A-9349-F941A7563A73}"/>
                </a:ext>
              </a:extLst>
            </p:cNvPr>
            <p:cNvSpPr/>
            <p:nvPr/>
          </p:nvSpPr>
          <p:spPr>
            <a:xfrm>
              <a:off x="6842202" y="3412474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2" tIns="5243" rIns="227051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98740F7-F2ED-4136-BBBA-D051D49EE93A}"/>
                </a:ext>
              </a:extLst>
            </p:cNvPr>
            <p:cNvSpPr/>
            <p:nvPr/>
          </p:nvSpPr>
          <p:spPr>
            <a:xfrm>
              <a:off x="7293469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Texts to Support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54D6F73-D335-4F24-B09F-42124066C6FA}"/>
                </a:ext>
              </a:extLst>
            </p:cNvPr>
            <p:cNvSpPr/>
            <p:nvPr/>
          </p:nvSpPr>
          <p:spPr>
            <a:xfrm rot="5400000">
              <a:off x="5870366" y="4384310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1" tIns="5242" rIns="227052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49D18CE-10D6-4D60-8F5A-38359698A931}"/>
                </a:ext>
              </a:extLst>
            </p:cNvPr>
            <p:cNvSpPr/>
            <p:nvPr/>
          </p:nvSpPr>
          <p:spPr>
            <a:xfrm>
              <a:off x="5349797" y="4626468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Literacy Toolkit Coverage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467D574-0AC3-48E9-A44D-D9E7DC972122}"/>
                </a:ext>
              </a:extLst>
            </p:cNvPr>
            <p:cNvSpPr/>
            <p:nvPr/>
          </p:nvSpPr>
          <p:spPr>
            <a:xfrm rot="21600000">
              <a:off x="4898530" y="3412473"/>
              <a:ext cx="451267" cy="33051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451266" y="16525"/>
                  </a:moveTo>
                  <a:lnTo>
                    <a:pt x="0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2" tIns="5244" rIns="227052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B882717-055C-4177-873D-50264E4247C3}"/>
                </a:ext>
              </a:extLst>
            </p:cNvPr>
            <p:cNvSpPr/>
            <p:nvPr/>
          </p:nvSpPr>
          <p:spPr>
            <a:xfrm>
              <a:off x="3406125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Literacy Units Covered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31C987C-456C-40C5-8267-644720B17978}"/>
              </a:ext>
            </a:extLst>
          </p:cNvPr>
          <p:cNvSpPr txBox="1"/>
          <p:nvPr/>
        </p:nvSpPr>
        <p:spPr>
          <a:xfrm>
            <a:off x="8615686" y="1485328"/>
            <a:ext cx="3425585" cy="50783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Fiction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Moon Mouse </a:t>
            </a:r>
            <a:r>
              <a:rPr lang="en-GB" sz="1200" b="1" dirty="0"/>
              <a:t>by Corinne Averiss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Toys in Space </a:t>
            </a:r>
            <a:r>
              <a:rPr lang="en-GB" sz="1200" b="1" dirty="0"/>
              <a:t>by Mini Grey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Whatever Next </a:t>
            </a:r>
            <a:r>
              <a:rPr lang="en-GB" sz="1200" b="1" dirty="0"/>
              <a:t>by Jill Murphy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Space Dog </a:t>
            </a:r>
            <a:r>
              <a:rPr lang="en-GB" sz="1200" b="1" dirty="0"/>
              <a:t>by Hillary Robinson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First Hippo on the Moon b</a:t>
            </a:r>
            <a:r>
              <a:rPr lang="en-GB" sz="1200" b="1" dirty="0"/>
              <a:t>y David Walliams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Look Up! </a:t>
            </a:r>
            <a:r>
              <a:rPr lang="en-GB" sz="1200" b="1" dirty="0"/>
              <a:t>By Nathan Bryon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/>
              <a:t>Astro Girl by Ken Wilson-Max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Way Back Home </a:t>
            </a:r>
            <a:r>
              <a:rPr lang="en-GB" sz="1200" b="1" dirty="0"/>
              <a:t>by Oliver Jeffers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Darkest Dark </a:t>
            </a:r>
            <a:r>
              <a:rPr lang="en-GB" sz="1200" b="1" dirty="0"/>
              <a:t>by Chris Hadfield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Smeds and the Smoos</a:t>
            </a:r>
            <a:r>
              <a:rPr lang="en-GB" sz="1200" b="1" dirty="0"/>
              <a:t> by Julia Donaldson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How to Catch a Star</a:t>
            </a:r>
            <a:r>
              <a:rPr lang="en-GB" sz="1200" b="1" dirty="0"/>
              <a:t> by Oliver Jeffers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We are all Astronauts</a:t>
            </a:r>
            <a:r>
              <a:rPr lang="en-GB" sz="1200" b="1" dirty="0"/>
              <a:t> by Kate Pankhurst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Spacesuit</a:t>
            </a:r>
            <a:r>
              <a:rPr lang="en-GB" sz="1200" b="1" dirty="0"/>
              <a:t> by Alison Donald and Ariel Landy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Aliens love Underpants </a:t>
            </a:r>
            <a:r>
              <a:rPr lang="en-GB" sz="1200" b="1" dirty="0"/>
              <a:t>by Claire Freedman and Ben Cort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Here Come the Aliens </a:t>
            </a:r>
            <a:r>
              <a:rPr lang="en-GB" sz="1200" b="1" dirty="0"/>
              <a:t>by Colin McNaughton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Beegu</a:t>
            </a:r>
            <a:r>
              <a:rPr lang="en-GB" sz="1200" b="1" dirty="0"/>
              <a:t> by Alexis Deacon</a:t>
            </a:r>
          </a:p>
          <a:p>
            <a:endParaRPr lang="en-GB" sz="1200" dirty="0"/>
          </a:p>
          <a:p>
            <a:r>
              <a:rPr lang="en-GB" sz="1200" b="1" u="sng" dirty="0"/>
              <a:t>Non-Fiction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Meet the Planets </a:t>
            </a:r>
            <a:r>
              <a:rPr lang="en-GB" sz="1200" b="1" dirty="0"/>
              <a:t>by Caryl Hart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What is the Moon? </a:t>
            </a:r>
            <a:r>
              <a:rPr lang="en-GB" sz="1200" b="1" dirty="0"/>
              <a:t>by Katie Daynes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Neil Armstrong: Little People Big Dreams </a:t>
            </a:r>
            <a:r>
              <a:rPr lang="en-GB" sz="1200" b="1" dirty="0"/>
              <a:t>by Maria Isobel Sanchez Vegara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Moon! Earth’s Best Friend </a:t>
            </a:r>
            <a:r>
              <a:rPr lang="en-GB" sz="1200" b="1" dirty="0"/>
              <a:t>by Stacy McAnulty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3E74F5-9609-48AC-818E-B3561CAD872F}"/>
              </a:ext>
            </a:extLst>
          </p:cNvPr>
          <p:cNvSpPr txBox="1"/>
          <p:nvPr/>
        </p:nvSpPr>
        <p:spPr>
          <a:xfrm>
            <a:off x="6603918" y="59365"/>
            <a:ext cx="5493821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Numeracy – Geometry, Place Value to 50 and Addition and Subtraction to 50 (Continuous Provision)</a:t>
            </a:r>
          </a:p>
          <a:p>
            <a:r>
              <a:rPr lang="en-GB" sz="1200" b="1" dirty="0"/>
              <a:t>DT – Textiles – Making Puppets (Unit 2)</a:t>
            </a:r>
          </a:p>
          <a:p>
            <a:r>
              <a:rPr lang="en-GB" sz="1200" b="1" dirty="0"/>
              <a:t>Science – Plants and Trees (Unit 2)</a:t>
            </a:r>
          </a:p>
          <a:p>
            <a:r>
              <a:rPr lang="en-GB" sz="1200" b="1" dirty="0"/>
              <a:t>Music – Rhythm and Pulse (Continuous Provision)</a:t>
            </a:r>
          </a:p>
          <a:p>
            <a:r>
              <a:rPr lang="en-GB" sz="1200" b="1" dirty="0"/>
              <a:t>Gymnastics – Balances and Stretches (Unit 1)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79D0AF-C7A2-4FAB-8483-07255F304431}"/>
              </a:ext>
            </a:extLst>
          </p:cNvPr>
          <p:cNvSpPr txBox="1"/>
          <p:nvPr/>
        </p:nvSpPr>
        <p:spPr>
          <a:xfrm>
            <a:off x="1354667" y="87794"/>
            <a:ext cx="389466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Trips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Manchester Science and Industry Museum (MOSI)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Jodrell Bank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D49A3C-2FED-46EA-8149-E97DF9DB43B4}"/>
              </a:ext>
            </a:extLst>
          </p:cNvPr>
          <p:cNvSpPr txBox="1"/>
          <p:nvPr/>
        </p:nvSpPr>
        <p:spPr>
          <a:xfrm>
            <a:off x="182034" y="1941799"/>
            <a:ext cx="2850330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Moderated Units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Letter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Narrative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r>
              <a:rPr lang="en-GB" sz="1200" b="1" u="sng" dirty="0"/>
              <a:t>Additional Genres Covered through Continuous Provision and Teaching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Posters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Character Description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Non-Chronological Reports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Adverts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Poems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Recount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49F96B-451D-41D1-A076-36FC4553B9B0}"/>
              </a:ext>
            </a:extLst>
          </p:cNvPr>
          <p:cNvSpPr txBox="1"/>
          <p:nvPr/>
        </p:nvSpPr>
        <p:spPr>
          <a:xfrm>
            <a:off x="2626547" y="4347462"/>
            <a:ext cx="233744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Literacy Toolkit Coverage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Features of Writing 1/2/3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Punctuation 1/2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Spelling 1/2/3/4/6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Handwriting 1/2/3/4/5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F2D942-A4AA-478C-8711-75AFC86A529B}"/>
              </a:ext>
            </a:extLst>
          </p:cNvPr>
          <p:cNvSpPr txBox="1"/>
          <p:nvPr/>
        </p:nvSpPr>
        <p:spPr>
          <a:xfrm>
            <a:off x="2634682" y="5468556"/>
            <a:ext cx="2345266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Rainbow Reading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RR1 – Word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RR2 – Text Talk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RR3 – Fluency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RR4 – Expression/Performance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RR5 – Reading for Pleasure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A5A633-D9DD-4921-8B75-0AE692DC9126}"/>
              </a:ext>
            </a:extLst>
          </p:cNvPr>
          <p:cNvSpPr txBox="1"/>
          <p:nvPr/>
        </p:nvSpPr>
        <p:spPr>
          <a:xfrm>
            <a:off x="182034" y="4845377"/>
            <a:ext cx="234526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Content Domain Reference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1a – Draw on Vocabulary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1b – Identify/Explain Key Aspects of 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1c – Identify/Explain the Sequence of Events in Texts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1d – Make inferences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1e – Predict what may happen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10D6DE6-74BB-400B-8C7E-A7789F67C6A6}"/>
              </a:ext>
            </a:extLst>
          </p:cNvPr>
          <p:cNvSpPr txBox="1"/>
          <p:nvPr/>
        </p:nvSpPr>
        <p:spPr>
          <a:xfrm>
            <a:off x="296333" y="931046"/>
            <a:ext cx="471667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Hook Inspired Day for Writing</a:t>
            </a:r>
          </a:p>
          <a:p>
            <a:r>
              <a:rPr lang="en-GB" sz="1200" b="1" dirty="0">
                <a:solidFill>
                  <a:srgbClr val="FF0000"/>
                </a:solidFill>
              </a:rPr>
              <a:t>Children come to school and walk into a space themed classroom and are transformed into aliens which they have to survive a day in space. Lots of role-play and interviews with astronauts throughout the day.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B63586-E6EB-4537-943D-73E84272ECC5}"/>
              </a:ext>
            </a:extLst>
          </p:cNvPr>
          <p:cNvSpPr txBox="1"/>
          <p:nvPr/>
        </p:nvSpPr>
        <p:spPr>
          <a:xfrm>
            <a:off x="6735483" y="4250123"/>
            <a:ext cx="1736667" cy="24929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Communication and Language Opportunities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Writing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Role-Play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Speaking and Listening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Phonics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Instructional Language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Story-Telling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Turn-Taking with Conversations</a:t>
            </a:r>
          </a:p>
        </p:txBody>
      </p:sp>
    </p:spTree>
    <p:extLst>
      <p:ext uri="{BB962C8B-B14F-4D97-AF65-F5344CB8AC3E}">
        <p14:creationId xmlns:p14="http://schemas.microsoft.com/office/powerpoint/2010/main" val="1470856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6452772-B8F0-443B-BBA6-A1C8EC0B5624}"/>
              </a:ext>
            </a:extLst>
          </p:cNvPr>
          <p:cNvGrpSpPr/>
          <p:nvPr/>
        </p:nvGrpSpPr>
        <p:grpSpPr>
          <a:xfrm>
            <a:off x="3167841" y="739126"/>
            <a:ext cx="5379749" cy="5379748"/>
            <a:chOff x="3406125" y="739125"/>
            <a:chExt cx="5379749" cy="537974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87ADB82-57F5-4174-BEDA-57E34C354771}"/>
                </a:ext>
              </a:extLst>
            </p:cNvPr>
            <p:cNvSpPr/>
            <p:nvPr/>
          </p:nvSpPr>
          <p:spPr>
            <a:xfrm>
              <a:off x="5349797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9353" tIns="229353" rIns="229353" bIns="229353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700" b="1" kern="1200" dirty="0"/>
                <a:t>Spring 2:</a:t>
              </a:r>
            </a:p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700" b="1" dirty="0"/>
                <a:t> Bright Lights! Big City</a:t>
              </a:r>
              <a:endParaRPr lang="en-GB" sz="1700" b="1" kern="1200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12F36E6-E913-4AB1-B42E-F8A7BEC5C705}"/>
                </a:ext>
              </a:extLst>
            </p:cNvPr>
            <p:cNvSpPr/>
            <p:nvPr/>
          </p:nvSpPr>
          <p:spPr>
            <a:xfrm rot="16200000">
              <a:off x="5870366" y="2440638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1" tIns="5244" rIns="227051" bIns="5243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50C7698-08B6-4037-BEC3-45D5F43B6DA2}"/>
                </a:ext>
              </a:extLst>
            </p:cNvPr>
            <p:cNvSpPr/>
            <p:nvPr/>
          </p:nvSpPr>
          <p:spPr>
            <a:xfrm>
              <a:off x="5349797" y="739125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Cross-Curricular Links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45F6BBC-7559-415A-9349-F941A7563A73}"/>
                </a:ext>
              </a:extLst>
            </p:cNvPr>
            <p:cNvSpPr/>
            <p:nvPr/>
          </p:nvSpPr>
          <p:spPr>
            <a:xfrm>
              <a:off x="6842202" y="3412474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2" tIns="5243" rIns="227051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98740F7-F2ED-4136-BBBA-D051D49EE93A}"/>
                </a:ext>
              </a:extLst>
            </p:cNvPr>
            <p:cNvSpPr/>
            <p:nvPr/>
          </p:nvSpPr>
          <p:spPr>
            <a:xfrm>
              <a:off x="7293469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Texts to Support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54D6F73-D335-4F24-B09F-42124066C6FA}"/>
                </a:ext>
              </a:extLst>
            </p:cNvPr>
            <p:cNvSpPr/>
            <p:nvPr/>
          </p:nvSpPr>
          <p:spPr>
            <a:xfrm rot="5400000">
              <a:off x="5870366" y="4384310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1" tIns="5242" rIns="227052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49D18CE-10D6-4D60-8F5A-38359698A931}"/>
                </a:ext>
              </a:extLst>
            </p:cNvPr>
            <p:cNvSpPr/>
            <p:nvPr/>
          </p:nvSpPr>
          <p:spPr>
            <a:xfrm>
              <a:off x="5349797" y="4626468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Literacy Toolkit Coverage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467D574-0AC3-48E9-A44D-D9E7DC972122}"/>
                </a:ext>
              </a:extLst>
            </p:cNvPr>
            <p:cNvSpPr/>
            <p:nvPr/>
          </p:nvSpPr>
          <p:spPr>
            <a:xfrm rot="21600000">
              <a:off x="4898530" y="3412473"/>
              <a:ext cx="451267" cy="33051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451266" y="16525"/>
                  </a:moveTo>
                  <a:lnTo>
                    <a:pt x="0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2" tIns="5244" rIns="227052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B882717-055C-4177-873D-50264E4247C3}"/>
                </a:ext>
              </a:extLst>
            </p:cNvPr>
            <p:cNvSpPr/>
            <p:nvPr/>
          </p:nvSpPr>
          <p:spPr>
            <a:xfrm>
              <a:off x="3406125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Literacy Units Covered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31C987C-456C-40C5-8267-644720B17978}"/>
              </a:ext>
            </a:extLst>
          </p:cNvPr>
          <p:cNvSpPr txBox="1"/>
          <p:nvPr/>
        </p:nvSpPr>
        <p:spPr>
          <a:xfrm>
            <a:off x="8603715" y="1757238"/>
            <a:ext cx="3425585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Fiction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Tiger who Came to Tea </a:t>
            </a:r>
            <a:r>
              <a:rPr lang="en-GB" sz="1200" b="1" dirty="0"/>
              <a:t>by Judith Kerr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How the Queen found the Perfect Cup of Tea </a:t>
            </a:r>
            <a:r>
              <a:rPr lang="en-GB" sz="1200" b="1" dirty="0"/>
              <a:t>by Kate Hosford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Alice in Wonderland and the Mad Hatters Tea Party</a:t>
            </a:r>
            <a:r>
              <a:rPr lang="en-GB" sz="1200" b="1" dirty="0"/>
              <a:t> by Lewis Carroll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Paddington at the Palace </a:t>
            </a:r>
            <a:r>
              <a:rPr lang="en-GB" sz="1200" b="1" dirty="0"/>
              <a:t>by Michael Bond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Poo in the Zoo! </a:t>
            </a:r>
            <a:r>
              <a:rPr lang="en-GB" sz="1200" b="1" dirty="0"/>
              <a:t>by Steve Smallman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Katie in London </a:t>
            </a:r>
            <a:r>
              <a:rPr lang="en-GB" sz="1200" b="1" dirty="0"/>
              <a:t>by James Mayhugh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Underneath the Underground </a:t>
            </a:r>
            <a:r>
              <a:rPr lang="en-GB" sz="1200" b="1" dirty="0"/>
              <a:t>by Anthea and Wendy Turner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A Walk in London </a:t>
            </a:r>
            <a:r>
              <a:rPr lang="en-GB" sz="1200" b="1" dirty="0"/>
              <a:t>by Salvatore Rubbino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Charlie and Lola: We Must Completely go to London</a:t>
            </a:r>
            <a:r>
              <a:rPr lang="en-GB" sz="1200" b="1" dirty="0"/>
              <a:t> by Lauren Child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Town Mouse and the Country Mouse </a:t>
            </a:r>
            <a:r>
              <a:rPr lang="en-GB" sz="1200" b="1" dirty="0"/>
              <a:t>by Aesop and William Stobbs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Dick Whittington and his Cat</a:t>
            </a:r>
            <a:r>
              <a:rPr lang="en-GB" sz="1200" b="1" dirty="0"/>
              <a:t> by Marcia Brown</a:t>
            </a:r>
          </a:p>
          <a:p>
            <a:endParaRPr lang="en-GB" sz="1200" dirty="0"/>
          </a:p>
          <a:p>
            <a:r>
              <a:rPr lang="en-GB" sz="1200" b="1" u="sng" dirty="0"/>
              <a:t>Non-Fiction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Beginning History: The Great Fire of London</a:t>
            </a:r>
            <a:r>
              <a:rPr lang="en-GB" sz="1200" b="1" dirty="0"/>
              <a:t> by Liz Gogerly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London for Children </a:t>
            </a:r>
            <a:r>
              <a:rPr lang="en-GB" sz="1200" b="1" dirty="0"/>
              <a:t>by Mateo Pericoli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Great Fire of London</a:t>
            </a:r>
            <a:r>
              <a:rPr lang="en-GB" sz="1200" b="1" dirty="0"/>
              <a:t> by Clare Lewis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Tidy</a:t>
            </a:r>
            <a:r>
              <a:rPr lang="en-GB" sz="1200" b="1" dirty="0"/>
              <a:t> by Emily Gravett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3E74F5-9609-48AC-818E-B3561CAD872F}"/>
              </a:ext>
            </a:extLst>
          </p:cNvPr>
          <p:cNvSpPr txBox="1"/>
          <p:nvPr/>
        </p:nvSpPr>
        <p:spPr>
          <a:xfrm>
            <a:off x="6702421" y="72602"/>
            <a:ext cx="5371134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Numeracy – Geometry, Place Value to 50 and Addition and Subtraction to 50 (Continuous Provision)</a:t>
            </a:r>
          </a:p>
          <a:p>
            <a:r>
              <a:rPr lang="en-GB" sz="1200" b="1" dirty="0"/>
              <a:t>DT – Textiles – Making Puppets (Unit 2)</a:t>
            </a:r>
          </a:p>
          <a:p>
            <a:r>
              <a:rPr lang="en-GB" sz="1200" b="1" dirty="0"/>
              <a:t>Science – Plants and Trees (Unit 2)</a:t>
            </a:r>
          </a:p>
          <a:p>
            <a:r>
              <a:rPr lang="en-GB" sz="1200" b="1" dirty="0"/>
              <a:t>Music – Rhythm and Pulse (Continuous Provision)</a:t>
            </a:r>
          </a:p>
          <a:p>
            <a:r>
              <a:rPr lang="en-GB" sz="1200" b="1" dirty="0"/>
              <a:t>Gymnastics – Balances and Stretches (Unit 1)</a:t>
            </a:r>
          </a:p>
          <a:p>
            <a:r>
              <a:rPr lang="en-GB" sz="1200" b="1" dirty="0"/>
              <a:t>History – Toys (Unit 2)</a:t>
            </a:r>
          </a:p>
          <a:p>
            <a:r>
              <a:rPr lang="en-GB" sz="1200" b="1" dirty="0"/>
              <a:t>Geography – Local Area (Unit 1)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79D0AF-C7A2-4FAB-8483-07255F304431}"/>
              </a:ext>
            </a:extLst>
          </p:cNvPr>
          <p:cNvSpPr txBox="1"/>
          <p:nvPr/>
        </p:nvSpPr>
        <p:spPr>
          <a:xfrm>
            <a:off x="1354667" y="87794"/>
            <a:ext cx="389466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Trips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Manchester Airport Concourse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Build-a-Bear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D49A3C-2FED-46EA-8149-E97DF9DB43B4}"/>
              </a:ext>
            </a:extLst>
          </p:cNvPr>
          <p:cNvSpPr txBox="1"/>
          <p:nvPr/>
        </p:nvSpPr>
        <p:spPr>
          <a:xfrm>
            <a:off x="182034" y="1941799"/>
            <a:ext cx="2850330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Moderated Units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Formal Letter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Narrative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r>
              <a:rPr lang="en-GB" sz="1200" b="1" u="sng" dirty="0"/>
              <a:t>Additional Genres Covered through Continuous Provision and Teaching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Menu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Labels, Lists and Captions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Adventure Narrative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Character Description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Postcards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Recount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49F96B-451D-41D1-A076-36FC4553B9B0}"/>
              </a:ext>
            </a:extLst>
          </p:cNvPr>
          <p:cNvSpPr txBox="1"/>
          <p:nvPr/>
        </p:nvSpPr>
        <p:spPr>
          <a:xfrm>
            <a:off x="2626547" y="4347462"/>
            <a:ext cx="233744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Literacy Toolkit Coverage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Features of Writing 1/2/3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Punctuation 1/2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Spelling 1/2/3/4/6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Handwriting 1/2/3/4/5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F2D942-A4AA-478C-8711-75AFC86A529B}"/>
              </a:ext>
            </a:extLst>
          </p:cNvPr>
          <p:cNvSpPr txBox="1"/>
          <p:nvPr/>
        </p:nvSpPr>
        <p:spPr>
          <a:xfrm>
            <a:off x="2634682" y="5468556"/>
            <a:ext cx="2345266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Rainbow Reading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RR1 – Word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RR2 – Text Talk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RR3 – Fluency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RR4 – Expression/Performance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RR5 – Reading for Pleasure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A5A633-D9DD-4921-8B75-0AE692DC9126}"/>
              </a:ext>
            </a:extLst>
          </p:cNvPr>
          <p:cNvSpPr txBox="1"/>
          <p:nvPr/>
        </p:nvSpPr>
        <p:spPr>
          <a:xfrm>
            <a:off x="182034" y="4845377"/>
            <a:ext cx="234526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Content Domain Reference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1a – Draw on Vocabulary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1b – Identify/Explain Key Aspects of 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1c – Identify/Explain the Sequence of Events in Texts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1d – Make inferences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1e – Predict what may happen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10D6DE6-74BB-400B-8C7E-A7789F67C6A6}"/>
              </a:ext>
            </a:extLst>
          </p:cNvPr>
          <p:cNvSpPr txBox="1"/>
          <p:nvPr/>
        </p:nvSpPr>
        <p:spPr>
          <a:xfrm>
            <a:off x="296333" y="931046"/>
            <a:ext cx="471667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Hook Inspired Day for Writing</a:t>
            </a:r>
          </a:p>
          <a:p>
            <a:r>
              <a:rPr lang="en-GB" sz="1200" b="1" dirty="0">
                <a:solidFill>
                  <a:srgbClr val="FF0000"/>
                </a:solidFill>
              </a:rPr>
              <a:t>Children walk in to the Mad Hatters Tea Party – All things will be very whimsical and children come dressed in ‘party clothes’ for an afternoon tea. They will be transformed using their imagination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B63586-E6EB-4537-943D-73E84272ECC5}"/>
              </a:ext>
            </a:extLst>
          </p:cNvPr>
          <p:cNvSpPr txBox="1"/>
          <p:nvPr/>
        </p:nvSpPr>
        <p:spPr>
          <a:xfrm>
            <a:off x="6735483" y="4250123"/>
            <a:ext cx="1736667" cy="24929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Communication and Language Opportunities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Writing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Role-Play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Speaking and Listening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Phonics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Instructional Language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Story-Telling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Turn-Taking with Conversations</a:t>
            </a:r>
          </a:p>
        </p:txBody>
      </p:sp>
    </p:spTree>
    <p:extLst>
      <p:ext uri="{BB962C8B-B14F-4D97-AF65-F5344CB8AC3E}">
        <p14:creationId xmlns:p14="http://schemas.microsoft.com/office/powerpoint/2010/main" val="2972588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6452772-B8F0-443B-BBA6-A1C8EC0B5624}"/>
              </a:ext>
            </a:extLst>
          </p:cNvPr>
          <p:cNvGrpSpPr/>
          <p:nvPr/>
        </p:nvGrpSpPr>
        <p:grpSpPr>
          <a:xfrm>
            <a:off x="3167841" y="739126"/>
            <a:ext cx="5379749" cy="5379748"/>
            <a:chOff x="3406125" y="739125"/>
            <a:chExt cx="5379749" cy="537974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87ADB82-57F5-4174-BEDA-57E34C354771}"/>
                </a:ext>
              </a:extLst>
            </p:cNvPr>
            <p:cNvSpPr/>
            <p:nvPr/>
          </p:nvSpPr>
          <p:spPr>
            <a:xfrm>
              <a:off x="5349797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9353" tIns="229353" rIns="229353" bIns="229353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700" b="1" kern="1200" dirty="0"/>
                <a:t>Summer 1:</a:t>
              </a:r>
            </a:p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700" b="1" dirty="0"/>
                <a:t>Memory Box</a:t>
              </a:r>
              <a:endParaRPr lang="en-GB" sz="1700" b="1" kern="1200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12F36E6-E913-4AB1-B42E-F8A7BEC5C705}"/>
                </a:ext>
              </a:extLst>
            </p:cNvPr>
            <p:cNvSpPr/>
            <p:nvPr/>
          </p:nvSpPr>
          <p:spPr>
            <a:xfrm rot="16200000">
              <a:off x="5870366" y="2440638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1" tIns="5244" rIns="227051" bIns="5243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50C7698-08B6-4037-BEC3-45D5F43B6DA2}"/>
                </a:ext>
              </a:extLst>
            </p:cNvPr>
            <p:cNvSpPr/>
            <p:nvPr/>
          </p:nvSpPr>
          <p:spPr>
            <a:xfrm>
              <a:off x="5349797" y="739125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Cross-Curricular Links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45F6BBC-7559-415A-9349-F941A7563A73}"/>
                </a:ext>
              </a:extLst>
            </p:cNvPr>
            <p:cNvSpPr/>
            <p:nvPr/>
          </p:nvSpPr>
          <p:spPr>
            <a:xfrm>
              <a:off x="6842202" y="3412474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2" tIns="5243" rIns="227051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98740F7-F2ED-4136-BBBA-D051D49EE93A}"/>
                </a:ext>
              </a:extLst>
            </p:cNvPr>
            <p:cNvSpPr/>
            <p:nvPr/>
          </p:nvSpPr>
          <p:spPr>
            <a:xfrm>
              <a:off x="7293469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Texts to Support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54D6F73-D335-4F24-B09F-42124066C6FA}"/>
                </a:ext>
              </a:extLst>
            </p:cNvPr>
            <p:cNvSpPr/>
            <p:nvPr/>
          </p:nvSpPr>
          <p:spPr>
            <a:xfrm rot="5400000">
              <a:off x="5870366" y="4384310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1" tIns="5242" rIns="227052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49D18CE-10D6-4D60-8F5A-38359698A931}"/>
                </a:ext>
              </a:extLst>
            </p:cNvPr>
            <p:cNvSpPr/>
            <p:nvPr/>
          </p:nvSpPr>
          <p:spPr>
            <a:xfrm>
              <a:off x="5349797" y="4626468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Literacy Toolkit Coverage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467D574-0AC3-48E9-A44D-D9E7DC972122}"/>
                </a:ext>
              </a:extLst>
            </p:cNvPr>
            <p:cNvSpPr/>
            <p:nvPr/>
          </p:nvSpPr>
          <p:spPr>
            <a:xfrm rot="21600000">
              <a:off x="4898530" y="3412473"/>
              <a:ext cx="451267" cy="33051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451266" y="16525"/>
                  </a:moveTo>
                  <a:lnTo>
                    <a:pt x="0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2" tIns="5244" rIns="227052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B882717-055C-4177-873D-50264E4247C3}"/>
                </a:ext>
              </a:extLst>
            </p:cNvPr>
            <p:cNvSpPr/>
            <p:nvPr/>
          </p:nvSpPr>
          <p:spPr>
            <a:xfrm>
              <a:off x="3406125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Literacy Units Covered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31C987C-456C-40C5-8267-644720B17978}"/>
              </a:ext>
            </a:extLst>
          </p:cNvPr>
          <p:cNvSpPr txBox="1"/>
          <p:nvPr/>
        </p:nvSpPr>
        <p:spPr>
          <a:xfrm>
            <a:off x="8615686" y="1485328"/>
            <a:ext cx="3425585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Fiction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A Bear called Paddington </a:t>
            </a:r>
            <a:r>
              <a:rPr lang="en-GB" sz="1200" b="1" dirty="0"/>
              <a:t>by Michael Bond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Teddy Bear’s Picnic </a:t>
            </a:r>
            <a:r>
              <a:rPr lang="en-GB" sz="1200" b="1" dirty="0"/>
              <a:t>by Jimmy Kennedy and Alexandra 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Going on a Bear Hunt </a:t>
            </a:r>
            <a:r>
              <a:rPr lang="en-GB" sz="1200" b="1" dirty="0"/>
              <a:t>by Michael Rosen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Handa’s Surprise </a:t>
            </a:r>
            <a:r>
              <a:rPr lang="en-GB" sz="1200" b="1" dirty="0"/>
              <a:t>by Eileen Browne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Each Peach Pear Plum by</a:t>
            </a:r>
            <a:r>
              <a:rPr lang="en-GB" sz="1200" b="1" dirty="0"/>
              <a:t> Alan Ahlberg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Lion Heart </a:t>
            </a:r>
            <a:r>
              <a:rPr lang="en-GB" sz="1200" b="1" dirty="0"/>
              <a:t>by Richard Colingridge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Winnie the Pooh </a:t>
            </a:r>
            <a:r>
              <a:rPr lang="en-GB" sz="1200" b="1" dirty="0"/>
              <a:t>by AA Milne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Miraculous Journey of Edward Tulane </a:t>
            </a:r>
            <a:r>
              <a:rPr lang="en-GB" sz="1200" b="1" dirty="0"/>
              <a:t>by Katie DiCamillo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Pinocchio </a:t>
            </a:r>
            <a:r>
              <a:rPr lang="en-GB" sz="1200" b="1" dirty="0"/>
              <a:t>by Carlo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Our Tower </a:t>
            </a:r>
            <a:r>
              <a:rPr lang="en-GB" sz="1200" b="1" dirty="0"/>
              <a:t>by Joseph Coelho and Richard Johnson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Magic Crayon </a:t>
            </a:r>
            <a:r>
              <a:rPr lang="en-GB" sz="1200" b="1" dirty="0"/>
              <a:t>by Amy Sparks and Ali Pye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Memory Jars </a:t>
            </a:r>
            <a:r>
              <a:rPr lang="en-GB" sz="1200" b="1" dirty="0"/>
              <a:t>by Vera Brosgel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The Tide </a:t>
            </a:r>
            <a:r>
              <a:rPr lang="en-GB" sz="1200" b="1" dirty="0"/>
              <a:t>by Clare Helen Walsh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Chimpanzees for Tea </a:t>
            </a:r>
            <a:r>
              <a:rPr lang="en-GB" sz="1200" b="1" dirty="0"/>
              <a:t>by Joe Empson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Grandpa’s Stories </a:t>
            </a:r>
            <a:r>
              <a:rPr lang="en-GB" sz="1200" b="1" dirty="0"/>
              <a:t>by Joseph Coelho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Memory Box </a:t>
            </a:r>
            <a:r>
              <a:rPr lang="en-GB" sz="1200" b="1" dirty="0"/>
              <a:t>by Joanna Rowland</a:t>
            </a:r>
          </a:p>
          <a:p>
            <a:endParaRPr lang="en-GB" sz="1200" dirty="0"/>
          </a:p>
          <a:p>
            <a:r>
              <a:rPr lang="en-GB" sz="1200" b="1" u="sng" dirty="0"/>
              <a:t>Non-Fiction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Extraordinary Magic: The Storytelling Life of Virginia Hamilton </a:t>
            </a:r>
            <a:r>
              <a:rPr lang="en-GB" sz="1200" b="1" dirty="0"/>
              <a:t>by Christy Ottaviano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My Mother’s Tongues: A Weaving of Language </a:t>
            </a:r>
            <a:r>
              <a:rPr lang="en-GB" sz="1200" b="1" dirty="0"/>
              <a:t>by Uma Menon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3E74F5-9609-48AC-818E-B3561CAD872F}"/>
              </a:ext>
            </a:extLst>
          </p:cNvPr>
          <p:cNvSpPr txBox="1"/>
          <p:nvPr/>
        </p:nvSpPr>
        <p:spPr>
          <a:xfrm>
            <a:off x="6735483" y="72602"/>
            <a:ext cx="5338072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Numeracy – Geometry, Place Value to 50 and Addition and Subtraction to 50 (Continuous Provision)</a:t>
            </a:r>
          </a:p>
          <a:p>
            <a:r>
              <a:rPr lang="en-GB" sz="1200" b="1" dirty="0"/>
              <a:t>DT – Mechanisms – Making a Story Book (Unit 3)</a:t>
            </a:r>
          </a:p>
          <a:p>
            <a:r>
              <a:rPr lang="en-GB" sz="1200" b="1" dirty="0"/>
              <a:t>Art – Sculpture (Unit 3)</a:t>
            </a:r>
          </a:p>
          <a:p>
            <a:r>
              <a:rPr lang="en-GB" sz="1200" b="1" dirty="0"/>
              <a:t>Music – Rhythm and Pulse (Continuous Provision)</a:t>
            </a:r>
          </a:p>
          <a:p>
            <a:r>
              <a:rPr lang="en-GB" sz="1200" b="1" dirty="0"/>
              <a:t>Gymnastics – Balances and Stretches (Unit 1)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79D0AF-C7A2-4FAB-8483-07255F304431}"/>
              </a:ext>
            </a:extLst>
          </p:cNvPr>
          <p:cNvSpPr txBox="1"/>
          <p:nvPr/>
        </p:nvSpPr>
        <p:spPr>
          <a:xfrm>
            <a:off x="1354667" y="48197"/>
            <a:ext cx="3894666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Trips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Beach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Cinema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Park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D49A3C-2FED-46EA-8149-E97DF9DB43B4}"/>
              </a:ext>
            </a:extLst>
          </p:cNvPr>
          <p:cNvSpPr txBox="1"/>
          <p:nvPr/>
        </p:nvSpPr>
        <p:spPr>
          <a:xfrm>
            <a:off x="173975" y="2092512"/>
            <a:ext cx="2850330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Moderated Units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Formal Letter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/>
              <a:t>Recount</a:t>
            </a: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r>
              <a:rPr lang="en-GB" sz="1200" b="1" u="sng" dirty="0"/>
              <a:t>Additional Genres Covered through Continuous Provision and Teaching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Narratives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Diary Entry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Rhymes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Character Description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Setting Description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Non-Chronological Reports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49F96B-451D-41D1-A076-36FC4553B9B0}"/>
              </a:ext>
            </a:extLst>
          </p:cNvPr>
          <p:cNvSpPr txBox="1"/>
          <p:nvPr/>
        </p:nvSpPr>
        <p:spPr>
          <a:xfrm>
            <a:off x="2628607" y="4492490"/>
            <a:ext cx="233744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Literacy Toolkit Coverage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Features of Writing 1/2/3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Punctuation 1/2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Spelling 1/2/3/4/5/6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Handwriting 1/2/3/4/5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F2D942-A4AA-478C-8711-75AFC86A529B}"/>
              </a:ext>
            </a:extLst>
          </p:cNvPr>
          <p:cNvSpPr txBox="1"/>
          <p:nvPr/>
        </p:nvSpPr>
        <p:spPr>
          <a:xfrm>
            <a:off x="2624694" y="5581779"/>
            <a:ext cx="2345266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Rainbow Reading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RR1 – Word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RR2 – Text Talk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RR3 – Fluency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RR4 – Expression/Performance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RR5 – Reading for Pleasure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A5A633-D9DD-4921-8B75-0AE692DC9126}"/>
              </a:ext>
            </a:extLst>
          </p:cNvPr>
          <p:cNvSpPr txBox="1"/>
          <p:nvPr/>
        </p:nvSpPr>
        <p:spPr>
          <a:xfrm>
            <a:off x="182034" y="5073977"/>
            <a:ext cx="234526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Content Domain Reference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1a – Draw on Vocabulary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1b – Identify/Explain Key Aspects of 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1c – Identify/Explain the Sequence of Events in Texts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1d – Make inferences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1e – Predict what may happen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10D6DE6-74BB-400B-8C7E-A7789F67C6A6}"/>
              </a:ext>
            </a:extLst>
          </p:cNvPr>
          <p:cNvSpPr txBox="1"/>
          <p:nvPr/>
        </p:nvSpPr>
        <p:spPr>
          <a:xfrm>
            <a:off x="78995" y="978021"/>
            <a:ext cx="4960750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Hook Inspired Day for Writing</a:t>
            </a:r>
          </a:p>
          <a:p>
            <a:r>
              <a:rPr lang="en-GB" sz="1200" b="1" dirty="0">
                <a:solidFill>
                  <a:srgbClr val="FF0000"/>
                </a:solidFill>
              </a:rPr>
              <a:t>Children go for a picnic with their bears made at Build-a-Bear in Bruntwood Park. Teachers bring blankets and play games to make memories with their friends in school to be able to identify what a memory is and why it is important.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B63586-E6EB-4537-943D-73E84272ECC5}"/>
              </a:ext>
            </a:extLst>
          </p:cNvPr>
          <p:cNvSpPr txBox="1"/>
          <p:nvPr/>
        </p:nvSpPr>
        <p:spPr>
          <a:xfrm>
            <a:off x="6735483" y="4250123"/>
            <a:ext cx="1736667" cy="24929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Communication and Language Opportunities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Writing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Role-Play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Speaking and Listening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Phonics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Instructional Language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Story-Telling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Turn-Taking with Conversations</a:t>
            </a:r>
          </a:p>
        </p:txBody>
      </p:sp>
    </p:spTree>
    <p:extLst>
      <p:ext uri="{BB962C8B-B14F-4D97-AF65-F5344CB8AC3E}">
        <p14:creationId xmlns:p14="http://schemas.microsoft.com/office/powerpoint/2010/main" val="4047118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6452772-B8F0-443B-BBA6-A1C8EC0B5624}"/>
              </a:ext>
            </a:extLst>
          </p:cNvPr>
          <p:cNvGrpSpPr/>
          <p:nvPr/>
        </p:nvGrpSpPr>
        <p:grpSpPr>
          <a:xfrm>
            <a:off x="3167841" y="739126"/>
            <a:ext cx="5379749" cy="5379748"/>
            <a:chOff x="3406125" y="739125"/>
            <a:chExt cx="5379749" cy="537974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87ADB82-57F5-4174-BEDA-57E34C354771}"/>
                </a:ext>
              </a:extLst>
            </p:cNvPr>
            <p:cNvSpPr/>
            <p:nvPr/>
          </p:nvSpPr>
          <p:spPr>
            <a:xfrm>
              <a:off x="5349797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9353" tIns="229353" rIns="229353" bIns="229353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700" b="1" kern="1200" dirty="0"/>
                <a:t>Summer 2: </a:t>
              </a:r>
            </a:p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b="1" dirty="0"/>
                <a:t>Splendid Superheroes</a:t>
              </a:r>
              <a:endParaRPr lang="en-GB" sz="1400" b="1" kern="1200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12F36E6-E913-4AB1-B42E-F8A7BEC5C705}"/>
                </a:ext>
              </a:extLst>
            </p:cNvPr>
            <p:cNvSpPr/>
            <p:nvPr/>
          </p:nvSpPr>
          <p:spPr>
            <a:xfrm rot="16200000">
              <a:off x="5870366" y="2440638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1" tIns="5244" rIns="227051" bIns="5243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50C7698-08B6-4037-BEC3-45D5F43B6DA2}"/>
                </a:ext>
              </a:extLst>
            </p:cNvPr>
            <p:cNvSpPr/>
            <p:nvPr/>
          </p:nvSpPr>
          <p:spPr>
            <a:xfrm>
              <a:off x="5349797" y="739125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Cross-Curricular Links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45F6BBC-7559-415A-9349-F941A7563A73}"/>
                </a:ext>
              </a:extLst>
            </p:cNvPr>
            <p:cNvSpPr/>
            <p:nvPr/>
          </p:nvSpPr>
          <p:spPr>
            <a:xfrm>
              <a:off x="6842202" y="3412474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2" tIns="5243" rIns="227051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98740F7-F2ED-4136-BBBA-D051D49EE93A}"/>
                </a:ext>
              </a:extLst>
            </p:cNvPr>
            <p:cNvSpPr/>
            <p:nvPr/>
          </p:nvSpPr>
          <p:spPr>
            <a:xfrm>
              <a:off x="7293469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Texts to Support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54D6F73-D335-4F24-B09F-42124066C6FA}"/>
                </a:ext>
              </a:extLst>
            </p:cNvPr>
            <p:cNvSpPr/>
            <p:nvPr/>
          </p:nvSpPr>
          <p:spPr>
            <a:xfrm rot="5400000">
              <a:off x="5870366" y="4384310"/>
              <a:ext cx="451266" cy="33050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0" y="16525"/>
                  </a:moveTo>
                  <a:lnTo>
                    <a:pt x="451266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1" tIns="5242" rIns="227052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49D18CE-10D6-4D60-8F5A-38359698A931}"/>
                </a:ext>
              </a:extLst>
            </p:cNvPr>
            <p:cNvSpPr/>
            <p:nvPr/>
          </p:nvSpPr>
          <p:spPr>
            <a:xfrm>
              <a:off x="5349797" y="4626468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Literacy Toolkit Coverage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467D574-0AC3-48E9-A44D-D9E7DC972122}"/>
                </a:ext>
              </a:extLst>
            </p:cNvPr>
            <p:cNvSpPr/>
            <p:nvPr/>
          </p:nvSpPr>
          <p:spPr>
            <a:xfrm rot="21600000">
              <a:off x="4898530" y="3412473"/>
              <a:ext cx="451267" cy="33051"/>
            </a:xfrm>
            <a:custGeom>
              <a:avLst/>
              <a:gdLst>
                <a:gd name="connsiteX0" fmla="*/ 0 w 451266"/>
                <a:gd name="connsiteY0" fmla="*/ 16525 h 33050"/>
                <a:gd name="connsiteX1" fmla="*/ 451266 w 451266"/>
                <a:gd name="connsiteY1" fmla="*/ 16525 h 3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1266" h="33050">
                  <a:moveTo>
                    <a:pt x="451266" y="16525"/>
                  </a:moveTo>
                  <a:lnTo>
                    <a:pt x="0" y="16525"/>
                  </a:lnTo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7052" tIns="5244" rIns="227052" bIns="52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B882717-055C-4177-873D-50264E4247C3}"/>
                </a:ext>
              </a:extLst>
            </p:cNvPr>
            <p:cNvSpPr/>
            <p:nvPr/>
          </p:nvSpPr>
          <p:spPr>
            <a:xfrm>
              <a:off x="3406125" y="2682796"/>
              <a:ext cx="1492405" cy="1492405"/>
            </a:xfrm>
            <a:custGeom>
              <a:avLst/>
              <a:gdLst>
                <a:gd name="connsiteX0" fmla="*/ 0 w 1492405"/>
                <a:gd name="connsiteY0" fmla="*/ 746203 h 1492405"/>
                <a:gd name="connsiteX1" fmla="*/ 746203 w 1492405"/>
                <a:gd name="connsiteY1" fmla="*/ 0 h 1492405"/>
                <a:gd name="connsiteX2" fmla="*/ 1492406 w 1492405"/>
                <a:gd name="connsiteY2" fmla="*/ 746203 h 1492405"/>
                <a:gd name="connsiteX3" fmla="*/ 746203 w 1492405"/>
                <a:gd name="connsiteY3" fmla="*/ 1492406 h 1492405"/>
                <a:gd name="connsiteX4" fmla="*/ 0 w 1492405"/>
                <a:gd name="connsiteY4" fmla="*/ 746203 h 149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405" h="1492405">
                  <a:moveTo>
                    <a:pt x="0" y="746203"/>
                  </a:moveTo>
                  <a:cubicBezTo>
                    <a:pt x="0" y="334086"/>
                    <a:pt x="334086" y="0"/>
                    <a:pt x="746203" y="0"/>
                  </a:cubicBezTo>
                  <a:cubicBezTo>
                    <a:pt x="1158320" y="0"/>
                    <a:pt x="1492406" y="334086"/>
                    <a:pt x="1492406" y="746203"/>
                  </a:cubicBezTo>
                  <a:cubicBezTo>
                    <a:pt x="1492406" y="1158320"/>
                    <a:pt x="1158320" y="1492406"/>
                    <a:pt x="746203" y="1492406"/>
                  </a:cubicBezTo>
                  <a:cubicBezTo>
                    <a:pt x="334086" y="1492406"/>
                    <a:pt x="0" y="1158320"/>
                    <a:pt x="0" y="746203"/>
                  </a:cubicBez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31258" tIns="231258" rIns="231258" bIns="23125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000" kern="1200" dirty="0"/>
                <a:t>Literacy Units Covered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31C987C-456C-40C5-8267-644720B17978}"/>
              </a:ext>
            </a:extLst>
          </p:cNvPr>
          <p:cNvSpPr txBox="1"/>
          <p:nvPr/>
        </p:nvSpPr>
        <p:spPr>
          <a:xfrm>
            <a:off x="8603716" y="1629262"/>
            <a:ext cx="3496586" cy="50783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Fiction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Superkid </a:t>
            </a:r>
            <a:r>
              <a:rPr lang="en-GB" sz="1200" b="1" dirty="0"/>
              <a:t>by Claire Freedman and Sarah McIntyre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Max </a:t>
            </a:r>
            <a:r>
              <a:rPr lang="en-GB" sz="1200" b="1" dirty="0"/>
              <a:t>by Bob Graham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How to Save a Superhero </a:t>
            </a:r>
            <a:r>
              <a:rPr lang="en-GB" sz="1200" b="1" dirty="0"/>
              <a:t>by Caryl Hart and Ed Eaves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Superhero Baby! </a:t>
            </a:r>
            <a:r>
              <a:rPr lang="en-GB" sz="1200" b="1" dirty="0"/>
              <a:t>by Patricia Hegarty and Alex Willmore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Captain Cuddles </a:t>
            </a:r>
            <a:r>
              <a:rPr lang="en-GB" sz="1200" b="1" dirty="0"/>
              <a:t>by Maurdie Powell-Tuck and Julio Antonio Blasco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Superhero Hotel </a:t>
            </a:r>
            <a:r>
              <a:rPr lang="en-GB" sz="1200" b="1" dirty="0"/>
              <a:t>by Abie Longstaff and Migy Blanco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Superheroes Don’t Get Scared… Or Do They? </a:t>
            </a:r>
            <a:r>
              <a:rPr lang="en-GB" sz="1200" b="1" dirty="0"/>
              <a:t>by Kate Thompson and Clare Elsom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>
                <a:solidFill>
                  <a:srgbClr val="FF0000"/>
                </a:solidFill>
              </a:rPr>
              <a:t>Knock-Knock </a:t>
            </a:r>
            <a:r>
              <a:rPr lang="en-GB" sz="1200" b="1" dirty="0">
                <a:solidFill>
                  <a:srgbClr val="FF0000"/>
                </a:solidFill>
              </a:rPr>
              <a:t>Superhero </a:t>
            </a:r>
            <a:r>
              <a:rPr lang="en-GB" sz="1200" b="1" dirty="0"/>
              <a:t>by Caryl Hart and Nick East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Supertato </a:t>
            </a:r>
            <a:r>
              <a:rPr lang="en-GB" sz="1200" b="1" dirty="0"/>
              <a:t>by Sue Hendra and Paul Linnet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Superworm </a:t>
            </a:r>
            <a:r>
              <a:rPr lang="en-GB" sz="1200" b="1" dirty="0"/>
              <a:t>by Julia Donaldson and Axel Scheffler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Hamster Heroes </a:t>
            </a:r>
            <a:r>
              <a:rPr lang="en-GB" sz="1200" b="1" dirty="0"/>
              <a:t>by Peter Bently and John Bond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Super Daisy </a:t>
            </a:r>
            <a:r>
              <a:rPr lang="en-GB" sz="1200" b="1" dirty="0"/>
              <a:t>by Kes Gray and Nick Sharratt</a:t>
            </a:r>
          </a:p>
          <a:p>
            <a:endParaRPr lang="en-GB" sz="1200" dirty="0"/>
          </a:p>
          <a:p>
            <a:r>
              <a:rPr lang="en-GB" sz="1200" b="1" u="sng" dirty="0"/>
              <a:t>Non-Fiction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Superheroes Animals </a:t>
            </a:r>
            <a:r>
              <a:rPr lang="en-GB" sz="1200" b="1" dirty="0"/>
              <a:t>by Chris Packham (Little Experts)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How to Save a Life </a:t>
            </a:r>
            <a:r>
              <a:rPr lang="en-GB" sz="1200" b="1" dirty="0"/>
              <a:t>by Dr Ronx (Little Experts)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Marvellous Vehicles </a:t>
            </a:r>
            <a:r>
              <a:rPr lang="en-GB" sz="1200" b="1" dirty="0"/>
              <a:t>by James May (Little Experts)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Superhero like You </a:t>
            </a:r>
            <a:r>
              <a:rPr lang="en-GB" sz="1200" b="1" dirty="0"/>
              <a:t>by Dr Ranj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</a:rPr>
              <a:t>Real Superheroes </a:t>
            </a:r>
            <a:r>
              <a:rPr lang="en-GB" sz="1200" b="1" dirty="0"/>
              <a:t>by Julia Seal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3E74F5-9609-48AC-818E-B3561CAD872F}"/>
              </a:ext>
            </a:extLst>
          </p:cNvPr>
          <p:cNvSpPr txBox="1"/>
          <p:nvPr/>
        </p:nvSpPr>
        <p:spPr>
          <a:xfrm>
            <a:off x="6735483" y="60325"/>
            <a:ext cx="5397869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Numeracy – Length and Height, Capacity, Place Value to 100 and Addition and Subtraction to 100 (Continuous Provision)</a:t>
            </a:r>
          </a:p>
          <a:p>
            <a:r>
              <a:rPr lang="en-GB" sz="1200" b="1" dirty="0"/>
              <a:t>DT – Cooking – Making Smoothies (Unit 4)</a:t>
            </a:r>
          </a:p>
          <a:p>
            <a:r>
              <a:rPr lang="en-GB" sz="1200" b="1" dirty="0"/>
              <a:t>Art – Woven Wonders (Unit 4)</a:t>
            </a:r>
          </a:p>
          <a:p>
            <a:r>
              <a:rPr lang="en-GB" sz="1200" b="1" dirty="0"/>
              <a:t>Music – Rhythm and Pulse (Continuous Provision)</a:t>
            </a:r>
          </a:p>
          <a:p>
            <a:r>
              <a:rPr lang="en-GB" sz="1200" b="1" dirty="0"/>
              <a:t>Gymnastics – Balances and Stretches (Unit 1)</a:t>
            </a:r>
          </a:p>
          <a:p>
            <a:r>
              <a:rPr lang="en-GB" sz="1200" b="1" dirty="0"/>
              <a:t>Science – Materials (Unit 5)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79D0AF-C7A2-4FAB-8483-07255F304431}"/>
              </a:ext>
            </a:extLst>
          </p:cNvPr>
          <p:cNvSpPr txBox="1"/>
          <p:nvPr/>
        </p:nvSpPr>
        <p:spPr>
          <a:xfrm>
            <a:off x="1354667" y="48197"/>
            <a:ext cx="3894666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Trips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Beach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End of Year Trip – </a:t>
            </a:r>
            <a:r>
              <a:rPr lang="en-GB" sz="1200"/>
              <a:t>Adventure Playground</a:t>
            </a: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Alexandra Park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Cinema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D49A3C-2FED-46EA-8149-E97DF9DB43B4}"/>
              </a:ext>
            </a:extLst>
          </p:cNvPr>
          <p:cNvSpPr txBox="1"/>
          <p:nvPr/>
        </p:nvSpPr>
        <p:spPr>
          <a:xfrm>
            <a:off x="173975" y="2092512"/>
            <a:ext cx="2850330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Moderated Units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Narrative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Non-Chronological Report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r>
              <a:rPr lang="en-GB" sz="1200" b="1" u="sng" dirty="0"/>
              <a:t>Additional Genres Covered through Continuous Provision and Teaching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Recounts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Poetry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Labels, Lists and Captions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Instructions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Postcards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Fantasy Story Setting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49F96B-451D-41D1-A076-36FC4553B9B0}"/>
              </a:ext>
            </a:extLst>
          </p:cNvPr>
          <p:cNvSpPr txBox="1"/>
          <p:nvPr/>
        </p:nvSpPr>
        <p:spPr>
          <a:xfrm>
            <a:off x="2628607" y="4492490"/>
            <a:ext cx="233744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Literacy Toolkit Coverage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Features of Writing 1/2/3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Punctuation 1/2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Spelling 1/2/3/4/5/6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Handwriting 1/2/3/4/5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F2D942-A4AA-478C-8711-75AFC86A529B}"/>
              </a:ext>
            </a:extLst>
          </p:cNvPr>
          <p:cNvSpPr txBox="1"/>
          <p:nvPr/>
        </p:nvSpPr>
        <p:spPr>
          <a:xfrm>
            <a:off x="2624694" y="5581779"/>
            <a:ext cx="2345266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Rainbow Reading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RR1 – Word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RR2 – Text Talk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RR3 – Fluency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RR4 – Expression/Performance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RR5 – Reading for Pleasure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A5A633-D9DD-4921-8B75-0AE692DC9126}"/>
              </a:ext>
            </a:extLst>
          </p:cNvPr>
          <p:cNvSpPr txBox="1"/>
          <p:nvPr/>
        </p:nvSpPr>
        <p:spPr>
          <a:xfrm>
            <a:off x="182034" y="5073977"/>
            <a:ext cx="234526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Content Domain Reference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1a – Draw on Vocabulary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1b – Identify/Explain Key Aspects of 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1c – Identify/Explain the Sequence of Events in Texts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1d – Make inferences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1e – Predict what may happen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10D6DE6-74BB-400B-8C7E-A7789F67C6A6}"/>
              </a:ext>
            </a:extLst>
          </p:cNvPr>
          <p:cNvSpPr txBox="1"/>
          <p:nvPr/>
        </p:nvSpPr>
        <p:spPr>
          <a:xfrm>
            <a:off x="58648" y="1174167"/>
            <a:ext cx="496075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Hook Inspired Day for Writing</a:t>
            </a:r>
          </a:p>
          <a:p>
            <a:r>
              <a:rPr lang="en-GB" sz="1200" b="1" dirty="0">
                <a:solidFill>
                  <a:srgbClr val="FF0000"/>
                </a:solidFill>
              </a:rPr>
              <a:t>Children come dressed as superheroes and will be trying to figure out where the alien words are coming from (Link to Phonics) and master a plan to override them with different activities to inspire Phonics and Literacy.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B63586-E6EB-4537-943D-73E84272ECC5}"/>
              </a:ext>
            </a:extLst>
          </p:cNvPr>
          <p:cNvSpPr txBox="1"/>
          <p:nvPr/>
        </p:nvSpPr>
        <p:spPr>
          <a:xfrm>
            <a:off x="6735483" y="4250123"/>
            <a:ext cx="1736667" cy="24929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Communication and Language Opportunities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Writing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Role-Play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Speaking and Listening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Phonics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Instructional Language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Story-Telling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Turn-Taking with Conversations</a:t>
            </a:r>
          </a:p>
        </p:txBody>
      </p:sp>
    </p:spTree>
    <p:extLst>
      <p:ext uri="{BB962C8B-B14F-4D97-AF65-F5344CB8AC3E}">
        <p14:creationId xmlns:p14="http://schemas.microsoft.com/office/powerpoint/2010/main" val="4049862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2216</Words>
  <Application>Microsoft Office PowerPoint</Application>
  <PresentationFormat>Widescreen</PresentationFormat>
  <Paragraphs>440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Doherty</dc:creator>
  <cp:lastModifiedBy>N Mahmood-Khan</cp:lastModifiedBy>
  <cp:revision>26</cp:revision>
  <dcterms:created xsi:type="dcterms:W3CDTF">2025-02-13T07:48:43Z</dcterms:created>
  <dcterms:modified xsi:type="dcterms:W3CDTF">2025-07-16T12:05:20Z</dcterms:modified>
</cp:coreProperties>
</file>