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2" r:id="rId4"/>
    <p:sldId id="275" r:id="rId5"/>
    <p:sldId id="276" r:id="rId6"/>
    <p:sldId id="260" r:id="rId7"/>
    <p:sldId id="265" r:id="rId8"/>
  </p:sldIdLst>
  <p:sldSz cx="6119813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A"/>
    <a:srgbClr val="CD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491A3-AEC6-4D71-8B80-A95EB1B0AAE2}" v="2" dt="2025-10-13T14:35:15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9"/>
    <p:restoredTop sz="94699"/>
  </p:normalViewPr>
  <p:slideViewPr>
    <p:cSldViewPr snapToGrid="0">
      <p:cViewPr varScale="1">
        <p:scale>
          <a:sx n="127" d="100"/>
          <a:sy n="127" d="100"/>
        </p:scale>
        <p:origin x="12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anks" userId="e4003a43-4ad7-4d79-a39f-00cbc6e3a0d5" providerId="ADAL" clId="{2BA1BF5F-D185-4BEB-8BE1-79F946DF3B67}"/>
    <pc:docChg chg="addSld delSld modSld">
      <pc:chgData name="Tom Banks" userId="e4003a43-4ad7-4d79-a39f-00cbc6e3a0d5" providerId="ADAL" clId="{2BA1BF5F-D185-4BEB-8BE1-79F946DF3B67}" dt="2025-10-13T14:35:15.855" v="2"/>
      <pc:docMkLst>
        <pc:docMk/>
      </pc:docMkLst>
      <pc:sldChg chg="del">
        <pc:chgData name="Tom Banks" userId="e4003a43-4ad7-4d79-a39f-00cbc6e3a0d5" providerId="ADAL" clId="{2BA1BF5F-D185-4BEB-8BE1-79F946DF3B67}" dt="2025-10-13T14:34:39.757" v="1" actId="47"/>
        <pc:sldMkLst>
          <pc:docMk/>
          <pc:sldMk cId="3049483886" sldId="258"/>
        </pc:sldMkLst>
      </pc:sldChg>
      <pc:sldChg chg="modSp">
        <pc:chgData name="Tom Banks" userId="e4003a43-4ad7-4d79-a39f-00cbc6e3a0d5" providerId="ADAL" clId="{2BA1BF5F-D185-4BEB-8BE1-79F946DF3B67}" dt="2025-10-13T14:35:15.855" v="2"/>
        <pc:sldMkLst>
          <pc:docMk/>
          <pc:sldMk cId="191243481" sldId="259"/>
        </pc:sldMkLst>
        <pc:spChg chg="mod">
          <ac:chgData name="Tom Banks" userId="e4003a43-4ad7-4d79-a39f-00cbc6e3a0d5" providerId="ADAL" clId="{2BA1BF5F-D185-4BEB-8BE1-79F946DF3B67}" dt="2025-10-13T14:35:15.855" v="2"/>
          <ac:spMkLst>
            <pc:docMk/>
            <pc:sldMk cId="191243481" sldId="259"/>
            <ac:spMk id="6" creationId="{61D9F60F-F13B-1086-50C1-85D73CC0740F}"/>
          </ac:spMkLst>
        </pc:spChg>
      </pc:sldChg>
      <pc:sldChg chg="add">
        <pc:chgData name="Tom Banks" userId="e4003a43-4ad7-4d79-a39f-00cbc6e3a0d5" providerId="ADAL" clId="{2BA1BF5F-D185-4BEB-8BE1-79F946DF3B67}" dt="2025-10-13T14:34:37.890" v="0"/>
        <pc:sldMkLst>
          <pc:docMk/>
          <pc:sldMk cId="94409382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706933"/>
            <a:ext cx="5201841" cy="150385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2268784"/>
            <a:ext cx="4589860" cy="104290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229978"/>
            <a:ext cx="1319585" cy="366065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229978"/>
            <a:ext cx="3882256" cy="36606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1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1076899"/>
            <a:ext cx="5278339" cy="179682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2890725"/>
            <a:ext cx="5278339" cy="944910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82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82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82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82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82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82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1149890"/>
            <a:ext cx="2600921" cy="2740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1149890"/>
            <a:ext cx="2600921" cy="2740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6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229979"/>
            <a:ext cx="5278339" cy="8349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1058899"/>
            <a:ext cx="2588967" cy="518950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1577849"/>
            <a:ext cx="2588967" cy="23207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1058899"/>
            <a:ext cx="2601718" cy="518950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1577849"/>
            <a:ext cx="2601718" cy="23207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287972"/>
            <a:ext cx="1973799" cy="1007904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621942"/>
            <a:ext cx="3098155" cy="306970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1295877"/>
            <a:ext cx="1973799" cy="240077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287972"/>
            <a:ext cx="1973799" cy="1007904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621942"/>
            <a:ext cx="3098155" cy="306970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1295877"/>
            <a:ext cx="1973799" cy="240077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229979"/>
            <a:ext cx="5278339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1149890"/>
            <a:ext cx="5278339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4003619"/>
            <a:ext cx="1376958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188584-4114-2146-872C-B3F5720A8DA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4003619"/>
            <a:ext cx="206543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4003619"/>
            <a:ext cx="1376958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90A8C1-0D60-A440-BB24-01B9C05B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mming.org/school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children playing basketball&#10;&#10;AI-generated content may be incorrect.">
            <a:extLst>
              <a:ext uri="{FF2B5EF4-FFF2-40B4-BE49-F238E27FC236}">
                <a16:creationId xmlns:a16="http://schemas.microsoft.com/office/drawing/2014/main" id="{652499ED-E288-CEDF-2747-6811C7508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" y="0"/>
            <a:ext cx="6111146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D0551-469A-DEBD-2409-100B2C30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53D601A-6B9B-B24F-954C-6D0ACC4C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9" y="0"/>
            <a:ext cx="6173264" cy="4322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BFD564-002E-61DE-9DBD-A3D6F53646DD}"/>
              </a:ext>
            </a:extLst>
          </p:cNvPr>
          <p:cNvSpPr txBox="1"/>
          <p:nvPr/>
        </p:nvSpPr>
        <p:spPr>
          <a:xfrm>
            <a:off x="241825" y="226711"/>
            <a:ext cx="3559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Review of the last academic year (2024/2025)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66651"/>
              </p:ext>
            </p:extLst>
          </p:nvPr>
        </p:nvGraphicFramePr>
        <p:xfrm>
          <a:off x="357808" y="730422"/>
          <a:ext cx="5520477" cy="28817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2122">
                  <a:extLst>
                    <a:ext uri="{9D8B030D-6E8A-4147-A177-3AD203B41FA5}">
                      <a16:colId xmlns:a16="http://schemas.microsoft.com/office/drawing/2014/main" val="990202164"/>
                    </a:ext>
                  </a:extLst>
                </a:gridCol>
                <a:gridCol w="1124674">
                  <a:extLst>
                    <a:ext uri="{9D8B030D-6E8A-4147-A177-3AD203B41FA5}">
                      <a16:colId xmlns:a16="http://schemas.microsoft.com/office/drawing/2014/main" val="3323401657"/>
                    </a:ext>
                  </a:extLst>
                </a:gridCol>
                <a:gridCol w="2263681">
                  <a:extLst>
                    <a:ext uri="{9D8B030D-6E8A-4147-A177-3AD203B41FA5}">
                      <a16:colId xmlns:a16="http://schemas.microsoft.com/office/drawing/2014/main" val="1597046819"/>
                    </a:ext>
                  </a:extLst>
                </a:gridCol>
              </a:tblGrid>
              <a:tr h="533999">
                <a:tc>
                  <a:txBody>
                    <a:bodyPr/>
                    <a:lstStyle/>
                    <a:p>
                      <a:pPr marL="5080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spc="-10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Question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spc="-1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Stats: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69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Further</a:t>
                      </a:r>
                      <a:r>
                        <a:rPr lang="en-US" sz="600" b="1" u="sng" spc="-35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b="1" u="sng" spc="-1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context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ts val="157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Relative</a:t>
                      </a:r>
                      <a:r>
                        <a:rPr lang="en-US" sz="600" b="1" u="sng" spc="-45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b="1" u="sng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US" sz="600" b="1" u="sng" spc="-4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b="1" u="sng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en-US" sz="600" b="1" u="sng" spc="-35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b="1" u="sng" spc="-1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challenges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095609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pPr marL="50800" marR="206375" algn="just">
                        <a:lnSpc>
                          <a:spcPct val="9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percentage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your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cohort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swim competently,</a:t>
                      </a:r>
                      <a:r>
                        <a:rPr lang="en-US" sz="600" spc="-8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confidently</a:t>
                      </a:r>
                      <a:r>
                        <a:rPr lang="en-US" sz="600" spc="-8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600" spc="-8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proficiently</a:t>
                      </a:r>
                      <a:r>
                        <a:rPr lang="en-US" sz="600" spc="-7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</a:t>
                      </a:r>
                      <a:r>
                        <a:rPr lang="en-US" sz="600" spc="-8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600" spc="-8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distance of at least 25 metres?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9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Many of our children are complete non-swimmers and only swim when they go with school.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33805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pPr marL="50800" marR="343535" algn="just">
                        <a:lnSpc>
                          <a:spcPct val="9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percentage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sz="600" spc="-5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your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cohort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en-US" sz="600" spc="-5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a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strokes</a:t>
                      </a:r>
                      <a:r>
                        <a:rPr lang="en-US" sz="600" spc="-4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effectively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[for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example,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front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crawl, backstroke, and breaststroke]?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40005">
                        <a:lnSpc>
                          <a:spcPct val="9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5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above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860353"/>
                  </a:ext>
                </a:extLst>
              </a:tr>
              <a:tr h="343974">
                <a:tc>
                  <a:txBody>
                    <a:bodyPr/>
                    <a:lstStyle/>
                    <a:p>
                      <a:pPr marL="50800" marR="303530">
                        <a:lnSpc>
                          <a:spcPct val="9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percentage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sz="600" spc="-5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your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cohort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en-US" sz="600" spc="-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able to perform safe self-rescue in different water-based </a:t>
                      </a: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situations?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9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r>
                        <a:rPr lang="en-US" sz="600" i="1" spc="-45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i="1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this</a:t>
                      </a:r>
                      <a:r>
                        <a:rPr lang="en-US" sz="600" i="1" spc="-45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i="1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  <a:r>
                        <a:rPr lang="en-US" sz="600" i="1" spc="-45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i="1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</a:t>
                      </a:r>
                      <a:r>
                        <a:rPr lang="en-US" sz="600" i="1" spc="-45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i="1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US" sz="600" i="1" spc="-45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i="1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give</a:t>
                      </a:r>
                      <a:r>
                        <a:rPr lang="en-US" sz="600" i="1" spc="-45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i="1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further</a:t>
                      </a:r>
                      <a:r>
                        <a:rPr lang="en-US" sz="600" i="1" spc="-45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i="1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context</a:t>
                      </a:r>
                      <a:r>
                        <a:rPr lang="en-US" sz="600" i="1" spc="-45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i="1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behind the percentage.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73992"/>
                  </a:ext>
                </a:extLst>
              </a:tr>
              <a:tr h="805973">
                <a:tc>
                  <a:txBody>
                    <a:bodyPr/>
                    <a:lstStyle/>
                    <a:p>
                      <a:pPr marL="50800" marR="303530">
                        <a:lnSpc>
                          <a:spcPct val="9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If your schools swimming data is below national expectation,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choose</a:t>
                      </a:r>
                      <a:r>
                        <a:rPr lang="en-US" sz="600" spc="-3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r>
                        <a:rPr lang="en-US" sz="600" spc="-3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sz="600" spc="-3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Primary</a:t>
                      </a:r>
                      <a:r>
                        <a:rPr lang="en-US" sz="600" spc="-3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lang="en-US" sz="600" spc="-3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sport premium to provide additional top-up sessions for</a:t>
                      </a: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those</a:t>
                      </a: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pupils</a:t>
                      </a:r>
                      <a:r>
                        <a:rPr lang="en-US" sz="600" spc="-1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  <a:r>
                        <a:rPr lang="en-US" sz="600" spc="-1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meet</a:t>
                      </a: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National</a:t>
                      </a:r>
                      <a:r>
                        <a:rPr lang="en-US" sz="600" spc="-1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Curriculum requirements</a:t>
                      </a:r>
                      <a:r>
                        <a:rPr lang="en-US" sz="600" spc="-6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after</a:t>
                      </a:r>
                      <a:r>
                        <a:rPr lang="en-US" sz="600" spc="-5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sz="600" spc="-5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completion</a:t>
                      </a:r>
                      <a:r>
                        <a:rPr lang="en-US" sz="600" spc="-6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sz="600" spc="-6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core</a:t>
                      </a:r>
                      <a:r>
                        <a:rPr lang="en-US" sz="600" spc="-5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lessons.</a:t>
                      </a:r>
                      <a:r>
                        <a:rPr lang="en-US" sz="600" spc="-6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 you done this?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/No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data improved by 5.5%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76559"/>
                  </a:ext>
                </a:extLst>
              </a:tr>
              <a:tr h="343974">
                <a:tc>
                  <a:txBody>
                    <a:bodyPr/>
                    <a:lstStyle/>
                    <a:p>
                      <a:pPr marL="50800" marR="303530">
                        <a:lnSpc>
                          <a:spcPct val="9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provided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CPD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improve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knowledge</a:t>
                      </a:r>
                      <a:r>
                        <a:rPr lang="en-US" sz="600" spc="-4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confidence of staff to be able to teach swimming and water safety?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Yes/</a:t>
                      </a:r>
                      <a:r>
                        <a:rPr lang="en-US" sz="600" spc="-10">
                          <a:solidFill>
                            <a:srgbClr val="231F2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77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4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B673-A646-6C19-D15A-944B76414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74285-6350-5F9D-309A-493EA80BAD9B}"/>
              </a:ext>
            </a:extLst>
          </p:cNvPr>
          <p:cNvSpPr txBox="1"/>
          <p:nvPr/>
        </p:nvSpPr>
        <p:spPr>
          <a:xfrm>
            <a:off x="241825" y="226711"/>
            <a:ext cx="3559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Review of the last academic year (2024/2025)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E1137-5874-5AF5-E33D-0283DCF09A03}"/>
              </a:ext>
            </a:extLst>
          </p:cNvPr>
          <p:cNvSpPr/>
          <p:nvPr/>
        </p:nvSpPr>
        <p:spPr>
          <a:xfrm>
            <a:off x="174504" y="167948"/>
            <a:ext cx="5870308" cy="439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3" y="0"/>
            <a:ext cx="5758649" cy="41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7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7" y="166010"/>
            <a:ext cx="5724939" cy="39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2" y="92598"/>
            <a:ext cx="5978527" cy="41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6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434C-40D3-B593-20E1-7F77321E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26D05E-2A4F-B56B-D369-7D73D5C3E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9" y="0"/>
            <a:ext cx="6166284" cy="4322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68A47E-05FA-E59E-E6B8-458180D7CF21}"/>
              </a:ext>
            </a:extLst>
          </p:cNvPr>
          <p:cNvSpPr txBox="1"/>
          <p:nvPr/>
        </p:nvSpPr>
        <p:spPr>
          <a:xfrm>
            <a:off x="241825" y="226711"/>
            <a:ext cx="3559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Aims for the next academic year (2025/2026)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A6CD2-88E8-9610-81B4-3451EA6069CB}"/>
              </a:ext>
            </a:extLst>
          </p:cNvPr>
          <p:cNvSpPr txBox="1"/>
          <p:nvPr/>
        </p:nvSpPr>
        <p:spPr>
          <a:xfrm>
            <a:off x="241825" y="607518"/>
            <a:ext cx="5684413" cy="169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your whole school priorities, school development plan and previous PE, school sport and physical activity data, set out your aims for the year ahead. </a:t>
            </a:r>
          </a:p>
          <a:p>
            <a:pPr marL="171450" indent="-1714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about specific areas of need such as </a:t>
            </a:r>
            <a:r>
              <a:rPr lang="en-US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inactive girls, SEND and disadvantaged pupils</a:t>
            </a:r>
          </a:p>
          <a:p>
            <a:pPr marL="171450" indent="-1714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 to also input your swimming data and reflections in the table located at the bottom of this page.</a:t>
            </a:r>
          </a:p>
          <a:p>
            <a:pPr marL="171450" indent="-1714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which of the 5 key areas improvements will be focusing on:</a:t>
            </a:r>
          </a:p>
          <a:p>
            <a:pPr marL="228600" indent="-228600">
              <a:lnSpc>
                <a:spcPct val="124000"/>
              </a:lnSpc>
              <a:buFont typeface="+mj-lt"/>
              <a:buAutoNum type="arabicPeriod"/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confidence, knowledge and skills of all staff in teaching PE and sporting activities prioritising CPD and training where needed.</a:t>
            </a:r>
          </a:p>
          <a:p>
            <a:pPr marL="228600" indent="-228600">
              <a:lnSpc>
                <a:spcPct val="124000"/>
              </a:lnSpc>
              <a:buFont typeface="+mj-lt"/>
              <a:buAutoNum type="arabicPeriod"/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engagement of all pupils in regular physical activity and sporting activities</a:t>
            </a:r>
          </a:p>
          <a:p>
            <a:pPr marL="228600" indent="-228600">
              <a:lnSpc>
                <a:spcPct val="124000"/>
              </a:lnSpc>
              <a:buFont typeface="+mj-lt"/>
              <a:buAutoNum type="arabicPeriod"/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Raising the profile of PE and sport across the school, to support whole school improvement</a:t>
            </a:r>
          </a:p>
          <a:p>
            <a:pPr marL="228600" indent="-228600">
              <a:lnSpc>
                <a:spcPct val="124000"/>
              </a:lnSpc>
              <a:buFont typeface="+mj-lt"/>
              <a:buAutoNum type="arabicPeriod"/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 a broader and more equal experience of a range of sports and physical activities to all pupils and ensure equal access to sport for boys and girls</a:t>
            </a:r>
          </a:p>
          <a:p>
            <a:pPr marL="228600" indent="-228600">
              <a:lnSpc>
                <a:spcPct val="124000"/>
              </a:lnSpc>
              <a:buFont typeface="+mj-lt"/>
              <a:buAutoNum type="arabicPeriod"/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participation in competitive sport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182FA8-E1AB-D63D-6ECD-2D907EE59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48061"/>
              </p:ext>
            </p:extLst>
          </p:nvPr>
        </p:nvGraphicFramePr>
        <p:xfrm>
          <a:off x="315269" y="2378480"/>
          <a:ext cx="5530128" cy="1754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987">
                  <a:extLst>
                    <a:ext uri="{9D8B030D-6E8A-4147-A177-3AD203B41FA5}">
                      <a16:colId xmlns:a16="http://schemas.microsoft.com/office/drawing/2014/main" val="1397519339"/>
                    </a:ext>
                  </a:extLst>
                </a:gridCol>
                <a:gridCol w="2010284">
                  <a:extLst>
                    <a:ext uri="{9D8B030D-6E8A-4147-A177-3AD203B41FA5}">
                      <a16:colId xmlns:a16="http://schemas.microsoft.com/office/drawing/2014/main" val="279180329"/>
                    </a:ext>
                  </a:extLst>
                </a:gridCol>
                <a:gridCol w="1807857">
                  <a:extLst>
                    <a:ext uri="{9D8B030D-6E8A-4147-A177-3AD203B41FA5}">
                      <a16:colId xmlns:a16="http://schemas.microsoft.com/office/drawing/2014/main" val="1532179531"/>
                    </a:ext>
                  </a:extLst>
                </a:gridCol>
              </a:tblGrid>
              <a:tr h="200443"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Swimming and Water Safety</a:t>
                      </a:r>
                      <a:endParaRPr lang="en-GB" sz="7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What went well? Supporting evidence?</a:t>
                      </a:r>
                      <a:r>
                        <a:rPr lang="en-GB" sz="7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7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didn't go well? Supporting evidence? </a:t>
                      </a:r>
                      <a:endParaRPr lang="en-GB" sz="7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675785"/>
                  </a:ext>
                </a:extLst>
              </a:tr>
              <a:tr h="459061"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Swim competently, confidently and proficiently over a distance of at least 25m</a:t>
                      </a:r>
                    </a:p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48111"/>
                  </a:ext>
                </a:extLst>
              </a:tr>
              <a:tr h="459061"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range of strokes effectively (for example, front crawl, backstroke and breaststroke)</a:t>
                      </a:r>
                    </a:p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0329"/>
                  </a:ext>
                </a:extLst>
              </a:tr>
              <a:tr h="459061"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 safe self-rescue in different water-based situations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5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79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BAF56-3D8C-5C56-EC65-F09DDE0E9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FECD63-296E-DB2D-1218-4F9CDBBE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09" y="0"/>
            <a:ext cx="6201184" cy="432253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EE4F89-4408-F00A-3DA8-BFCBC572C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59821"/>
              </p:ext>
            </p:extLst>
          </p:nvPr>
        </p:nvGraphicFramePr>
        <p:xfrm>
          <a:off x="167523" y="529178"/>
          <a:ext cx="5818672" cy="361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81">
                  <a:extLst>
                    <a:ext uri="{9D8B030D-6E8A-4147-A177-3AD203B41FA5}">
                      <a16:colId xmlns:a16="http://schemas.microsoft.com/office/drawing/2014/main" val="1397519339"/>
                    </a:ext>
                  </a:extLst>
                </a:gridCol>
                <a:gridCol w="1278962">
                  <a:extLst>
                    <a:ext uri="{9D8B030D-6E8A-4147-A177-3AD203B41FA5}">
                      <a16:colId xmlns:a16="http://schemas.microsoft.com/office/drawing/2014/main" val="279180329"/>
                    </a:ext>
                  </a:extLst>
                </a:gridCol>
                <a:gridCol w="1650140">
                  <a:extLst>
                    <a:ext uri="{9D8B030D-6E8A-4147-A177-3AD203B41FA5}">
                      <a16:colId xmlns:a16="http://schemas.microsoft.com/office/drawing/2014/main" val="1419483341"/>
                    </a:ext>
                  </a:extLst>
                </a:gridCol>
                <a:gridCol w="494466">
                  <a:extLst>
                    <a:ext uri="{9D8B030D-6E8A-4147-A177-3AD203B41FA5}">
                      <a16:colId xmlns:a16="http://schemas.microsoft.com/office/drawing/2014/main" val="2035358433"/>
                    </a:ext>
                  </a:extLst>
                </a:gridCol>
                <a:gridCol w="1305923">
                  <a:extLst>
                    <a:ext uri="{9D8B030D-6E8A-4147-A177-3AD203B41FA5}">
                      <a16:colId xmlns:a16="http://schemas.microsoft.com/office/drawing/2014/main" val="1532179531"/>
                    </a:ext>
                  </a:extLst>
                </a:gridCol>
              </a:tblGrid>
              <a:tr h="225005"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Aim</a:t>
                      </a:r>
                      <a:endParaRPr lang="en-US" sz="7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Why?</a:t>
                      </a:r>
                      <a:endParaRPr lang="en-US" sz="7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Area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Supporting evidence</a:t>
                      </a:r>
                      <a:endParaRPr lang="en-GB" sz="7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675785"/>
                  </a:ext>
                </a:extLst>
              </a:tr>
              <a:tr h="6365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Further</a:t>
                      </a:r>
                      <a:r>
                        <a:rPr lang="en-US" sz="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evelop a Whole-School Structured Active-Play (Break &amp; Lunch)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physical and mental wellbeing of all pupils.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participation of SEND and Pupil Premium pupils.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Improve</a:t>
                      </a:r>
                      <a:r>
                        <a:rPr lang="en-US" sz="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staff skills and knowledge.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1.Increasing confidence, knowledge and skills of all staff in teaching PE and sporting activities.</a:t>
                      </a:r>
                    </a:p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Increasing engagement of all pupils in regular physical activity and sporting activities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Staff confidence surveys, pupils attainment data, playtime observations, pupil voice.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0329"/>
                  </a:ext>
                </a:extLst>
              </a:tr>
              <a:tr h="636567"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Lunchtime</a:t>
                      </a:r>
                      <a:r>
                        <a:rPr lang="en-US" sz="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Coach – KS1 and KS2 groups each lunchtime.</a:t>
                      </a:r>
                    </a:p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physical and mental wellbeing of all pupils.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participation of SEND and Pupil Premium pupils.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2: The engagement of all pupils in regular physical activity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Offer a broader and more equal experience of a range of sports and physical activities to all pupils and ensure equal access to sport for boys and girls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Playtime incident data, playtime observations, pupil voice. 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36110"/>
                  </a:ext>
                </a:extLst>
              </a:tr>
              <a:tr h="368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Extracurricular opportunities available to all children </a:t>
                      </a:r>
                      <a:endParaRPr lang="en-GB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participation of SEND and Pupil Premium pupils.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2: The engagement of all pupils in regular physical activity</a:t>
                      </a:r>
                      <a:endParaRPr lang="en-GB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Pupil participation data.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14327"/>
                  </a:ext>
                </a:extLst>
              </a:tr>
              <a:tr h="368805"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Update &amp; Future-Proof PE and Playground Equipment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Safe and engaging equipment; sustained through pupil sports leaders and annual audit.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Increasing engagement of all pupils in regular physical activity and sporting activities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audit,</a:t>
                      </a:r>
                      <a:r>
                        <a:rPr lang="en-US" sz="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pupil voice activities.</a:t>
                      </a: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56584"/>
                  </a:ext>
                </a:extLst>
              </a:tr>
              <a:tr h="818444"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 regular inter and intra school competition, as well as all pupils accessing inter competitions against other schools. Competition formats to reflect needs of pupils. </a:t>
                      </a:r>
                    </a:p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ensure all pupils can access competition in school and outside of school, to encourage all pupils to participate and enjoy these valuable experiences.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Raising the profile of PE and sport across the school, to support whole school improvement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Increasing participation in competitive sport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Competition formats and planning for all intra lesson level competitions, all inter and intra school competitions hosted at our school and sports day.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Competition results, calendar and register of participants.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37636"/>
                  </a:ext>
                </a:extLst>
              </a:tr>
              <a:tr h="545629"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Strive to ensure all pupils meet the minimum requirement in swimming.</a:t>
                      </a:r>
                    </a:p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increase the number of children achieving curriculum requirements by the end of the summer term.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 engagement of all pupils in regular physical activity and sporting activities.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Swimming assessment reports and data.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556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523" y="216379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Allocation 2025-2026: 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£20,310 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59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849</Words>
  <Application>Microsoft Office PowerPoint</Application>
  <PresentationFormat>Custom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Rock</dc:creator>
  <cp:lastModifiedBy>Stephen Murphy</cp:lastModifiedBy>
  <cp:revision>42</cp:revision>
  <dcterms:created xsi:type="dcterms:W3CDTF">2025-10-08T18:09:30Z</dcterms:created>
  <dcterms:modified xsi:type="dcterms:W3CDTF">2025-11-18T12:50:05Z</dcterms:modified>
</cp:coreProperties>
</file>