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75" r:id="rId6"/>
    <p:sldId id="257" r:id="rId7"/>
    <p:sldId id="259" r:id="rId8"/>
    <p:sldId id="260" r:id="rId9"/>
    <p:sldId id="267" r:id="rId10"/>
    <p:sldId id="276" r:id="rId11"/>
    <p:sldId id="518" r:id="rId12"/>
    <p:sldId id="862" r:id="rId13"/>
    <p:sldId id="868" r:id="rId14"/>
    <p:sldId id="524" r:id="rId15"/>
    <p:sldId id="525" r:id="rId16"/>
    <p:sldId id="477" r:id="rId17"/>
    <p:sldId id="357" r:id="rId18"/>
    <p:sldId id="500" r:id="rId19"/>
    <p:sldId id="860" r:id="rId20"/>
    <p:sldId id="261" r:id="rId21"/>
    <p:sldId id="262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B0626-C88E-8764-152D-51035389336A}" v="6" dt="2025-10-09T16:18:03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63" d="100"/>
          <a:sy n="63" d="100"/>
        </p:scale>
        <p:origin x="6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Diamond" userId="S::jdiamond@hartfordmanor.cheshire.sch.uk::1863151e-fb52-405e-b04f-3154b79a4ce7" providerId="AD" clId="Web-{FB6B0626-C88E-8764-152D-51035389336A}"/>
    <pc:docChg chg="modSld">
      <pc:chgData name="Jan Diamond" userId="S::jdiamond@hartfordmanor.cheshire.sch.uk::1863151e-fb52-405e-b04f-3154b79a4ce7" providerId="AD" clId="Web-{FB6B0626-C88E-8764-152D-51035389336A}" dt="2025-10-09T16:18:03.519" v="5" actId="20577"/>
      <pc:docMkLst>
        <pc:docMk/>
      </pc:docMkLst>
      <pc:sldChg chg="modSp">
        <pc:chgData name="Jan Diamond" userId="S::jdiamond@hartfordmanor.cheshire.sch.uk::1863151e-fb52-405e-b04f-3154b79a4ce7" providerId="AD" clId="Web-{FB6B0626-C88E-8764-152D-51035389336A}" dt="2025-10-09T16:18:03.519" v="5" actId="20577"/>
        <pc:sldMkLst>
          <pc:docMk/>
          <pc:sldMk cId="0" sldId="267"/>
        </pc:sldMkLst>
        <pc:spChg chg="mod">
          <ac:chgData name="Jan Diamond" userId="S::jdiamond@hartfordmanor.cheshire.sch.uk::1863151e-fb52-405e-b04f-3154b79a4ce7" providerId="AD" clId="Web-{FB6B0626-C88E-8764-152D-51035389336A}" dt="2025-10-09T16:18:03.519" v="5" actId="20577"/>
          <ac:spMkLst>
            <pc:docMk/>
            <pc:sldMk cId="0" sldId="26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978AD-2F98-49D6-AEFF-CA761395855B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C3A10-66A3-4801-8796-EADC6AD3A9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0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3A10-66A3-4801-8796-EADC6AD3A93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4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 to Alphabetic Code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C3A10-66A3-4801-8796-EADC6AD3A93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4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Please take an interest in your child’s phonics work. It may be helpful to practise</a:t>
            </a:r>
            <a:r>
              <a:rPr lang="en-GB" baseline="0" dirty="0"/>
              <a:t> some of it again at home as ‘little and often’ learning helps children to remember. </a:t>
            </a:r>
          </a:p>
          <a:p>
            <a:r>
              <a:rPr lang="en-GB" baseline="0" dirty="0"/>
              <a:t>Give your child plenty of praise for his or her work whatever the level of the knowledge and skill of the child.</a:t>
            </a:r>
          </a:p>
          <a:p>
            <a:r>
              <a:rPr lang="en-GB" baseline="0" dirty="0"/>
              <a:t>If you have any worries about the phonics work, or any questions, please don’t hesitate to contact your child’s teacher.</a:t>
            </a:r>
          </a:p>
          <a:p>
            <a:r>
              <a:rPr lang="en-GB" baseline="0" dirty="0"/>
              <a:t>You can always communicate through your child’s READING RECORD BOOK which is also kept in the bookbag.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2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0" dirty="0">
                <a:latin typeface="Arial"/>
                <a:cs typeface="Arial"/>
              </a:rPr>
              <a:t>Children are fully trained in the routines they will show you how the sheets work.</a:t>
            </a:r>
          </a:p>
          <a:p>
            <a:r>
              <a:rPr lang="en-GB" sz="1200" b="0" dirty="0">
                <a:latin typeface="Arial"/>
                <a:cs typeface="Arial"/>
              </a:rPr>
              <a:t>Practice reading the bank of words, tracing over the letters, listening for the focus sound.</a:t>
            </a:r>
          </a:p>
          <a:p>
            <a:r>
              <a:rPr lang="en-GB" sz="1200" b="0" dirty="0">
                <a:latin typeface="Arial"/>
                <a:cs typeface="Arial"/>
              </a:rPr>
              <a:t>Please do not complete any sounds not taught yet.</a:t>
            </a:r>
            <a:endParaRPr lang="en-GB" baseline="0" dirty="0"/>
          </a:p>
          <a:p>
            <a:pPr eaLnBrk="1" hangingPunct="1"/>
            <a:endParaRPr lang="en-GB" baseline="0" dirty="0"/>
          </a:p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9311E-19DD-460E-ABF3-A108FC1A6FA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5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can use the Say the</a:t>
            </a:r>
            <a:r>
              <a:rPr lang="en-GB" baseline="0" dirty="0"/>
              <a:t> Sounds Posters for the sub-skill of spelling too. </a:t>
            </a:r>
            <a:r>
              <a:rPr lang="en-GB" dirty="0"/>
              <a:t>The adult</a:t>
            </a:r>
            <a:r>
              <a:rPr lang="en-GB" baseline="0" dirty="0"/>
              <a:t> says the sounds, and the pupils point to the graphemes, or air-write the letters and letter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5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Your child’s teacher will have given you a password to get onto the Extra Practice Zone.</a:t>
            </a:r>
          </a:p>
          <a:p>
            <a:endParaRPr lang="en-GB" dirty="0"/>
          </a:p>
          <a:p>
            <a:r>
              <a:rPr lang="en-GB" dirty="0"/>
              <a:t>The web-based platform matches the Sounds Books with core phonics skills and their sub-skills.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775B24-E597-4977-9A28-465858D84A2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0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aiming for fluent,</a:t>
            </a:r>
            <a:r>
              <a:rPr lang="en-GB" baseline="0" dirty="0"/>
              <a:t> independent readers who enjoy reading not endure it. Our teaching approach at Hartford Manor aims to achieve these in a number of ways. The early stages of reading begin with lots of talk, making clear speech sounds and having 2 way conversation.  We also model holding a book and reading in a story voice. We encourage them to notice things around them and look for things that are familiar.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3A10-66A3-4801-8796-EADC6AD3A93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7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have to learn</a:t>
            </a:r>
            <a:r>
              <a:rPr lang="en-GB" baseline="0" dirty="0"/>
              <a:t> these things.  There’s so much to think about and this is how they might feel.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3A10-66A3-4801-8796-EADC6AD3A93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2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did they feel. What helped? We approach teaching in the following 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3A10-66A3-4801-8796-EADC6AD3A93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How phonics starts in Nursery. </a:t>
            </a:r>
            <a:r>
              <a:rPr lang="en-GB" sz="1200" b="0" dirty="0">
                <a:latin typeface="+mn-lt"/>
              </a:rPr>
              <a:t>Environmental sounds, rhythm, rhyme, singing, chanting, percussion, music, discussion, oral blending and segmenting. At home you</a:t>
            </a:r>
            <a:r>
              <a:rPr lang="en-GB" dirty="0"/>
              <a:t> can help to train children in their</a:t>
            </a:r>
            <a:r>
              <a:rPr lang="en-GB" baseline="0" dirty="0"/>
              <a:t> awareness of sounds of speech. Make up games where you are training your child’s ‘ear’ to ‘hear’ the words from the separate sounds – and to break up the words into their constituent sounds. I spy with my little eye something that sounds like c-</a:t>
            </a:r>
            <a:r>
              <a:rPr lang="en-GB" baseline="0" dirty="0" err="1"/>
              <a:t>oa</a:t>
            </a:r>
            <a:r>
              <a:rPr lang="en-GB" baseline="0" dirty="0"/>
              <a:t>-t, p-e-n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3A10-66A3-4801-8796-EADC6AD3A93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5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Phonics</a:t>
            </a:r>
            <a:r>
              <a:rPr lang="en-GB" baseline="0" dirty="0"/>
              <a:t> provision is based on introducing and revising the alphabetic code and the phonics skills through the structure of a teaching and learning cycle or sequence.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AEAB4-DEB1-43A1-BB0D-75160781BB6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3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There is also a complete range of cumulative, decodable Floppy’s Phonics fiction and non-fiction reading books to support the Floppy’s Phonics programme.</a:t>
            </a:r>
          </a:p>
          <a:p>
            <a:endParaRPr lang="en-GB" dirty="0"/>
          </a:p>
          <a:p>
            <a:r>
              <a:rPr lang="en-GB" dirty="0"/>
              <a:t>When these are sent home as children’s ‘reading books’, ensure they lag behind the code being taught in school. Children are tired at the end of the day and home-reading must not be stressful in any way whatsoever.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94D6D-E883-4025-B9E3-45C35CDDE98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9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There is also a complete range of cumulative, decodable Floppy’s Phonics fiction and non-fiction reading books to support the Floppy’s Phonics programme.</a:t>
            </a:r>
          </a:p>
          <a:p>
            <a:endParaRPr lang="en-GB" dirty="0"/>
          </a:p>
          <a:p>
            <a:r>
              <a:rPr lang="en-GB" dirty="0"/>
              <a:t>When these are sent home as children’s ‘reading books’, ensure they lag behind the code being taught in school. Children are tired at the end of the day and home-reading must not be stressful in any way whatsoever. </a:t>
            </a:r>
          </a:p>
          <a:p>
            <a:r>
              <a:rPr lang="en-GB" dirty="0"/>
              <a:t>SHARE PHONICS</a:t>
            </a:r>
            <a:r>
              <a:rPr lang="en-GB" baseline="0" dirty="0"/>
              <a:t> MATS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94D6D-E883-4025-B9E3-45C35CDDE98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Phonemes are taught alongside</a:t>
            </a:r>
            <a:r>
              <a:rPr lang="en-GB" baseline="0" dirty="0"/>
              <a:t> picture cues. Refer to sound mats on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3A10-66A3-4801-8796-EADC6AD3A93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2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B4DFA-5F69-407B-9B03-E50EB7F99E8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7C4B5A-B0FE-46EC-BA47-12B60F1203B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xfordowl.co.uk/api/interactives/3221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88424" cy="108140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800" dirty="0"/>
            </a:br>
            <a:r>
              <a:rPr lang="en-GB" sz="4800" dirty="0"/>
              <a:t>Hartford Manor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1752600"/>
          </a:xfrm>
        </p:spPr>
        <p:txBody>
          <a:bodyPr>
            <a:normAutofit/>
          </a:bodyPr>
          <a:lstStyle/>
          <a:p>
            <a:endParaRPr lang="en-GB" dirty="0">
              <a:latin typeface="+mj-lt"/>
            </a:endParaRPr>
          </a:p>
          <a:p>
            <a:pPr algn="ctr"/>
            <a:r>
              <a:rPr lang="en-GB" sz="2800" dirty="0"/>
              <a:t>Supporting Your Child’s Reading at Home</a:t>
            </a:r>
            <a:endParaRPr lang="en-GB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A26E2-1972-D6DF-B33D-0DF3F6ED3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-2269"/>
          <a:stretch/>
        </p:blipFill>
        <p:spPr bwMode="auto">
          <a:xfrm>
            <a:off x="3596652" y="1988840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67421" y="389224"/>
            <a:ext cx="8018183" cy="467438"/>
          </a:xfrm>
        </p:spPr>
        <p:txBody>
          <a:bodyPr vert="horz" lIns="0" tIns="4572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latin typeface="Calibri"/>
                <a:ea typeface="Calibri"/>
                <a:cs typeface="Arial"/>
              </a:rPr>
              <a:t>Floppy’s Phonics Fiction and Non-fiction</a:t>
            </a:r>
            <a:endParaRPr lang="en-US"/>
          </a:p>
        </p:txBody>
      </p:sp>
      <p:pic>
        <p:nvPicPr>
          <p:cNvPr id="7170" name="Picture 2" descr="C:\Users\westz\Documents\WIP\ORT\Floppys phonics\ORT_Overview_Floppys_Phonics_Fiction_Nonfi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18" y="1108730"/>
            <a:ext cx="4903502" cy="56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4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262E-DC83-AC61-0CFA-CC61D3B3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Phonetic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C6CB-D10C-62A8-D860-8D1FC3208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sz="7200" u="sng" dirty="0">
                <a:latin typeface="Calibri"/>
                <a:ea typeface="Calibri"/>
                <a:cs typeface="Calibri"/>
              </a:rPr>
              <a:t>c</a:t>
            </a:r>
            <a:r>
              <a:rPr lang="en-US" sz="7200" dirty="0">
                <a:latin typeface="Calibri"/>
                <a:ea typeface="Calibri"/>
                <a:cs typeface="Calibri"/>
              </a:rPr>
              <a:t>  </a:t>
            </a:r>
            <a:r>
              <a:rPr lang="en-US" sz="7200" u="sng" err="1">
                <a:latin typeface="Calibri"/>
                <a:ea typeface="Calibri"/>
                <a:cs typeface="Calibri"/>
              </a:rPr>
              <a:t>oa</a:t>
            </a:r>
            <a:r>
              <a:rPr lang="en-US" sz="7200" dirty="0">
                <a:latin typeface="Calibri"/>
                <a:ea typeface="Calibri"/>
                <a:cs typeface="Calibri"/>
              </a:rPr>
              <a:t>  </a:t>
            </a:r>
            <a:r>
              <a:rPr lang="en-US" sz="7200" u="sng" dirty="0">
                <a:latin typeface="Calibri"/>
                <a:ea typeface="Calibri"/>
                <a:cs typeface="Calibri"/>
              </a:rPr>
              <a:t>t</a:t>
            </a:r>
          </a:p>
          <a:p>
            <a:pPr marL="0" indent="0" algn="ctr">
              <a:buNone/>
            </a:pPr>
            <a:r>
              <a:rPr lang="en-US" sz="7200" u="sng" dirty="0">
                <a:latin typeface="Calibri"/>
                <a:ea typeface="Calibri"/>
                <a:cs typeface="Calibri"/>
              </a:rPr>
              <a:t>p</a:t>
            </a:r>
            <a:r>
              <a:rPr lang="en-US" sz="7200" dirty="0">
                <a:latin typeface="Calibri"/>
                <a:ea typeface="Calibri"/>
                <a:cs typeface="Calibri"/>
              </a:rPr>
              <a:t>  </a:t>
            </a:r>
            <a:r>
              <a:rPr lang="en-US" sz="7200" u="sng" dirty="0" err="1">
                <a:latin typeface="Calibri"/>
                <a:ea typeface="Calibri"/>
                <a:cs typeface="Calibri"/>
              </a:rPr>
              <a:t>i</a:t>
            </a:r>
            <a:r>
              <a:rPr lang="en-US" sz="7200" dirty="0">
                <a:latin typeface="Calibri"/>
                <a:ea typeface="Calibri"/>
                <a:cs typeface="Calibri"/>
              </a:rPr>
              <a:t>  </a:t>
            </a:r>
            <a:r>
              <a:rPr lang="en-US" sz="7200" u="sng" dirty="0">
                <a:latin typeface="Calibri"/>
                <a:ea typeface="Calibri"/>
                <a:cs typeface="Calibri"/>
              </a:rPr>
              <a:t>c</a:t>
            </a:r>
            <a:r>
              <a:rPr lang="en-US" sz="7200" dirty="0">
                <a:latin typeface="Calibri"/>
                <a:ea typeface="Calibri"/>
                <a:cs typeface="Calibri"/>
              </a:rPr>
              <a:t>  </a:t>
            </a:r>
            <a:r>
              <a:rPr lang="en-US" sz="7200" u="sng" dirty="0" err="1">
                <a:latin typeface="Calibri"/>
                <a:ea typeface="Calibri"/>
                <a:cs typeface="Calibri"/>
              </a:rPr>
              <a:t>ture</a:t>
            </a:r>
            <a:endParaRPr lang="en-US" sz="7200" u="sng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7200" u="sng" dirty="0" err="1">
                <a:latin typeface="Calibri"/>
                <a:ea typeface="Calibri"/>
                <a:cs typeface="Calibri"/>
              </a:rPr>
              <a:t>sh</a:t>
            </a:r>
            <a:r>
              <a:rPr lang="en-US" sz="7200" dirty="0">
                <a:latin typeface="Calibri"/>
                <a:ea typeface="Calibri"/>
                <a:cs typeface="Calibri"/>
              </a:rPr>
              <a:t>  </a:t>
            </a:r>
            <a:r>
              <a:rPr lang="en-US" sz="7200" u="sng" dirty="0" err="1">
                <a:latin typeface="Calibri"/>
                <a:ea typeface="Calibri"/>
                <a:cs typeface="Calibri"/>
              </a:rPr>
              <a:t>ar</a:t>
            </a:r>
            <a:r>
              <a:rPr lang="en-US" sz="7200" dirty="0">
                <a:latin typeface="Calibri"/>
                <a:ea typeface="Calibri"/>
                <a:cs typeface="Calibri"/>
              </a:rPr>
              <a:t>  </a:t>
            </a:r>
            <a:r>
              <a:rPr lang="en-US" sz="7200" u="sng" dirty="0">
                <a:latin typeface="Calibri"/>
                <a:ea typeface="Calibri"/>
                <a:cs typeface="Calibri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3397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92C18E9-3B1E-85CF-4D5E-E3479BFF4063}"/>
              </a:ext>
            </a:extLst>
          </p:cNvPr>
          <p:cNvSpPr txBox="1">
            <a:spLocks/>
          </p:cNvSpPr>
          <p:nvPr/>
        </p:nvSpPr>
        <p:spPr>
          <a:xfrm>
            <a:off x="625862" y="799111"/>
            <a:ext cx="8229600" cy="570706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4800" b="1" dirty="0">
                <a:latin typeface="Calibri"/>
                <a:ea typeface="Calibri"/>
                <a:cs typeface="Calibri"/>
              </a:rPr>
              <a:t>Pronunciation alternatives</a:t>
            </a:r>
          </a:p>
          <a:p>
            <a:pPr marL="0" indent="0">
              <a:buNone/>
            </a:pPr>
            <a:r>
              <a:rPr lang="en-GB" sz="3600" b="1" dirty="0">
                <a:latin typeface="Calibri"/>
                <a:ea typeface="Calibri"/>
                <a:cs typeface="Calibri"/>
              </a:rPr>
              <a:t>We teach the children to be flexible when reading. Graphemes sometimes have 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pronunciation alternatives</a:t>
            </a:r>
            <a:r>
              <a:rPr lang="en-GB" sz="3600" b="1" dirty="0">
                <a:latin typeface="Calibri"/>
                <a:ea typeface="Calibri"/>
                <a:cs typeface="Calibri"/>
              </a:rPr>
              <a:t>:</a:t>
            </a:r>
          </a:p>
          <a:p>
            <a:pPr marL="0" indent="0">
              <a:buFont typeface="Arial" charset="0"/>
              <a:buNone/>
            </a:pPr>
            <a:endParaRPr lang="en-GB" sz="1600" b="1" dirty="0">
              <a:latin typeface="Calibri"/>
              <a:ea typeface="Calibri"/>
              <a:cs typeface="Calibri"/>
            </a:endParaRPr>
          </a:p>
          <a:p>
            <a:pPr marL="0" indent="0">
              <a:buFont typeface="Wingdings 2"/>
              <a:buNone/>
            </a:pPr>
            <a:r>
              <a:rPr lang="en-GB" sz="3600" b="1" dirty="0">
                <a:latin typeface="Calibri"/>
                <a:ea typeface="Calibri"/>
                <a:cs typeface="Calibri"/>
              </a:rPr>
              <a:t>e.g. Letter ‘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GB" sz="3600" b="1" dirty="0">
                <a:latin typeface="Calibri"/>
                <a:ea typeface="Calibri"/>
                <a:cs typeface="Calibri"/>
              </a:rPr>
              <a:t>’ can be pronounced:</a:t>
            </a:r>
            <a:endParaRPr lang="en-GB" b="1" dirty="0">
              <a:latin typeface="Calibri"/>
              <a:ea typeface="Calibri"/>
              <a:cs typeface="Calibri"/>
            </a:endParaRPr>
          </a:p>
          <a:p>
            <a:pPr marL="0" indent="0" algn="ctr">
              <a:buFont typeface="Arial" charset="0"/>
              <a:buNone/>
            </a:pPr>
            <a:r>
              <a:rPr lang="en-GB" b="1" dirty="0">
                <a:latin typeface="Calibri"/>
                <a:ea typeface="Calibri"/>
                <a:cs typeface="Calibri"/>
              </a:rPr>
              <a:t>/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GB" b="1" dirty="0">
                <a:latin typeface="Calibri"/>
                <a:ea typeface="Calibri"/>
                <a:cs typeface="Calibri"/>
              </a:rPr>
              <a:t>/ as in 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GB" b="1" dirty="0">
                <a:latin typeface="Calibri"/>
                <a:ea typeface="Calibri"/>
                <a:cs typeface="Calibri"/>
              </a:rPr>
              <a:t>pple    /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ai</a:t>
            </a:r>
            <a:r>
              <a:rPr lang="en-GB" b="1" dirty="0">
                <a:latin typeface="Calibri"/>
                <a:ea typeface="Calibri"/>
                <a:cs typeface="Calibri"/>
              </a:rPr>
              <a:t>/ as in 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GB" b="1" dirty="0">
                <a:latin typeface="Calibri"/>
                <a:ea typeface="Calibri"/>
                <a:cs typeface="Calibri"/>
              </a:rPr>
              <a:t>ngel </a:t>
            </a:r>
          </a:p>
          <a:p>
            <a:pPr marL="0" indent="0" algn="ctr">
              <a:buFont typeface="Arial" charset="0"/>
              <a:buNone/>
            </a:pPr>
            <a:r>
              <a:rPr lang="en-GB" b="1" dirty="0">
                <a:latin typeface="Calibri"/>
                <a:ea typeface="Calibri"/>
                <a:cs typeface="Calibri"/>
              </a:rPr>
              <a:t>/</a:t>
            </a:r>
            <a:r>
              <a:rPr lang="en-GB" b="1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ar</a:t>
            </a:r>
            <a:r>
              <a:rPr lang="en-GB" b="1" dirty="0">
                <a:latin typeface="Calibri"/>
                <a:ea typeface="Calibri"/>
                <a:cs typeface="Calibri"/>
              </a:rPr>
              <a:t>/ as in f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GB" b="1" dirty="0">
                <a:latin typeface="Calibri"/>
                <a:ea typeface="Calibri"/>
                <a:cs typeface="Calibri"/>
              </a:rPr>
              <a:t>ther     /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en-GB" b="1" dirty="0">
                <a:latin typeface="Calibri"/>
                <a:ea typeface="Calibri"/>
                <a:cs typeface="Calibri"/>
              </a:rPr>
              <a:t>/ as in w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GB" b="1" dirty="0">
                <a:latin typeface="Calibri"/>
                <a:ea typeface="Calibri"/>
                <a:cs typeface="Calibri"/>
              </a:rPr>
              <a:t>nt</a:t>
            </a:r>
          </a:p>
          <a:p>
            <a:pPr marL="0" indent="0" algn="ctr">
              <a:buFont typeface="Arial" charset="0"/>
              <a:buNone/>
            </a:pP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65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>
                <a:solidFill>
                  <a:srgbClr val="002060"/>
                </a:solidFill>
              </a:rPr>
              <a:t>Our </a:t>
            </a:r>
            <a:r>
              <a:rPr lang="en-GB" sz="5400" b="1" err="1">
                <a:solidFill>
                  <a:srgbClr val="002060"/>
                </a:solidFill>
              </a:rPr>
              <a:t>bookbag</a:t>
            </a:r>
            <a:r>
              <a:rPr lang="en-GB" sz="5400" b="1">
                <a:solidFill>
                  <a:srgbClr val="002060"/>
                </a:solidFill>
              </a:rPr>
              <a:t> routine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2530" y="1869016"/>
            <a:ext cx="5165710" cy="44012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alibri"/>
                <a:ea typeface="Calibri"/>
                <a:cs typeface="Calibri"/>
              </a:rPr>
              <a:t>The paper-based resources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are added to your child’s phonics 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folder for the bookbag routine.</a:t>
            </a:r>
          </a:p>
          <a:p>
            <a:endParaRPr lang="en-GB" sz="28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You can then see and 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support some of the phonics 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work that takes place in school.</a:t>
            </a:r>
          </a:p>
          <a:p>
            <a:endParaRPr lang="en-GB" sz="2800" b="1" dirty="0">
              <a:latin typeface="Calibri"/>
              <a:ea typeface="Calibri"/>
              <a:cs typeface="Calibri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Please return the file/book each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week.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135" t="44335" r="59782" b="13990"/>
          <a:stretch/>
        </p:blipFill>
        <p:spPr bwMode="auto">
          <a:xfrm>
            <a:off x="501391" y="1855359"/>
            <a:ext cx="2174052" cy="1589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C70762-B89E-4A92-B375-244C4FE9C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933056"/>
            <a:ext cx="1348397" cy="19064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>
          <a:xfrm>
            <a:off x="457200" y="348488"/>
            <a:ext cx="8229600" cy="6756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4400" b="1">
                <a:solidFill>
                  <a:srgbClr val="002060"/>
                </a:solidFill>
              </a:rPr>
              <a:t>Revisit the Activity Sheets</a:t>
            </a:r>
            <a:endParaRPr lang="en-GB" sz="4400">
              <a:solidFill>
                <a:srgbClr val="002060"/>
              </a:solidFill>
            </a:endParaRPr>
          </a:p>
        </p:txBody>
      </p:sp>
      <p:sp>
        <p:nvSpPr>
          <p:cNvPr id="21504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endParaRPr lang="en-GB" sz="2800"/>
          </a:p>
          <a:p>
            <a:pPr eaLnBrk="1" hangingPunct="1"/>
            <a:endParaRPr lang="en-GB" sz="2800"/>
          </a:p>
          <a:p>
            <a:pPr eaLnBrk="1" hangingPunct="1"/>
            <a:endParaRPr lang="en-GB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en-GB" sz="2800"/>
              <a:t> </a:t>
            </a:r>
          </a:p>
          <a:p>
            <a:pPr eaLnBrk="1" hangingPunct="1"/>
            <a:endParaRPr lang="en-GB"/>
          </a:p>
        </p:txBody>
      </p:sp>
      <p:pic>
        <p:nvPicPr>
          <p:cNvPr id="4" name="Picture 2" descr="C:\Users\Beddoess\Desktop\Act She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72" y="1213432"/>
            <a:ext cx="3779599" cy="53693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30244"/>
            <a:ext cx="8265318" cy="690563"/>
          </a:xfrm>
        </p:spPr>
        <p:txBody>
          <a:bodyPr vert="horz" lIns="0" tIns="45720" rIns="0" bIns="0" anchor="b"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</a:rPr>
              <a:t>Hear the Sounds</a:t>
            </a:r>
            <a:endParaRPr lang="en-GB" sz="5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Beddoess\Desktop\Say the sounds poster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3" y="1798320"/>
            <a:ext cx="3013995" cy="4206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116" y="5050147"/>
            <a:ext cx="50609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alibri"/>
                <a:ea typeface="Calibri"/>
                <a:cs typeface="Calibri"/>
              </a:rPr>
              <a:t>Practice air writing 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“Air-write /</a:t>
            </a: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</a:t>
            </a:r>
            <a:r>
              <a:rPr lang="en-GB" sz="2800" b="1" dirty="0">
                <a:latin typeface="Calibri"/>
                <a:ea typeface="Calibri"/>
                <a:cs typeface="Calibri"/>
              </a:rPr>
              <a:t>/, /</a:t>
            </a: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/, /</a:t>
            </a: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k</a:t>
            </a:r>
            <a:r>
              <a:rPr lang="en-GB" sz="2800" b="1" dirty="0">
                <a:latin typeface="Calibri"/>
                <a:ea typeface="Calibri"/>
                <a:cs typeface="Calibri"/>
              </a:rPr>
              <a:t>/.”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3221" y="1536382"/>
            <a:ext cx="539014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alibri"/>
                <a:ea typeface="Calibri"/>
                <a:cs typeface="Calibri"/>
              </a:rPr>
              <a:t>Parent says the sound and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child points to the grapheme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(this is a sub-skill of spelling)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1116" y="3319033"/>
            <a:ext cx="466891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alibri"/>
                <a:ea typeface="Calibri"/>
                <a:cs typeface="Calibri"/>
              </a:rPr>
              <a:t>“Which /k/?”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“The /k/ as in</a:t>
            </a: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cat</a:t>
            </a:r>
            <a:r>
              <a:rPr lang="en-GB" sz="2800" b="1" dirty="0">
                <a:latin typeface="Calibri"/>
                <a:ea typeface="Calibri"/>
                <a:cs typeface="Calibri"/>
              </a:rPr>
              <a:t>, the /k/ as </a:t>
            </a: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in </a:t>
            </a:r>
            <a:r>
              <a:rPr lang="en-GB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duck</a:t>
            </a:r>
            <a:r>
              <a:rPr lang="en-GB" sz="2800" b="1" dirty="0">
                <a:latin typeface="Calibri"/>
                <a:ea typeface="Calibri"/>
                <a:cs typeface="Calibri"/>
              </a:rPr>
              <a:t>...”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07267" y="456086"/>
            <a:ext cx="8391525" cy="257175"/>
          </a:xfrm>
        </p:spPr>
        <p:txBody>
          <a:bodyPr vert="horz" lIns="0" tIns="45720" rIns="0" bIns="0" anchor="b">
            <a:no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Visit Oxford Owl</a:t>
            </a:r>
          </a:p>
        </p:txBody>
      </p:sp>
      <p:sp>
        <p:nvSpPr>
          <p:cNvPr id="46085" name="TextBox 11"/>
          <p:cNvSpPr txBox="1">
            <a:spLocks noChangeArrowheads="1"/>
          </p:cNvSpPr>
          <p:nvPr/>
        </p:nvSpPr>
        <p:spPr bwMode="auto">
          <a:xfrm>
            <a:off x="1104032" y="3219175"/>
            <a:ext cx="1545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+mn-lt"/>
              </a:rPr>
              <a:t>Drag and drop</a:t>
            </a:r>
          </a:p>
          <a:p>
            <a:r>
              <a:rPr lang="en-GB" b="1">
                <a:latin typeface="+mn-lt"/>
              </a:rPr>
              <a:t>for </a:t>
            </a:r>
            <a:r>
              <a:rPr lang="en-GB" b="1">
                <a:solidFill>
                  <a:srgbClr val="FF0000"/>
                </a:solidFill>
                <a:latin typeface="+mn-lt"/>
              </a:rPr>
              <a:t>spelling</a:t>
            </a:r>
          </a:p>
        </p:txBody>
      </p:sp>
      <p:sp>
        <p:nvSpPr>
          <p:cNvPr id="46086" name="TextBox 12"/>
          <p:cNvSpPr txBox="1">
            <a:spLocks noChangeArrowheads="1"/>
          </p:cNvSpPr>
          <p:nvPr/>
        </p:nvSpPr>
        <p:spPr bwMode="auto">
          <a:xfrm flipH="1">
            <a:off x="1104032" y="5755801"/>
            <a:ext cx="2344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+mn-lt"/>
              </a:rPr>
              <a:t>Blend and reveal</a:t>
            </a:r>
          </a:p>
          <a:p>
            <a:r>
              <a:rPr lang="en-GB" b="1">
                <a:latin typeface="+mn-lt"/>
              </a:rPr>
              <a:t>for </a:t>
            </a:r>
            <a:r>
              <a:rPr lang="en-GB" b="1">
                <a:solidFill>
                  <a:srgbClr val="FF0000"/>
                </a:solidFill>
                <a:latin typeface="+mn-lt"/>
              </a:rPr>
              <a:t>reading</a:t>
            </a:r>
          </a:p>
        </p:txBody>
      </p:sp>
      <p:sp>
        <p:nvSpPr>
          <p:cNvPr id="46087" name="TextBox 13"/>
          <p:cNvSpPr txBox="1">
            <a:spLocks noChangeArrowheads="1"/>
          </p:cNvSpPr>
          <p:nvPr/>
        </p:nvSpPr>
        <p:spPr bwMode="auto">
          <a:xfrm>
            <a:off x="6328938" y="4676848"/>
            <a:ext cx="2424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+mn-lt"/>
              </a:rPr>
              <a:t>Hear</a:t>
            </a:r>
            <a:r>
              <a:rPr lang="en-GB" b="1">
                <a:latin typeface="+mn-lt"/>
              </a:rPr>
              <a:t> the sounds,</a:t>
            </a:r>
          </a:p>
          <a:p>
            <a:r>
              <a:rPr lang="en-GB" b="1">
                <a:solidFill>
                  <a:srgbClr val="FF0000"/>
                </a:solidFill>
                <a:latin typeface="+mn-lt"/>
              </a:rPr>
              <a:t>point</a:t>
            </a:r>
            <a:r>
              <a:rPr lang="en-GB" b="1">
                <a:latin typeface="+mn-lt"/>
              </a:rPr>
              <a:t> to the graphemes</a:t>
            </a:r>
          </a:p>
        </p:txBody>
      </p:sp>
      <p:sp>
        <p:nvSpPr>
          <p:cNvPr id="46088" name="TextBox 14"/>
          <p:cNvSpPr txBox="1">
            <a:spLocks noChangeArrowheads="1"/>
          </p:cNvSpPr>
          <p:nvPr/>
        </p:nvSpPr>
        <p:spPr bwMode="auto">
          <a:xfrm>
            <a:off x="4079758" y="1382760"/>
            <a:ext cx="26767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+mn-lt"/>
              </a:rPr>
              <a:t>Select the letters to watch</a:t>
            </a:r>
          </a:p>
          <a:p>
            <a:r>
              <a:rPr lang="en-GB" b="1">
                <a:solidFill>
                  <a:srgbClr val="FF0000"/>
                </a:solidFill>
                <a:latin typeface="+mn-lt"/>
              </a:rPr>
              <a:t>letter 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ADFAE-C75D-FB40-BA3E-A40DEFD4635D}"/>
              </a:ext>
            </a:extLst>
          </p:cNvPr>
          <p:cNvSpPr txBox="1"/>
          <p:nvPr/>
        </p:nvSpPr>
        <p:spPr>
          <a:xfrm>
            <a:off x="4309826" y="4676848"/>
            <a:ext cx="1767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+mn-lt"/>
              </a:rPr>
              <a:t>See</a:t>
            </a:r>
            <a:r>
              <a:rPr lang="en-US" b="1">
                <a:latin typeface="+mn-lt"/>
              </a:rPr>
              <a:t> the letter/s, </a:t>
            </a:r>
          </a:p>
          <a:p>
            <a:r>
              <a:rPr lang="en-US" b="1">
                <a:solidFill>
                  <a:srgbClr val="FF0000"/>
                </a:solidFill>
                <a:latin typeface="+mn-lt"/>
              </a:rPr>
              <a:t>say</a:t>
            </a:r>
            <a:r>
              <a:rPr lang="en-US" b="1">
                <a:latin typeface="+mn-lt"/>
              </a:rPr>
              <a:t> the sounds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18D9-617F-6D46-80E2-3B6F72E1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21" y="2131142"/>
            <a:ext cx="4533833" cy="2282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2243DE-6813-B848-BDF2-7860B1972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16" y="1322104"/>
            <a:ext cx="2742935" cy="1851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FA4CE-9603-AB41-A267-1906EA1CA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33" y="3910659"/>
            <a:ext cx="2742935" cy="1845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7D4096-6F33-8C47-969D-5AAC136374F8}"/>
              </a:ext>
            </a:extLst>
          </p:cNvPr>
          <p:cNvSpPr txBox="1"/>
          <p:nvPr/>
        </p:nvSpPr>
        <p:spPr>
          <a:xfrm>
            <a:off x="2934841" y="6187016"/>
            <a:ext cx="516731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Class teachers will provide you with the login details</a:t>
            </a:r>
          </a:p>
        </p:txBody>
      </p:sp>
    </p:spTree>
    <p:extLst>
      <p:ext uri="{BB962C8B-B14F-4D97-AF65-F5344CB8AC3E}">
        <p14:creationId xmlns:p14="http://schemas.microsoft.com/office/powerpoint/2010/main" val="302256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Be a Great Reader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760"/>
            <a:ext cx="8229600" cy="4353551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en-GB" sz="2800" dirty="0">
                <a:latin typeface="+mj-lt"/>
              </a:rPr>
              <a:t>Good letter and word knowledge (phonic knowledge and helpful words by sight)</a:t>
            </a:r>
          </a:p>
          <a:p>
            <a:r>
              <a:rPr lang="en-GB" sz="2800" dirty="0">
                <a:latin typeface="+mj-lt"/>
              </a:rPr>
              <a:t>Pay close attention to punctuation- helps with phrasing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r>
              <a:rPr lang="en-GB" sz="2800" dirty="0">
                <a:latin typeface="+mj-lt"/>
              </a:rPr>
              <a:t>Reading sounds like talking- fluent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r>
              <a:rPr lang="en-GB" sz="2800" dirty="0">
                <a:latin typeface="+mj-lt"/>
                <a:ea typeface="Calibri"/>
                <a:cs typeface="Calibri"/>
              </a:rPr>
              <a:t>Point underneath a word if needed- helps us to focus</a:t>
            </a:r>
          </a:p>
          <a:p>
            <a:r>
              <a:rPr lang="en-GB" sz="2800" dirty="0">
                <a:latin typeface="+mj-lt"/>
                <a:ea typeface="Calibri"/>
                <a:cs typeface="Calibri"/>
              </a:rPr>
              <a:t>Problem-solve independently by using meaning, structure and visual information in combination.</a:t>
            </a:r>
          </a:p>
          <a:p>
            <a:pPr marL="0" indent="0">
              <a:buNone/>
            </a:pPr>
            <a:endParaRPr lang="en-GB" sz="2800" dirty="0">
              <a:latin typeface="+mj-lt"/>
              <a:ea typeface="Calibri"/>
              <a:cs typeface="Calibri"/>
            </a:endParaRPr>
          </a:p>
          <a:p>
            <a:endParaRPr lang="en-GB" sz="2800" dirty="0">
              <a:latin typeface="+mj-lt"/>
              <a:ea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Power!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GB" sz="2800" dirty="0">
                <a:latin typeface="+mj-lt"/>
              </a:rPr>
              <a:t>Model reading</a:t>
            </a:r>
          </a:p>
          <a:p>
            <a:r>
              <a:rPr lang="en-GB" sz="2800" dirty="0">
                <a:latin typeface="+mj-lt"/>
              </a:rPr>
              <a:t>Expect phrasing and fluency</a:t>
            </a:r>
          </a:p>
          <a:p>
            <a:r>
              <a:rPr lang="en-GB" sz="2800" dirty="0">
                <a:latin typeface="+mj-lt"/>
              </a:rPr>
              <a:t>Tap into their thinking- what might they already know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r>
              <a:rPr lang="en-GB" sz="2800" dirty="0">
                <a:latin typeface="+mj-lt"/>
              </a:rPr>
              <a:t>Pen and paper at the ready</a:t>
            </a:r>
          </a:p>
          <a:p>
            <a:r>
              <a:rPr lang="en-GB" sz="2800" dirty="0">
                <a:latin typeface="+mj-lt"/>
              </a:rPr>
              <a:t>Hand responsibility to your child- they hold the book</a:t>
            </a:r>
          </a:p>
          <a:p>
            <a:r>
              <a:rPr lang="en-GB" sz="2800" dirty="0">
                <a:latin typeface="+mj-lt"/>
              </a:rPr>
              <a:t>Keep messages clear and simple </a:t>
            </a:r>
            <a:r>
              <a:rPr lang="en-GB" sz="2800" dirty="0" err="1">
                <a:latin typeface="+mj-lt"/>
              </a:rPr>
              <a:t>eg</a:t>
            </a:r>
            <a:r>
              <a:rPr lang="en-GB" sz="2800" dirty="0">
                <a:latin typeface="+mj-lt"/>
              </a:rPr>
              <a:t> say the first sound</a:t>
            </a:r>
          </a:p>
          <a:p>
            <a:r>
              <a:rPr lang="en-GB" sz="2800" dirty="0">
                <a:latin typeface="+mj-lt"/>
              </a:rPr>
              <a:t>Familiar reading- allows us to feel good at what we do</a:t>
            </a:r>
          </a:p>
          <a:p>
            <a:endParaRPr lang="en-GB" sz="2800" dirty="0">
              <a:latin typeface="+mj-lt"/>
            </a:endParaRPr>
          </a:p>
          <a:p>
            <a:endParaRPr lang="en-GB" sz="2800" dirty="0">
              <a:latin typeface="+mj-lt"/>
            </a:endParaRPr>
          </a:p>
          <a:p>
            <a:pPr>
              <a:buNone/>
            </a:pPr>
            <a:endParaRPr lang="en-GB" sz="28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err="1">
                <a:latin typeface="+mj-lt"/>
              </a:rPr>
              <a:t>Fi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uoy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nac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daer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siht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ylkciuq</a:t>
            </a:r>
            <a:r>
              <a:rPr lang="en-GB" sz="4000" dirty="0">
                <a:latin typeface="+mj-lt"/>
              </a:rPr>
              <a:t>, </a:t>
            </a:r>
            <a:r>
              <a:rPr lang="en-GB" sz="4000" dirty="0" err="1">
                <a:latin typeface="+mj-lt"/>
              </a:rPr>
              <a:t>neht</a:t>
            </a:r>
            <a:endParaRPr lang="en-GB" sz="40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err="1">
                <a:latin typeface="+mj-lt"/>
              </a:rPr>
              <a:t>uoy</a:t>
            </a:r>
            <a:r>
              <a:rPr lang="en-GB" sz="4000" dirty="0">
                <a:latin typeface="+mj-lt"/>
              </a:rPr>
              <a:t> era </a:t>
            </a:r>
            <a:r>
              <a:rPr lang="en-GB" sz="4000" dirty="0" err="1">
                <a:latin typeface="+mj-lt"/>
              </a:rPr>
              <a:t>ylbaborp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gnileef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erom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tnedifnoc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naht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na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ylrae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redaer</a:t>
            </a:r>
            <a:r>
              <a:rPr lang="en-GB" sz="4000" dirty="0">
                <a:latin typeface="+mj-lt"/>
              </a:rPr>
              <a:t>.  </a:t>
            </a:r>
            <a:r>
              <a:rPr lang="en-GB" sz="4000" dirty="0" err="1">
                <a:latin typeface="+mj-lt"/>
              </a:rPr>
              <a:t>Siht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si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ylniam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esuaceb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uoy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evah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egatnavda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fo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gnisingocer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yreve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rettel</a:t>
            </a:r>
            <a:r>
              <a:rPr lang="en-GB" sz="4000" dirty="0">
                <a:latin typeface="+mj-lt"/>
              </a:rPr>
              <a:t> no </a:t>
            </a:r>
            <a:r>
              <a:rPr lang="en-GB" sz="4000" dirty="0" err="1">
                <a:latin typeface="+mj-lt"/>
              </a:rPr>
              <a:t>eht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egap</a:t>
            </a:r>
            <a:r>
              <a:rPr lang="en-GB" sz="4000" dirty="0">
                <a:latin typeface="+mj-lt"/>
              </a:rPr>
              <a:t>.</a:t>
            </a:r>
          </a:p>
          <a:p>
            <a:pPr>
              <a:buNone/>
            </a:pPr>
            <a:endParaRPr lang="en-GB" sz="4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Something Familiar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1556792"/>
            <a:ext cx="4608512" cy="563190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GB" sz="1800" dirty="0"/>
              <a:t>1. </a:t>
            </a:r>
            <a:r>
              <a:rPr lang="en-GB" sz="1700" dirty="0"/>
              <a:t>I take it you already know</a:t>
            </a:r>
            <a:br>
              <a:rPr lang="en-GB" sz="1700" dirty="0"/>
            </a:br>
            <a:r>
              <a:rPr lang="en-GB" sz="1700" dirty="0"/>
              <a:t>Of tough and bough and cough and dough?</a:t>
            </a:r>
            <a:br>
              <a:rPr lang="en-GB" sz="1700" dirty="0"/>
            </a:br>
            <a:r>
              <a:rPr lang="en-GB" sz="1700" dirty="0"/>
              <a:t>Others may stumble, but not you</a:t>
            </a:r>
            <a:br>
              <a:rPr lang="en-GB" sz="1700" dirty="0"/>
            </a:br>
            <a:r>
              <a:rPr lang="en-GB" sz="1700" dirty="0"/>
              <a:t>On hiccough, thorough, laugh and through?</a:t>
            </a:r>
            <a:br>
              <a:rPr lang="en-GB" sz="1700" dirty="0"/>
            </a:br>
            <a:r>
              <a:rPr lang="en-GB" sz="1700" dirty="0"/>
              <a:t>Well done! And now you wish perhaps</a:t>
            </a:r>
            <a:br>
              <a:rPr lang="en-GB" sz="1700" dirty="0"/>
            </a:br>
            <a:r>
              <a:rPr lang="en-GB" sz="1700" dirty="0"/>
              <a:t>To learn of less familiar traps?</a:t>
            </a:r>
          </a:p>
          <a:p>
            <a:pPr fontAlgn="base">
              <a:buNone/>
            </a:pPr>
            <a:r>
              <a:rPr lang="en-GB" sz="1600" dirty="0"/>
              <a:t>    </a:t>
            </a:r>
          </a:p>
          <a:p>
            <a:pPr fontAlgn="base">
              <a:buNone/>
            </a:pPr>
            <a:endParaRPr lang="en-GB" sz="1600" dirty="0"/>
          </a:p>
          <a:p>
            <a:pPr fontAlgn="base">
              <a:buNone/>
            </a:pPr>
            <a:r>
              <a:rPr lang="en-GB" sz="1600" dirty="0"/>
              <a:t>    2.</a:t>
            </a:r>
            <a:r>
              <a:rPr lang="en-GB" sz="1700" dirty="0"/>
              <a:t>Beware of heard, a dreadful word</a:t>
            </a:r>
            <a:br>
              <a:rPr lang="en-GB" sz="1700" dirty="0"/>
            </a:br>
            <a:r>
              <a:rPr lang="en-GB" sz="1700" dirty="0"/>
              <a:t>That looks like beard and sounds like bird;</a:t>
            </a:r>
            <a:br>
              <a:rPr lang="en-GB" sz="1700" dirty="0"/>
            </a:br>
            <a:r>
              <a:rPr lang="en-GB" sz="1700" dirty="0"/>
              <a:t>And dead: it’s said like bed, not bead -</a:t>
            </a:r>
            <a:br>
              <a:rPr lang="en-GB" sz="1700" dirty="0"/>
            </a:br>
            <a:r>
              <a:rPr lang="en-GB" sz="1700" dirty="0"/>
              <a:t>For goodness sake don’t call it ‘deed’.</a:t>
            </a:r>
            <a:br>
              <a:rPr lang="en-GB" sz="1700" dirty="0"/>
            </a:br>
            <a:r>
              <a:rPr lang="en-GB" sz="1700" dirty="0"/>
              <a:t>Watch out for meat and great and threat.</a:t>
            </a:r>
            <a:br>
              <a:rPr lang="en-GB" sz="1700" dirty="0"/>
            </a:br>
            <a:r>
              <a:rPr lang="en-GB" sz="1700" dirty="0"/>
              <a:t>They rhyme with suite and straight and debt.</a:t>
            </a:r>
          </a:p>
          <a:p>
            <a:pPr fontAlgn="base">
              <a:buNone/>
            </a:pPr>
            <a:endParaRPr lang="en-GB" sz="1800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980728"/>
            <a:ext cx="4572000" cy="56319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GB" sz="1600" dirty="0"/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GB" sz="1600" dirty="0"/>
              <a:t>    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moth is not a moth in mother,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 both in bother, broth in brother,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here is not a match for there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 dear and fear for bear and pear,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then there’s dose and rose and lose -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look them up - and goose and choose.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GB" sz="1600" dirty="0"/>
              <a:t>     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4.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cord and work and card and ward,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font and front and word and sword,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do and go and thwart and cart -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 </a:t>
            </a:r>
            <a:r>
              <a:rPr kumimoji="0" lang="en-GB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I’ve hardly made a start!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dreadful language? Man alive,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I’d mastered it when I was five!</a:t>
            </a:r>
          </a:p>
          <a:p>
            <a:pPr marL="274320" indent="-274320" algn="r" fontAlgn="base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GB" sz="3200" dirty="0"/>
              <a:t>  </a:t>
            </a:r>
            <a:r>
              <a:rPr lang="en-GB" sz="1000" dirty="0"/>
              <a:t>By TSW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Hints on Pronunciation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could try...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r>
              <a:rPr lang="en-GB" sz="2800" dirty="0">
                <a:latin typeface="+mj-lt"/>
              </a:rPr>
              <a:t>Allowing them to point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r>
              <a:rPr lang="en-GB" sz="2800" dirty="0">
                <a:latin typeface="+mj-lt"/>
              </a:rPr>
              <a:t>Quality rather than quantity</a:t>
            </a:r>
          </a:p>
          <a:p>
            <a:r>
              <a:rPr lang="en-GB" sz="2800" dirty="0">
                <a:latin typeface="+mj-lt"/>
              </a:rPr>
              <a:t>Putting your feet up with a good book!</a:t>
            </a:r>
          </a:p>
          <a:p>
            <a:r>
              <a:rPr lang="en-GB" sz="2800" dirty="0">
                <a:latin typeface="+mj-lt"/>
              </a:rPr>
              <a:t>A free eye test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r>
              <a:rPr lang="en-GB" sz="2800" dirty="0">
                <a:latin typeface="+mj-lt"/>
                <a:ea typeface="Calibri"/>
                <a:cs typeface="Calibri"/>
              </a:rPr>
              <a:t>Noticing how well they solve for themselves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Closing your eyes and listening-  do they sound like a good reader? Model the reading</a:t>
            </a:r>
          </a:p>
          <a:p>
            <a:r>
              <a:rPr lang="en-GB" sz="2800" dirty="0">
                <a:latin typeface="+mj-lt"/>
              </a:rPr>
              <a:t>Asking questions about the story/information</a:t>
            </a:r>
          </a:p>
          <a:p>
            <a:r>
              <a:rPr lang="en-GB" sz="2800" dirty="0">
                <a:latin typeface="+mj-lt"/>
              </a:rPr>
              <a:t>Reading to them</a:t>
            </a:r>
          </a:p>
          <a:p>
            <a:pPr>
              <a:buNone/>
            </a:pPr>
            <a:endParaRPr lang="en-GB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95"/>
            <a:ext cx="8229600" cy="438912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+mj-lt"/>
              </a:rPr>
              <a:t>Fluent, independent readers who enjoy reading</a:t>
            </a:r>
            <a:endParaRPr lang="en-GB" sz="6000" dirty="0">
              <a:latin typeface="+mj-lt"/>
              <a:ea typeface="Calibri"/>
              <a:cs typeface="Calibri"/>
            </a:endParaRPr>
          </a:p>
        </p:txBody>
      </p:sp>
      <p:pic>
        <p:nvPicPr>
          <p:cNvPr id="1026" name="Picture 2" descr="C:\Users\Jan\AppData\Local\Microsoft\Windows\Temporary Internet Files\Content.IE5\II2Q5ALV\MC9003908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67596"/>
            <a:ext cx="1682951" cy="1980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They Start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GB" sz="2800" dirty="0">
                <a:latin typeface="+mj-lt"/>
              </a:rPr>
              <a:t>The significance of direction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r>
              <a:rPr lang="en-GB" sz="2800" dirty="0">
                <a:latin typeface="+mj-lt"/>
              </a:rPr>
              <a:t>The significance of position</a:t>
            </a:r>
          </a:p>
          <a:p>
            <a:r>
              <a:rPr lang="en-GB" sz="2800" dirty="0">
                <a:latin typeface="+mj-lt"/>
                <a:ea typeface="Calibri"/>
                <a:cs typeface="Calibri"/>
              </a:rPr>
              <a:t>The phonetic code</a:t>
            </a:r>
          </a:p>
          <a:p>
            <a:r>
              <a:rPr lang="en-GB" sz="2800" dirty="0">
                <a:latin typeface="+mj-lt"/>
              </a:rPr>
              <a:t>We learn helpful words such as I, they, the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r>
              <a:rPr lang="en-GB" sz="2800" dirty="0">
                <a:latin typeface="+mj-lt"/>
              </a:rPr>
              <a:t>How to problem-solve by combining the meaning, structure and vocabulary 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latin typeface="+mj-lt"/>
                <a:ea typeface="Calibri"/>
                <a:cs typeface="Calibri"/>
              </a:rPr>
              <a:t>It feels a bit like this...</a:t>
            </a:r>
          </a:p>
          <a:p>
            <a:endParaRPr lang="en-GB" sz="28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4000" dirty="0" err="1">
                <a:latin typeface="+mj-lt"/>
              </a:rPr>
              <a:t>Fi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uoy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nac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daer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siht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ylkciuq</a:t>
            </a:r>
            <a:r>
              <a:rPr lang="en-GB" sz="4000" dirty="0">
                <a:latin typeface="+mj-lt"/>
              </a:rPr>
              <a:t>, </a:t>
            </a:r>
            <a:r>
              <a:rPr lang="en-GB" sz="4000" dirty="0" err="1">
                <a:latin typeface="+mj-lt"/>
              </a:rPr>
              <a:t>neht</a:t>
            </a:r>
            <a:endParaRPr lang="en-GB" sz="4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4000" dirty="0" err="1">
                <a:latin typeface="+mj-lt"/>
              </a:rPr>
              <a:t>uoy</a:t>
            </a:r>
            <a:r>
              <a:rPr lang="en-GB" sz="4000" dirty="0">
                <a:latin typeface="+mj-lt"/>
              </a:rPr>
              <a:t> era </a:t>
            </a:r>
            <a:r>
              <a:rPr lang="en-GB" sz="4000" dirty="0" err="1">
                <a:latin typeface="+mj-lt"/>
              </a:rPr>
              <a:t>ylbaborp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gnileef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erom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tnedifnoc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naht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na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ylrae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redaer</a:t>
            </a:r>
            <a:r>
              <a:rPr lang="en-GB" sz="4000" dirty="0">
                <a:latin typeface="+mj-lt"/>
              </a:rPr>
              <a:t>.  </a:t>
            </a:r>
            <a:r>
              <a:rPr lang="en-GB" sz="4000" dirty="0" err="1">
                <a:latin typeface="+mj-lt"/>
              </a:rPr>
              <a:t>Siht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si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ylniam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esuaceb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uoy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evah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egatnavda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fo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gnisingocer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yreve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rettel</a:t>
            </a:r>
            <a:r>
              <a:rPr lang="en-GB" sz="4000" dirty="0">
                <a:latin typeface="+mj-lt"/>
              </a:rPr>
              <a:t> no </a:t>
            </a:r>
            <a:r>
              <a:rPr lang="en-GB" sz="4000" dirty="0" err="1">
                <a:latin typeface="+mj-lt"/>
              </a:rPr>
              <a:t>eht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egap</a:t>
            </a:r>
            <a:r>
              <a:rPr lang="en-GB" sz="4000" dirty="0">
                <a:latin typeface="+mj-lt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as problem solvers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teach reading?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360045" indent="-360045"/>
            <a:r>
              <a:rPr lang="en-GB" sz="2800" dirty="0">
                <a:latin typeface="+mj-lt"/>
                <a:ea typeface="Calibri"/>
                <a:cs typeface="Calibri"/>
              </a:rPr>
              <a:t>Phonics</a:t>
            </a:r>
            <a:endParaRPr lang="en-GB" sz="2800" dirty="0">
              <a:latin typeface="+mj-lt"/>
            </a:endParaRPr>
          </a:p>
          <a:p>
            <a:pPr marL="360045" indent="-360045"/>
            <a:r>
              <a:rPr lang="en-GB" sz="2800" dirty="0">
                <a:latin typeface="+mj-lt"/>
              </a:rPr>
              <a:t>Guided reading in a small group or whole class</a:t>
            </a:r>
            <a:endParaRPr lang="en-GB" dirty="0"/>
          </a:p>
          <a:p>
            <a:pPr marL="360045" indent="-360045"/>
            <a:r>
              <a:rPr lang="en-GB" sz="2800" dirty="0">
                <a:latin typeface="+mj-lt"/>
              </a:rPr>
              <a:t>Shared reading as a class</a:t>
            </a:r>
            <a:endParaRPr lang="en-GB" sz="2800" dirty="0">
              <a:latin typeface="+mj-lt"/>
              <a:ea typeface="Calibri"/>
              <a:cs typeface="Calibri"/>
            </a:endParaRPr>
          </a:p>
          <a:p>
            <a:pPr marL="360045" indent="-360045"/>
            <a:r>
              <a:rPr lang="en-GB" sz="2800" dirty="0">
                <a:latin typeface="+mj-lt"/>
              </a:rPr>
              <a:t>Individual reading</a:t>
            </a:r>
            <a:endParaRPr lang="en-GB" sz="2800" dirty="0">
              <a:latin typeface="+mj-lt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844D-2847-B29E-D5FA-F89C0350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232095"/>
            <a:ext cx="8229600" cy="438912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ct val="0"/>
              </a:spcAft>
              <a:buNone/>
            </a:pPr>
            <a:r>
              <a:rPr lang="en-GB" sz="4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Hartford Manor </a:t>
            </a:r>
            <a:r>
              <a:rPr lang="en-GB" sz="4400" b="1">
                <a:latin typeface="Calibri"/>
                <a:ea typeface="Calibri"/>
                <a:cs typeface="Calibri"/>
              </a:rPr>
              <a:t>uses the </a:t>
            </a:r>
            <a:endParaRPr lang="en-US" sz="4400"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Aft>
                <a:spcPct val="0"/>
              </a:spcAft>
              <a:buNone/>
            </a:pPr>
            <a:r>
              <a:rPr lang="en-GB" sz="4400" b="1">
                <a:latin typeface="Calibri"/>
                <a:ea typeface="Calibri"/>
                <a:cs typeface="Calibri"/>
              </a:rPr>
              <a:t>Oxford Reading Tree </a:t>
            </a:r>
            <a:endParaRPr lang="en-US" sz="4400"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Aft>
                <a:spcPct val="0"/>
              </a:spcAft>
              <a:buNone/>
            </a:pPr>
            <a:r>
              <a:rPr lang="en-GB" sz="4400" b="1">
                <a:latin typeface="Calibri"/>
                <a:ea typeface="Calibri"/>
                <a:cs typeface="Calibri"/>
              </a:rPr>
              <a:t>Floppy’s Phonics programme</a:t>
            </a:r>
            <a:endParaRPr lang="en-US"/>
          </a:p>
        </p:txBody>
      </p:sp>
      <p:pic>
        <p:nvPicPr>
          <p:cNvPr id="4" name="Picture 3" descr="I:\Intro\cover-2010.jpg">
            <a:extLst>
              <a:ext uri="{FF2B5EF4-FFF2-40B4-BE49-F238E27FC236}">
                <a16:creationId xmlns:a16="http://schemas.microsoft.com/office/drawing/2014/main" id="{8C8A4C94-59BB-7767-31C3-C655E88B9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3664044"/>
            <a:ext cx="2800350" cy="2219325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A5BEB78-0764-A044-B047-0BC0F3DAB2B4}"/>
              </a:ext>
            </a:extLst>
          </p:cNvPr>
          <p:cNvSpPr txBox="1"/>
          <p:nvPr/>
        </p:nvSpPr>
        <p:spPr>
          <a:xfrm>
            <a:off x="3167256" y="5892752"/>
            <a:ext cx="31002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/>
                <a:cs typeface="Arial"/>
              </a:rPr>
              <a:t>By Oxford University Press</a:t>
            </a:r>
          </a:p>
          <a:p>
            <a:r>
              <a:rPr lang="en-US" sz="1400" b="1" dirty="0">
                <a:latin typeface="Arial"/>
                <a:cs typeface="Arial"/>
              </a:rPr>
              <a:t>and Debbie Hepplewhite</a:t>
            </a:r>
          </a:p>
        </p:txBody>
      </p:sp>
    </p:spTree>
    <p:extLst>
      <p:ext uri="{BB962C8B-B14F-4D97-AF65-F5344CB8AC3E}">
        <p14:creationId xmlns:p14="http://schemas.microsoft.com/office/powerpoint/2010/main" val="339067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buNone/>
            </a:pPr>
            <a:r>
              <a:rPr lang="en-GB" sz="4800" b="1" dirty="0">
                <a:solidFill>
                  <a:srgbClr val="C00000"/>
                </a:solidFill>
              </a:rPr>
              <a:t>      </a:t>
            </a:r>
            <a:r>
              <a:rPr lang="en-GB" sz="3600" b="1" dirty="0">
                <a:solidFill>
                  <a:srgbClr val="002060"/>
                </a:solidFill>
              </a:rPr>
              <a:t>Phonics in Reception and KS1</a:t>
            </a:r>
          </a:p>
          <a:p>
            <a:pPr eaLnBrk="1" hangingPunct="1">
              <a:buNone/>
            </a:pPr>
            <a:endParaRPr lang="en-GB" sz="11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 dirty="0"/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GB" sz="2800" b="1" dirty="0"/>
          </a:p>
          <a:p>
            <a:pPr eaLnBrk="1" hangingPunct="1"/>
            <a:endParaRPr lang="en-GB" sz="2800">
              <a:solidFill>
                <a:srgbClr val="002060"/>
              </a:solidFill>
            </a:endParaRPr>
          </a:p>
          <a:p>
            <a:pPr eaLnBrk="1" hangingPunct="1"/>
            <a:endParaRPr lang="en-GB" sz="2800"/>
          </a:p>
        </p:txBody>
      </p:sp>
      <p:pic>
        <p:nvPicPr>
          <p:cNvPr id="5" name="Picture 4" descr="FP_teaching_sequ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11" y="1461314"/>
            <a:ext cx="6010218" cy="42481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126867"/>
            <a:ext cx="844616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hlinkClick r:id="rId4"/>
              </a:rPr>
              <a:t>https://www.oxfordowl.co.uk/api/interactives/32214.html</a:t>
            </a:r>
            <a:endParaRPr lang="en-GB" dirty="0"/>
          </a:p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757548" y="98334"/>
            <a:ext cx="6731093" cy="15940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Floppy’s Phonics Reading Books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724" y="5477856"/>
            <a:ext cx="833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Cumulative, decodable reading books are read in school then sent home for extra practice. Keep for the week to reread for fluency and comprehension.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Behind the sequence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90C39-1F7E-61B0-C4B9-D1919119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44" y="1741357"/>
            <a:ext cx="6759204" cy="3596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1C27E-509D-4E5E-80E4-1E3B636A5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-2269"/>
          <a:stretch/>
        </p:blipFill>
        <p:spPr bwMode="auto">
          <a:xfrm>
            <a:off x="573172" y="364481"/>
            <a:ext cx="1061720" cy="1061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061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e058e7-5819-4ada-80a7-dcfbc7845ef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724E61779064883AF8EE048B47EE9" ma:contentTypeVersion="17" ma:contentTypeDescription="Create a new document." ma:contentTypeScope="" ma:versionID="884f30b5c691993538c145e2b591a1e6">
  <xsd:schema xmlns:xsd="http://www.w3.org/2001/XMLSchema" xmlns:xs="http://www.w3.org/2001/XMLSchema" xmlns:p="http://schemas.microsoft.com/office/2006/metadata/properties" xmlns:ns2="56e058e7-5819-4ada-80a7-dcfbc7845ef8" xmlns:ns3="f9ebecc9-1caa-4d3f-a285-0b9b21d88a9f" targetNamespace="http://schemas.microsoft.com/office/2006/metadata/properties" ma:root="true" ma:fieldsID="8888af124155ce9af09eebb47d3a39e5" ns2:_="" ns3:_="">
    <xsd:import namespace="56e058e7-5819-4ada-80a7-dcfbc7845ef8"/>
    <xsd:import namespace="f9ebecc9-1caa-4d3f-a285-0b9b21d88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058e7-5819-4ada-80a7-dcfbc7845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a8e3079-32ea-41c4-8c82-a3a12a0d2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becc9-1caa-4d3f-a285-0b9b21d88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E4B1B3-6097-46B7-B2C4-F3BB0C270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A5897-21BE-40E1-A71F-9C97ADBCCE8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9ebecc9-1caa-4d3f-a285-0b9b21d88a9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6e058e7-5819-4ada-80a7-dcfbc7845e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C76871-846C-465C-8398-1C78AD55B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e058e7-5819-4ada-80a7-dcfbc7845ef8"/>
    <ds:schemaRef ds:uri="f9ebecc9-1caa-4d3f-a285-0b9b21d88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421</TotalTime>
  <Words>1486</Words>
  <Application>Microsoft Office PowerPoint</Application>
  <PresentationFormat>On-screen Show (4:3)</PresentationFormat>
  <Paragraphs>167</Paragraphs>
  <Slides>20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Hartford Manor Primary School</vt:lpstr>
      <vt:lpstr>PowerPoint Presentation</vt:lpstr>
      <vt:lpstr>PowerPoint Presentation</vt:lpstr>
      <vt:lpstr>When They Start School</vt:lpstr>
      <vt:lpstr>Reading as problem solvers</vt:lpstr>
      <vt:lpstr>How do we teach reading?</vt:lpstr>
      <vt:lpstr>PowerPoint Presentation</vt:lpstr>
      <vt:lpstr>PowerPoint Presentation</vt:lpstr>
      <vt:lpstr>Floppy’s Phonics Reading Books</vt:lpstr>
      <vt:lpstr>Floppy’s Phonics Fiction and Non-fiction</vt:lpstr>
      <vt:lpstr>Phonetic Code</vt:lpstr>
      <vt:lpstr>PowerPoint Presentation</vt:lpstr>
      <vt:lpstr>Our bookbag routine</vt:lpstr>
      <vt:lpstr>Revisit the Activity Sheets</vt:lpstr>
      <vt:lpstr>Hear the Sounds</vt:lpstr>
      <vt:lpstr>Visit Oxford Owl</vt:lpstr>
      <vt:lpstr>How To Be a Great Reader</vt:lpstr>
      <vt:lpstr>Parent Power!</vt:lpstr>
      <vt:lpstr>Something Familiar</vt:lpstr>
      <vt:lpstr>You could try...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Ollie Heywood</cp:lastModifiedBy>
  <cp:revision>238</cp:revision>
  <dcterms:created xsi:type="dcterms:W3CDTF">2011-03-01T21:44:50Z</dcterms:created>
  <dcterms:modified xsi:type="dcterms:W3CDTF">2025-10-09T16:18:03Z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0x010100CFD724E61779064883AF8EE048B47EE9</vt:lpwstr>
  </property>
  <property fmtid="{D5CDD505-2E9C-101B-9397-08002B2CF9AE}" pid="3" name="MediaServiceImageTags">
    <vt:lpwstr/>
  </property>
</Properties>
</file>