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4"/>
  </p:sldMasterIdLst>
  <p:notesMasterIdLst>
    <p:notesMasterId r:id="rId35"/>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D08B9-8268-4301-B832-59AAD7C4582F}" v="135" dt="2026-02-02T19:10:1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Pyle" userId="786eca86-6a64-4bfa-8337-3a8c6fcf694b" providerId="ADAL" clId="{026E4BE1-62B2-43DF-9962-CFBB3F6C9719}"/>
    <pc:docChg chg="modSld">
      <pc:chgData name="Thomas Pyle" userId="786eca86-6a64-4bfa-8337-3a8c6fcf694b" providerId="ADAL" clId="{026E4BE1-62B2-43DF-9962-CFBB3F6C9719}" dt="2026-02-02T19:10:15.555" v="144" actId="20577"/>
      <pc:docMkLst>
        <pc:docMk/>
      </pc:docMkLst>
      <pc:sldChg chg="modSp mod">
        <pc:chgData name="Thomas Pyle" userId="786eca86-6a64-4bfa-8337-3a8c6fcf694b" providerId="ADAL" clId="{026E4BE1-62B2-43DF-9962-CFBB3F6C9719}" dt="2026-01-30T18:21:31.149" v="1" actId="20577"/>
        <pc:sldMkLst>
          <pc:docMk/>
          <pc:sldMk cId="0" sldId="256"/>
        </pc:sldMkLst>
        <pc:spChg chg="mod">
          <ac:chgData name="Thomas Pyle" userId="786eca86-6a64-4bfa-8337-3a8c6fcf694b" providerId="ADAL" clId="{026E4BE1-62B2-43DF-9962-CFBB3F6C9719}" dt="2026-01-30T18:21:31.149" v="1" actId="20577"/>
          <ac:spMkLst>
            <pc:docMk/>
            <pc:sldMk cId="0" sldId="256"/>
            <ac:spMk id="116" creationId="{00000000-0000-0000-0000-000000000000}"/>
          </ac:spMkLst>
        </pc:spChg>
      </pc:sldChg>
      <pc:sldChg chg="modSp">
        <pc:chgData name="Thomas Pyle" userId="786eca86-6a64-4bfa-8337-3a8c6fcf694b" providerId="ADAL" clId="{026E4BE1-62B2-43DF-9962-CFBB3F6C9719}" dt="2026-02-02T18:48:01.826" v="34" actId="20577"/>
        <pc:sldMkLst>
          <pc:docMk/>
          <pc:sldMk cId="766086271" sldId="264"/>
        </pc:sldMkLst>
        <pc:spChg chg="mod">
          <ac:chgData name="Thomas Pyle" userId="786eca86-6a64-4bfa-8337-3a8c6fcf694b" providerId="ADAL" clId="{026E4BE1-62B2-43DF-9962-CFBB3F6C9719}" dt="2026-02-02T18:48:01.826" v="34" actId="20577"/>
          <ac:spMkLst>
            <pc:docMk/>
            <pc:sldMk cId="766086271" sldId="264"/>
            <ac:spMk id="3" creationId="{70E6D414-8B7F-4F09-9DB4-77ED9812EC3A}"/>
          </ac:spMkLst>
        </pc:spChg>
      </pc:sldChg>
      <pc:sldChg chg="addSp modSp mod modAnim">
        <pc:chgData name="Thomas Pyle" userId="786eca86-6a64-4bfa-8337-3a8c6fcf694b" providerId="ADAL" clId="{026E4BE1-62B2-43DF-9962-CFBB3F6C9719}" dt="2026-02-02T18:50:18.693" v="37"/>
        <pc:sldMkLst>
          <pc:docMk/>
          <pc:sldMk cId="2883483845" sldId="265"/>
        </pc:sldMkLst>
        <pc:spChg chg="add mod">
          <ac:chgData name="Thomas Pyle" userId="786eca86-6a64-4bfa-8337-3a8c6fcf694b" providerId="ADAL" clId="{026E4BE1-62B2-43DF-9962-CFBB3F6C9719}" dt="2026-02-02T18:50:06.938" v="36" actId="207"/>
          <ac:spMkLst>
            <pc:docMk/>
            <pc:sldMk cId="2883483845" sldId="265"/>
            <ac:spMk id="12" creationId="{43D76F1F-031E-CF15-8435-03D8D0CC7035}"/>
          </ac:spMkLst>
        </pc:spChg>
      </pc:sldChg>
      <pc:sldChg chg="modSp mod">
        <pc:chgData name="Thomas Pyle" userId="786eca86-6a64-4bfa-8337-3a8c6fcf694b" providerId="ADAL" clId="{026E4BE1-62B2-43DF-9962-CFBB3F6C9719}" dt="2026-01-30T18:25:03.180" v="7" actId="20577"/>
        <pc:sldMkLst>
          <pc:docMk/>
          <pc:sldMk cId="2975852496" sldId="272"/>
        </pc:sldMkLst>
        <pc:spChg chg="mod">
          <ac:chgData name="Thomas Pyle" userId="786eca86-6a64-4bfa-8337-3a8c6fcf694b" providerId="ADAL" clId="{026E4BE1-62B2-43DF-9962-CFBB3F6C9719}" dt="2026-01-30T18:25:03.180" v="7" actId="20577"/>
          <ac:spMkLst>
            <pc:docMk/>
            <pc:sldMk cId="2975852496" sldId="272"/>
            <ac:spMk id="3" creationId="{1E75F246-19B7-4FB4-8C49-078651BDCF17}"/>
          </ac:spMkLst>
        </pc:spChg>
      </pc:sldChg>
      <pc:sldChg chg="modSp modAnim">
        <pc:chgData name="Thomas Pyle" userId="786eca86-6a64-4bfa-8337-3a8c6fcf694b" providerId="ADAL" clId="{026E4BE1-62B2-43DF-9962-CFBB3F6C9719}" dt="2026-02-02T19:05:32.038" v="68" actId="20577"/>
        <pc:sldMkLst>
          <pc:docMk/>
          <pc:sldMk cId="2681730264" sldId="281"/>
        </pc:sldMkLst>
        <pc:spChg chg="mod">
          <ac:chgData name="Thomas Pyle" userId="786eca86-6a64-4bfa-8337-3a8c6fcf694b" providerId="ADAL" clId="{026E4BE1-62B2-43DF-9962-CFBB3F6C9719}" dt="2026-02-02T19:05:32.038" v="68" actId="20577"/>
          <ac:spMkLst>
            <pc:docMk/>
            <pc:sldMk cId="2681730264" sldId="281"/>
            <ac:spMk id="3" creationId="{85A2505B-3844-4AD7-B2E2-D185A589BEE8}"/>
          </ac:spMkLst>
        </pc:spChg>
      </pc:sldChg>
      <pc:sldChg chg="modSp">
        <pc:chgData name="Thomas Pyle" userId="786eca86-6a64-4bfa-8337-3a8c6fcf694b" providerId="ADAL" clId="{026E4BE1-62B2-43DF-9962-CFBB3F6C9719}" dt="2026-02-02T19:06:35.422" v="79" actId="20577"/>
        <pc:sldMkLst>
          <pc:docMk/>
          <pc:sldMk cId="1189007070" sldId="282"/>
        </pc:sldMkLst>
        <pc:spChg chg="mod">
          <ac:chgData name="Thomas Pyle" userId="786eca86-6a64-4bfa-8337-3a8c6fcf694b" providerId="ADAL" clId="{026E4BE1-62B2-43DF-9962-CFBB3F6C9719}" dt="2026-02-02T19:06:35.422" v="79" actId="20577"/>
          <ac:spMkLst>
            <pc:docMk/>
            <pc:sldMk cId="1189007070" sldId="282"/>
            <ac:spMk id="3" creationId="{C18DEC1D-D834-4F62-AE38-1883A34C3F3E}"/>
          </ac:spMkLst>
        </pc:spChg>
      </pc:sldChg>
      <pc:sldChg chg="modSp">
        <pc:chgData name="Thomas Pyle" userId="786eca86-6a64-4bfa-8337-3a8c6fcf694b" providerId="ADAL" clId="{026E4BE1-62B2-43DF-9962-CFBB3F6C9719}" dt="2026-02-02T19:07:27.812" v="80" actId="20577"/>
        <pc:sldMkLst>
          <pc:docMk/>
          <pc:sldMk cId="1408789866" sldId="283"/>
        </pc:sldMkLst>
        <pc:spChg chg="mod">
          <ac:chgData name="Thomas Pyle" userId="786eca86-6a64-4bfa-8337-3a8c6fcf694b" providerId="ADAL" clId="{026E4BE1-62B2-43DF-9962-CFBB3F6C9719}" dt="2026-02-02T19:07:27.812" v="80" actId="20577"/>
          <ac:spMkLst>
            <pc:docMk/>
            <pc:sldMk cId="1408789866" sldId="283"/>
            <ac:spMk id="3" creationId="{8981A03E-9C71-4396-B72D-1E59472BC720}"/>
          </ac:spMkLst>
        </pc:spChg>
      </pc:sldChg>
      <pc:sldChg chg="modSp">
        <pc:chgData name="Thomas Pyle" userId="786eca86-6a64-4bfa-8337-3a8c6fcf694b" providerId="ADAL" clId="{026E4BE1-62B2-43DF-9962-CFBB3F6C9719}" dt="2026-02-02T19:10:15.555" v="144" actId="20577"/>
        <pc:sldMkLst>
          <pc:docMk/>
          <pc:sldMk cId="514345142" sldId="285"/>
        </pc:sldMkLst>
        <pc:spChg chg="mod">
          <ac:chgData name="Thomas Pyle" userId="786eca86-6a64-4bfa-8337-3a8c6fcf694b" providerId="ADAL" clId="{026E4BE1-62B2-43DF-9962-CFBB3F6C9719}" dt="2026-02-02T19:10:15.555" v="144" actId="20577"/>
          <ac:spMkLst>
            <pc:docMk/>
            <pc:sldMk cId="514345142" sldId="285"/>
            <ac:spMk id="3" creationId="{B44B6747-5547-4AA6-8054-0A3853D7E0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Question styles include: </a:t>
            </a:r>
          </a:p>
          <a:p>
            <a:pPr marL="457200" indent="-298450">
              <a:buFontTx/>
              <a:buChar char="-"/>
            </a:pPr>
            <a:r>
              <a:rPr lang="en-GB"/>
              <a:t>Multiple choice questions</a:t>
            </a:r>
          </a:p>
          <a:p>
            <a:pPr marL="457200" indent="-298450">
              <a:buFontTx/>
              <a:buChar char="-"/>
            </a:pPr>
            <a:r>
              <a:rPr lang="en-GB"/>
              <a:t>One-word answers</a:t>
            </a:r>
          </a:p>
          <a:p>
            <a:pPr marL="457200" indent="-298450">
              <a:buFontTx/>
              <a:buChar char="-"/>
            </a:pPr>
            <a:r>
              <a:rPr lang="en-GB"/>
              <a:t>Short answer questions</a:t>
            </a:r>
          </a:p>
          <a:p>
            <a:pPr marL="457200" indent="-298450">
              <a:buFontTx/>
              <a:buChar char="-"/>
            </a:pPr>
            <a:r>
              <a:rPr lang="en-GB"/>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Example questions to ask at home:</a:t>
            </a:r>
          </a:p>
          <a:p>
            <a:pPr marL="457200" indent="-298450">
              <a:buFontTx/>
              <a:buChar char="-"/>
            </a:pPr>
            <a:r>
              <a:rPr lang="en-GB"/>
              <a:t>What does this word mean? </a:t>
            </a:r>
          </a:p>
          <a:p>
            <a:pPr marL="457200" indent="-298450">
              <a:buFontTx/>
              <a:buChar char="-"/>
            </a:pPr>
            <a:r>
              <a:rPr lang="en-GB"/>
              <a:t>Which word in this paragraph is the closest in meaning to…?</a:t>
            </a:r>
          </a:p>
          <a:p>
            <a:pPr marL="457200" indent="-298450">
              <a:buFontTx/>
              <a:buChar char="-"/>
            </a:pPr>
            <a:r>
              <a:rPr lang="en-GB"/>
              <a:t>What [character] doing when [event] happened?</a:t>
            </a:r>
          </a:p>
          <a:p>
            <a:pPr marL="457200" indent="-298450">
              <a:buFontTx/>
              <a:buChar char="-"/>
            </a:pPr>
            <a:r>
              <a:rPr lang="en-GB"/>
              <a:t>True or false questions about a paragraph/ text.</a:t>
            </a:r>
          </a:p>
          <a:p>
            <a:pPr marL="457200" indent="-298450">
              <a:buFontTx/>
              <a:buChar char="-"/>
            </a:pPr>
            <a:r>
              <a:rPr lang="en-GB"/>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These are examples of how children could solve the calculations. There are some that could/ should be solved mentally as it is far quicker that way (40 marks in 30 minutes does not allow for 1 minute + per mark). </a:t>
            </a:r>
          </a:p>
          <a:p>
            <a:pPr marL="158750" indent="0">
              <a:buNone/>
            </a:pPr>
            <a:r>
              <a:rPr lang="en-GB"/>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Note that this government guidance (https://</a:t>
            </a:r>
            <a:r>
              <a:rPr lang="en-GB" err="1"/>
              <a:t>www.gov.uk</a:t>
            </a:r>
            <a:r>
              <a:rPr lang="en-GB"/>
              <a:t>/government/news/changes-to-key-stage-2-assessment-dates-in-2023)  outlines changes in dates for 2023. This includes guidance on KS2 timetable variations if schools have pre-planned activities on Friday 12</a:t>
            </a:r>
            <a:r>
              <a:rPr lang="en-GB" baseline="30000"/>
              <a:t>th</a:t>
            </a:r>
            <a:r>
              <a:rPr lang="en-GB"/>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It may also be appropriate to discuss if there are any changes at home that could add stress to the child (e.g. moving house, a new sibling, recent bereavement).</a:t>
            </a:r>
          </a:p>
          <a:p>
            <a:pPr marL="158750" indent="0">
              <a:buNone/>
            </a:pPr>
            <a:r>
              <a:rPr lang="en-GB"/>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 DfE Key Stage 2 access arrangements guidance (https://</a:t>
            </a:r>
            <a:r>
              <a:rPr lang="en-GB" err="1"/>
              <a:t>assets.publishing.service.gov.uk</a:t>
            </a:r>
            <a:r>
              <a:rPr lang="en-GB"/>
              <a:t>/government/uploads/system/uploads/</a:t>
            </a:r>
            <a:r>
              <a:rPr lang="en-GB" err="1"/>
              <a:t>attachment_data</a:t>
            </a:r>
            <a:r>
              <a:rPr lang="en-GB"/>
              <a:t>/file/1109963/2023_key_stage_2_access_arrangements_guidance.pdf) gives more details on this, including which arrangements need prior permission. </a:t>
            </a:r>
          </a:p>
          <a:p>
            <a:pPr marL="158750" indent="0">
              <a:buNone/>
            </a:pPr>
            <a:r>
              <a:rPr lang="en-GB"/>
              <a:t>It should be noted that there are cases when pupils can have access to multiple arrangements (e.g. addition time and a scribe). These are detailed in the above document. </a:t>
            </a:r>
          </a:p>
          <a:p>
            <a:pPr marL="158750" indent="0">
              <a:buNone/>
            </a:pPr>
            <a:r>
              <a:rPr lang="en-GB"/>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This year, the test results will be available on the PAG on Tuesday 4</a:t>
            </a:r>
            <a:r>
              <a:rPr lang="en-GB" baseline="30000"/>
              <a:t>th</a:t>
            </a:r>
            <a:r>
              <a:rPr lang="en-GB"/>
              <a:t> July (https://</a:t>
            </a:r>
            <a:r>
              <a:rPr lang="en-GB" err="1"/>
              <a:t>assets.publishing.service.gov.uk</a:t>
            </a:r>
            <a:r>
              <a:rPr lang="en-GB"/>
              <a:t>/government/uploads/system/uploads/</a:t>
            </a:r>
            <a:r>
              <a:rPr lang="en-GB" err="1"/>
              <a:t>attachment_data</a:t>
            </a:r>
            <a:r>
              <a:rPr lang="en-GB"/>
              <a:t>/file/1110107/2023_key_stage_2_assessment_and_reporting_arrangements.pdf section 9.1) </a:t>
            </a:r>
          </a:p>
          <a:p>
            <a:pPr marL="158750" indent="0">
              <a:buNone/>
            </a:pPr>
            <a:r>
              <a:rPr lang="en-GB"/>
              <a:t>There is no separate test that would indicate a pupil is working above the national standard.</a:t>
            </a:r>
          </a:p>
          <a:p>
            <a:pPr marL="158750" indent="0">
              <a:buNone/>
            </a:pPr>
            <a:r>
              <a:rPr lang="en-GB"/>
              <a:t>A scaled score of less than 99 would indicate a pupil is working below the national standard. </a:t>
            </a:r>
          </a:p>
          <a:p>
            <a:pPr marL="158750" indent="0">
              <a:buNone/>
            </a:pPr>
            <a:r>
              <a:rPr lang="en-GB"/>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 question types include:</a:t>
            </a:r>
          </a:p>
          <a:p>
            <a:pPr marL="457200" indent="-298450">
              <a:buFontTx/>
              <a:buChar char="-"/>
            </a:pPr>
            <a:r>
              <a:rPr lang="en-GB"/>
              <a:t>Circling</a:t>
            </a:r>
          </a:p>
          <a:p>
            <a:pPr marL="457200" indent="-298450">
              <a:buFontTx/>
              <a:buChar char="-"/>
            </a:pPr>
            <a:r>
              <a:rPr lang="en-GB"/>
              <a:t>Drawing lines to connect</a:t>
            </a:r>
          </a:p>
          <a:p>
            <a:pPr marL="457200" indent="-298450">
              <a:buFontTx/>
              <a:buChar char="-"/>
            </a:pPr>
            <a:r>
              <a:rPr lang="en-GB"/>
              <a:t>Multiple choice questions (including ticking tables)</a:t>
            </a:r>
          </a:p>
          <a:p>
            <a:pPr marL="457200" indent="-298450">
              <a:buFontTx/>
              <a:buChar char="-"/>
            </a:pPr>
            <a:r>
              <a:rPr lang="en-GB"/>
              <a:t>One-word answers</a:t>
            </a:r>
          </a:p>
          <a:p>
            <a:pPr marL="457200" indent="-298450">
              <a:buFontTx/>
              <a:buChar char="-"/>
            </a:pPr>
            <a:r>
              <a:rPr lang="en-GB"/>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There is a spelling script that accompanies this. Example:</a:t>
            </a:r>
          </a:p>
          <a:p>
            <a:pPr marL="158750" indent="0">
              <a:buNone/>
            </a:pPr>
            <a:r>
              <a:rPr lang="en-GB"/>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bc.co.uk/bitesize/subjects/zv48q6f" TargetMode="External"/><Relationship Id="rId2" Type="http://schemas.openxmlformats.org/officeDocument/2006/relationships/hyperlink" Target="http://mathshub.thirdspacelearning.com/" TargetMode="External"/><Relationship Id="rId1" Type="http://schemas.openxmlformats.org/officeDocument/2006/relationships/slideLayout" Target="../slideLayouts/slideLayout2.xml"/><Relationship Id="rId5" Type="http://schemas.openxmlformats.org/officeDocument/2006/relationships/hyperlink" Target="https://ictgames.com/mobilePage/spookySpellings/index.html" TargetMode="External"/><Relationship Id="rId4" Type="http://schemas.openxmlformats.org/officeDocument/2006/relationships/hyperlink" Target="https://www.mathsisfun.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2026 Presentation for Parents, Carers &amp; Guardians</a:t>
            </a:r>
            <a:endParaRPr sz="3800" dirty="0">
              <a:solidFill>
                <a:schemeClr val="bg1"/>
              </a:solidFill>
              <a:latin typeface="+mj-lt"/>
              <a:ea typeface="Nunito Sans Light"/>
              <a:cs typeface="Nunito Sans Light"/>
              <a:sym typeface="Nunito Sans Light"/>
            </a:endParaRPr>
          </a:p>
        </p:txBody>
      </p:sp>
      <p:pic>
        <p:nvPicPr>
          <p:cNvPr id="3" name="Picture 2">
            <a:extLst>
              <a:ext uri="{FF2B5EF4-FFF2-40B4-BE49-F238E27FC236}">
                <a16:creationId xmlns:a16="http://schemas.microsoft.com/office/drawing/2014/main" id="{B8B0162B-7BC3-CEDC-740B-7FA8C043864B}"/>
              </a:ext>
            </a:extLst>
          </p:cNvPr>
          <p:cNvPicPr>
            <a:picLocks noChangeAspect="1"/>
          </p:cNvPicPr>
          <p:nvPr/>
        </p:nvPicPr>
        <p:blipFill>
          <a:blip r:embed="rId3"/>
          <a:stretch>
            <a:fillRect/>
          </a:stretch>
        </p:blipFill>
        <p:spPr>
          <a:xfrm>
            <a:off x="3686100" y="722075"/>
            <a:ext cx="2114550" cy="2114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a:t>There is one reading test that lasts for </a:t>
            </a:r>
            <a:r>
              <a:rPr lang="en-GB">
                <a:solidFill>
                  <a:srgbClr val="283593"/>
                </a:solidFill>
              </a:rPr>
              <a:t>60 minutes</a:t>
            </a:r>
            <a:r>
              <a:rPr lang="en-GB"/>
              <a:t>. </a:t>
            </a:r>
          </a:p>
          <a:p>
            <a:pPr marL="114300" indent="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p>
          <a:p>
            <a:pPr marL="114300" indent="0">
              <a:buNone/>
            </a:pPr>
            <a:endParaRPr lang="en-GB" sz="1000"/>
          </a:p>
          <a:p>
            <a:pPr marL="114300" indent="0">
              <a:buNone/>
            </a:pPr>
            <a:r>
              <a:rPr lang="en-GB"/>
              <a:t>The test covers the following areas (known as Content Domains): </a:t>
            </a:r>
          </a:p>
          <a:p>
            <a:r>
              <a:rPr lang="en-GB" sz="1400">
                <a:solidFill>
                  <a:srgbClr val="283593"/>
                </a:solidFill>
              </a:rPr>
              <a:t>Give/ explain the meaning of words in context;</a:t>
            </a:r>
          </a:p>
          <a:p>
            <a:r>
              <a:rPr lang="en-GB" sz="1400">
                <a:solidFill>
                  <a:srgbClr val="283593"/>
                </a:solidFill>
              </a:rPr>
              <a:t>Retrieve and record information/ identify key details from fiction and non-fiction;</a:t>
            </a:r>
          </a:p>
          <a:p>
            <a:r>
              <a:rPr lang="en-GB" sz="1400">
                <a:solidFill>
                  <a:srgbClr val="283593"/>
                </a:solidFill>
              </a:rPr>
              <a:t>Summarise main ideas from more than one paragraph;</a:t>
            </a:r>
          </a:p>
          <a:p>
            <a:r>
              <a:rPr lang="en-GB" sz="1400">
                <a:solidFill>
                  <a:srgbClr val="283593"/>
                </a:solidFill>
              </a:rPr>
              <a:t>Make inferences from the text/ explain and justify inferences with evidence from the text;</a:t>
            </a:r>
          </a:p>
          <a:p>
            <a:r>
              <a:rPr lang="en-GB" sz="1400">
                <a:solidFill>
                  <a:srgbClr val="283593"/>
                </a:solidFill>
              </a:rPr>
              <a:t>Predict what might happen from details stated and implied;</a:t>
            </a:r>
          </a:p>
          <a:p>
            <a:r>
              <a:rPr lang="en-GB" sz="1400">
                <a:solidFill>
                  <a:srgbClr val="283593"/>
                </a:solidFill>
              </a:rPr>
              <a:t>Identify/ explain how information/ narrative content is related and contributes to meaning as a whole; </a:t>
            </a:r>
          </a:p>
          <a:p>
            <a:r>
              <a:rPr lang="en-GB" sz="1400">
                <a:solidFill>
                  <a:srgbClr val="283593"/>
                </a:solidFill>
              </a:rPr>
              <a:t>Identify/ explain how meaning is enhanced through choice of words and phrases;</a:t>
            </a:r>
          </a:p>
          <a:p>
            <a:r>
              <a:rPr lang="en-GB" sz="140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a:t>The reading SATs paper requires a range of answer styles.</a:t>
            </a:r>
          </a:p>
          <a:p>
            <a:pPr marL="114300" indent="0">
              <a:buNone/>
            </a:pPr>
            <a:endParaRPr lang="en-GB"/>
          </a:p>
          <a:p>
            <a:pPr marL="114300" indent="0">
              <a:buNone/>
            </a:pPr>
            <a:r>
              <a:rPr lang="en-GB"/>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a:t>Example questions:</a:t>
            </a:r>
          </a:p>
          <a:p>
            <a:pPr marL="114300" indent="0">
              <a:buNone/>
            </a:pPr>
            <a:r>
              <a:rPr lang="en-GB"/>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a:t>Example questions:</a:t>
            </a:r>
          </a:p>
          <a:p>
            <a:pPr marL="114300" indent="0">
              <a:buNone/>
            </a:pPr>
            <a:r>
              <a:rPr lang="en-GB"/>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a:t>Since the current testing formation for the SATs began in 2016, there has been a tendency for three types of questions to be the most popular. </a:t>
            </a:r>
          </a:p>
          <a:p>
            <a:pPr marL="114300" indent="0">
              <a:buNone/>
            </a:pPr>
            <a:endParaRPr lang="en-GB"/>
          </a:p>
          <a:p>
            <a:pPr marL="114300" indent="0">
              <a:buNone/>
            </a:pPr>
            <a:r>
              <a:rPr lang="en-GB"/>
              <a:t>In the 2022 Reading SATs paper,</a:t>
            </a:r>
          </a:p>
          <a:p>
            <a:r>
              <a:rPr lang="en-GB">
                <a:solidFill>
                  <a:srgbClr val="283593"/>
                </a:solidFill>
              </a:rPr>
              <a:t>10% of marks could be gained from answering questions involving giving and explaining the meaning of words in context;</a:t>
            </a:r>
          </a:p>
          <a:p>
            <a:r>
              <a:rPr lang="en-GB">
                <a:solidFill>
                  <a:srgbClr val="283593"/>
                </a:solidFill>
              </a:rPr>
              <a:t>38% of marks could be gained from answering questions involving </a:t>
            </a:r>
            <a:r>
              <a:rPr lang="en-US">
                <a:solidFill>
                  <a:srgbClr val="283593"/>
                </a:solidFill>
              </a:rPr>
              <a:t>retrieving and recording information or identifying key details from a text;</a:t>
            </a:r>
          </a:p>
          <a:p>
            <a:r>
              <a:rPr lang="en-GB">
                <a:solidFill>
                  <a:srgbClr val="283593"/>
                </a:solidFill>
              </a:rPr>
              <a:t>44% of marks could be gained from answering questions involving making inferences from a text and justifying inferences with text evidence. </a:t>
            </a:r>
          </a:p>
          <a:p>
            <a:pPr marL="114300" indent="0">
              <a:buNone/>
            </a:pPr>
            <a:endParaRPr lang="en-GB"/>
          </a:p>
          <a:p>
            <a:pPr marL="114300" indent="0">
              <a:buNone/>
            </a:pPr>
            <a:r>
              <a:rPr lang="en-GB"/>
              <a:t>When reading with your child at home try focusing on these types of questions. </a:t>
            </a:r>
          </a:p>
          <a:p>
            <a:endParaRPr lang="en-GB"/>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a:t>
            </a:r>
            <a:r>
              <a:rPr lang="en-GB"/>
              <a:t>Thursday 14</a:t>
            </a:r>
            <a:r>
              <a:rPr lang="en-GB" baseline="30000"/>
              <a:t>th</a:t>
            </a:r>
            <a:r>
              <a:rPr lang="en-GB"/>
              <a:t> </a:t>
            </a:r>
            <a:r>
              <a:rPr lang="en-GB" dirty="0"/>
              <a:t>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lang="en-GB"/>
          </a:p>
          <a:p>
            <a:pPr marL="114300" indent="0">
              <a:buNone/>
            </a:pPr>
            <a:endParaRPr lang="en-GB"/>
          </a:p>
          <a:p>
            <a:pPr marL="114300" indent="0">
              <a:buNone/>
            </a:pPr>
            <a:r>
              <a:rPr lang="en-GB"/>
              <a:t>The test covers the four operations (addition, subtraction, multiplication, division, including order of operations requiring BIDMAS), percentages of amounts and calculating with decimals and fractions. </a:t>
            </a:r>
          </a:p>
          <a:p>
            <a:pPr marL="114300" indent="0">
              <a:buNone/>
            </a:pPr>
            <a:endParaRPr lang="en-GB"/>
          </a:p>
          <a:p>
            <a:pPr marL="114300" indent="0">
              <a:buNone/>
            </a:pPr>
            <a:r>
              <a:rPr lang="en-GB"/>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6.48</a:t>
              </a:r>
            </a:p>
            <a:p>
              <a:pPr marL="0" indent="0">
                <a:lnSpc>
                  <a:spcPct val="100000"/>
                </a:lnSpc>
                <a:buFont typeface="Nunito"/>
                <a:buNone/>
              </a:pPr>
              <a:r>
                <a:rPr lang="en-GB" sz="1200" u="sng"/>
                <a:t>+ 8.6   </a:t>
              </a:r>
              <a:r>
                <a:rPr lang="en-GB" sz="1200" u="sng">
                  <a:solidFill>
                    <a:schemeClr val="bg1"/>
                  </a:solidFill>
                </a:rPr>
                <a:t>.</a:t>
              </a:r>
            </a:p>
            <a:p>
              <a:pPr marL="0" indent="0">
                <a:lnSpc>
                  <a:spcPct val="100000"/>
                </a:lnSpc>
                <a:buFont typeface="Nunito"/>
                <a:buNone/>
              </a:pPr>
              <a:r>
                <a:rPr lang="en-GB" sz="1200" u="sng"/>
                <a:t> 15.08 </a:t>
              </a:r>
            </a:p>
            <a:p>
              <a:pPr marL="0" indent="0">
                <a:lnSpc>
                  <a:spcPct val="150000"/>
                </a:lnSpc>
                <a:buFont typeface="Nunito"/>
                <a:buNone/>
              </a:pPr>
              <a:r>
                <a:rPr lang="en-GB" sz="1200" baseline="3000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596</a:t>
              </a:r>
            </a:p>
            <a:p>
              <a:pPr marL="0" indent="0">
                <a:lnSpc>
                  <a:spcPct val="100000"/>
                </a:lnSpc>
                <a:buFont typeface="Nunito"/>
                <a:buNone/>
              </a:pPr>
              <a:r>
                <a:rPr lang="en-GB" sz="1200" u="sng"/>
                <a:t>x    7</a:t>
              </a:r>
            </a:p>
            <a:p>
              <a:pPr marL="0" indent="0">
                <a:lnSpc>
                  <a:spcPct val="100000"/>
                </a:lnSpc>
                <a:buFont typeface="Nunito"/>
                <a:buNone/>
              </a:pPr>
              <a:r>
                <a:rPr lang="en-GB" sz="1200" u="sng"/>
                <a:t>4172</a:t>
              </a:r>
            </a:p>
            <a:p>
              <a:pPr marL="0" indent="0">
                <a:lnSpc>
                  <a:spcPct val="150000"/>
                </a:lnSpc>
                <a:buFont typeface="Nunito"/>
                <a:buNone/>
              </a:pPr>
              <a:r>
                <a:rPr lang="en-GB" sz="1200" baseline="3000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      4 ÷ 2 = 2</a:t>
              </a:r>
            </a:p>
            <a:p>
              <a:pPr marL="0" indent="0">
                <a:lnSpc>
                  <a:spcPct val="100000"/>
                </a:lnSpc>
                <a:buFont typeface="Nunito"/>
                <a:buNone/>
              </a:pPr>
              <a:r>
                <a:rPr lang="en-GB" sz="1200"/>
                <a:t>6 + 2 = 8</a:t>
              </a:r>
              <a:endParaRPr lang="en-GB" sz="1200" u="sng"/>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10% of 3,200 = 320</a:t>
              </a:r>
            </a:p>
            <a:p>
              <a:pPr marL="0" indent="0">
                <a:lnSpc>
                  <a:spcPct val="100000"/>
                </a:lnSpc>
                <a:buFont typeface="Nunito"/>
                <a:buNone/>
              </a:pPr>
              <a:r>
                <a:rPr lang="en-GB" sz="1200"/>
                <a:t>  5% of 3,200 = 160</a:t>
              </a:r>
            </a:p>
            <a:p>
              <a:pPr marL="0" indent="0">
                <a:lnSpc>
                  <a:spcPct val="100000"/>
                </a:lnSpc>
                <a:buFont typeface="Nunito"/>
                <a:buNone/>
              </a:pPr>
              <a:r>
                <a:rPr lang="en-GB" sz="1200"/>
                <a:t>15% of 3,200 = 480 </a:t>
              </a:r>
              <a:endParaRPr lang="en-GB" sz="1200" u="sng"/>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 </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t>2.25</a:t>
            </a:r>
            <a:endParaRPr lang="en-GB" sz="1200" u="sng"/>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me (Mr Pyle) if you have any concerns rather than worry your child.</a:t>
            </a:r>
          </a:p>
          <a:p>
            <a:r>
              <a:rPr lang="en-GB" dirty="0"/>
              <a:t>Encourage your child to talk to me (Mr Pyle)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a:xfrm>
            <a:off x="311700" y="739302"/>
            <a:ext cx="8832300" cy="3829573"/>
          </a:xfrm>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(TTRS),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at home, there are lots of good websites with free Year 6 revision resources: </a:t>
            </a:r>
          </a:p>
          <a:p>
            <a:r>
              <a:rPr lang="en-GB" dirty="0"/>
              <a:t>Register free for the Third Space Learning Maths Hub (</a:t>
            </a:r>
            <a:r>
              <a:rPr lang="en-GB" dirty="0">
                <a:hlinkClick r:id="rId2"/>
              </a:rPr>
              <a:t>mathshub.thirdspacelearning.com</a:t>
            </a:r>
            <a:r>
              <a:rPr lang="en-GB" dirty="0"/>
              <a:t>)</a:t>
            </a:r>
          </a:p>
          <a:p>
            <a:r>
              <a:rPr lang="en-GB" dirty="0">
                <a:hlinkClick r:id="rId3"/>
              </a:rPr>
              <a:t>https://www.bbc.co.uk/bitesize/subjects/zv48q6f</a:t>
            </a:r>
            <a:endParaRPr lang="en-GB" dirty="0"/>
          </a:p>
          <a:p>
            <a:r>
              <a:rPr lang="en-GB" dirty="0">
                <a:hlinkClick r:id="rId4"/>
              </a:rPr>
              <a:t>https://www.mathsisfun.com</a:t>
            </a:r>
            <a:endParaRPr lang="en-GB" dirty="0"/>
          </a:p>
          <a:p>
            <a:r>
              <a:rPr lang="en-GB" dirty="0">
                <a:hlinkClick r:id="rId5"/>
              </a:rPr>
              <a:t>https://ictgames.com/mobilePage/spookySpellings/index.html</a:t>
            </a:r>
            <a:endParaRPr lang="en-GB" dirty="0"/>
          </a:p>
          <a:p>
            <a:endParaRPr lang="en-GB" dirty="0"/>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a:t>SATs often induce a certain degree of worry or anxiety but there is, of course, a tipping point. </a:t>
            </a:r>
          </a:p>
          <a:p>
            <a:pPr marL="114300" indent="0">
              <a:buNone/>
            </a:pPr>
            <a:endParaRPr lang="en-GB"/>
          </a:p>
          <a:p>
            <a:pPr marL="114300" indent="0">
              <a:buNone/>
            </a:pPr>
            <a:r>
              <a:rPr lang="en-GB"/>
              <a:t>SATs anxiety should not:</a:t>
            </a:r>
          </a:p>
          <a:p>
            <a:r>
              <a:rPr lang="en-GB">
                <a:solidFill>
                  <a:srgbClr val="283593"/>
                </a:solidFill>
              </a:rPr>
              <a:t>Affect a child’s appetite</a:t>
            </a:r>
          </a:p>
          <a:p>
            <a:r>
              <a:rPr lang="en-GB">
                <a:solidFill>
                  <a:srgbClr val="283593"/>
                </a:solidFill>
              </a:rPr>
              <a:t>Affect a child’s sleep</a:t>
            </a:r>
          </a:p>
          <a:p>
            <a:r>
              <a:rPr lang="en-GB">
                <a:solidFill>
                  <a:srgbClr val="283593"/>
                </a:solidFill>
              </a:rPr>
              <a:t>Affect a child’s personality</a:t>
            </a:r>
          </a:p>
          <a:p>
            <a:r>
              <a:rPr lang="en-GB">
                <a:solidFill>
                  <a:srgbClr val="283593"/>
                </a:solidFill>
              </a:rPr>
              <a:t>Induce panic, tears or disengagement from lessons or hobbies</a:t>
            </a:r>
          </a:p>
          <a:p>
            <a:r>
              <a:rPr lang="en-GB">
                <a:solidFill>
                  <a:srgbClr val="283593"/>
                </a:solidFill>
              </a:rPr>
              <a:t>Be a reason not to attend school.</a:t>
            </a:r>
          </a:p>
          <a:p>
            <a:pPr marL="114300" indent="0">
              <a:buNone/>
            </a:pPr>
            <a:endParaRPr lang="en-GB"/>
          </a:p>
          <a:p>
            <a:pPr marL="114300" indent="0">
              <a:buNone/>
            </a:pPr>
            <a:r>
              <a:rPr lang="en-GB"/>
              <a:t>If any of the above are evident, SATs may be causing an excessive degree of anxiety and may benefit from some additional support. This isn’t about removing the reality of SATs but rather equipping your 10 or 11-year-old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me</a:t>
            </a:r>
          </a:p>
          <a:p>
            <a:pPr marL="114300" indent="0">
              <a:buNone/>
            </a:pPr>
            <a:r>
              <a:rPr lang="en-GB" dirty="0"/>
              <a:t>Sometimes concerns present at home and not at school. If you notice a change in your child, talk to me (Mr Pyle)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 staff </a:t>
            </a:r>
            <a:r>
              <a:rPr lang="en-GB">
                <a:solidFill>
                  <a:srgbClr val="283593"/>
                </a:solidFill>
              </a:rPr>
              <a:t>at school</a:t>
            </a:r>
            <a:endParaRPr lang="en-GB" dirty="0">
              <a:solidFill>
                <a:srgbClr val="283593"/>
              </a:solidFill>
            </a:endParaRP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SATs are important,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Join us for breakfast to meet your friends and stay relaxed.</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A226E2-6226-1FC3-CB77-36FEA480F833}"/>
              </a:ext>
            </a:extLst>
          </p:cNvPr>
          <p:cNvPicPr>
            <a:picLocks noChangeAspect="1"/>
          </p:cNvPicPr>
          <p:nvPr/>
        </p:nvPicPr>
        <p:blipFill>
          <a:blip r:embed="rId2"/>
          <a:stretch>
            <a:fillRect/>
          </a:stretch>
        </p:blipFill>
        <p:spPr>
          <a:xfrm>
            <a:off x="2800351" y="393672"/>
            <a:ext cx="3225524" cy="4269545"/>
          </a:xfrm>
          <a:prstGeom prst="rect">
            <a:avLst/>
          </a:prstGeom>
        </p:spPr>
      </p:pic>
      <p:sp>
        <p:nvSpPr>
          <p:cNvPr id="4" name="Slide Number Placeholder 3">
            <a:extLst>
              <a:ext uri="{FF2B5EF4-FFF2-40B4-BE49-F238E27FC236}">
                <a16:creationId xmlns:a16="http://schemas.microsoft.com/office/drawing/2014/main" id="{9593AAF5-7567-0C82-6414-C4772F13862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5548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us,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a:sym typeface="Wingdings" panose="05000000000000000000" pitchFamily="2" charset="2"/>
                </a:rPr>
                <a:t></a:t>
              </a:r>
              <a:endParaRPr lang="en-GB" sz="1200" u="sng"/>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a:sym typeface="Wingdings" panose="05000000000000000000" pitchFamily="2" charset="2"/>
                </a:rPr>
                <a:t>e.g. </a:t>
              </a:r>
              <a:r>
                <a:rPr lang="en-GB" sz="1200"/>
                <a:t>Switch off the lights!  	Please turn off the lights.</a:t>
              </a:r>
              <a:endParaRPr lang="en-GB" sz="1200" u="sng"/>
            </a:p>
          </p:txBody>
        </p:sp>
      </p:grpSp>
      <p:sp>
        <p:nvSpPr>
          <p:cNvPr id="12" name="Oval 11">
            <a:extLst>
              <a:ext uri="{FF2B5EF4-FFF2-40B4-BE49-F238E27FC236}">
                <a16:creationId xmlns:a16="http://schemas.microsoft.com/office/drawing/2014/main" id="{43D76F1F-031E-CF15-8435-03D8D0CC7035}"/>
              </a:ext>
            </a:extLst>
          </p:cNvPr>
          <p:cNvSpPr/>
          <p:nvPr/>
        </p:nvSpPr>
        <p:spPr>
          <a:xfrm>
            <a:off x="644056" y="1757238"/>
            <a:ext cx="357808" cy="1902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a:t>Paper 2 is a shorter paper that focuses solely on spellings. </a:t>
            </a:r>
          </a:p>
          <a:p>
            <a:pPr marL="114300" indent="0">
              <a:buNone/>
            </a:pPr>
            <a:endParaRPr lang="en-GB"/>
          </a:p>
          <a:p>
            <a:pPr marL="114300" indent="0">
              <a:buNone/>
            </a:pPr>
            <a:r>
              <a:rPr lang="en-GB"/>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DEB769C35F004B9E26E6FE2D5CF3B0" ma:contentTypeVersion="13" ma:contentTypeDescription="Create a new document." ma:contentTypeScope="" ma:versionID="af344616285783d800614b08d05e7a48">
  <xsd:schema xmlns:xsd="http://www.w3.org/2001/XMLSchema" xmlns:xs="http://www.w3.org/2001/XMLSchema" xmlns:p="http://schemas.microsoft.com/office/2006/metadata/properties" xmlns:ns2="481a2335-17e0-411a-a6b8-952bcdb4677e" xmlns:ns3="0ddc486c-2b13-4d87-a90a-02c6f5a413bd" targetNamespace="http://schemas.microsoft.com/office/2006/metadata/properties" ma:root="true" ma:fieldsID="7943c3f98ae8e8778b180a27e12bc33b" ns2:_="" ns3:_="">
    <xsd:import namespace="481a2335-17e0-411a-a6b8-952bcdb4677e"/>
    <xsd:import namespace="0ddc486c-2b13-4d87-a90a-02c6f5a413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a2335-17e0-411a-a6b8-952bcdb46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b56b020-e210-4b28-982e-ef287888ef0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c486c-2b13-4d87-a90a-02c6f5a413b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ba56628-bdb8-468d-b0cb-4a07c6796193}" ma:internalName="TaxCatchAll" ma:showField="CatchAllData" ma:web="0ddc486c-2b13-4d87-a90a-02c6f5a41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dc486c-2b13-4d87-a90a-02c6f5a413bd" xsi:nil="true"/>
    <lcf76f155ced4ddcb4097134ff3c332f xmlns="481a2335-17e0-411a-a6b8-952bcdb467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DEAE0F-79B2-4BE2-9977-EA96D37AB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1a2335-17e0-411a-a6b8-952bcdb4677e"/>
    <ds:schemaRef ds:uri="0ddc486c-2b13-4d87-a90a-02c6f5a4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5EB1D-26F3-4CA9-8EFF-B37DD9FE76FB}">
  <ds:schemaRefs>
    <ds:schemaRef ds:uri="http://schemas.microsoft.com/sharepoint/v3/contenttype/forms"/>
  </ds:schemaRefs>
</ds:datastoreItem>
</file>

<file path=customXml/itemProps3.xml><?xml version="1.0" encoding="utf-8"?>
<ds:datastoreItem xmlns:ds="http://schemas.openxmlformats.org/officeDocument/2006/customXml" ds:itemID="{E63AFE51-3A7F-4211-B2B6-9F9CF2C611F0}">
  <ds:schemaRefs>
    <ds:schemaRef ds:uri="0ddc486c-2b13-4d87-a90a-02c6f5a413bd"/>
    <ds:schemaRef ds:uri="1ddc0de8-7324-45a3-bae2-95d8a261ca8e"/>
    <ds:schemaRef ds:uri="481a2335-17e0-411a-a6b8-952bcdb4677e"/>
    <ds:schemaRef ds:uri="e0a48de1-1d4d-4cf1-abee-0e3459b3e13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TotalTime>
  <Words>3153</Words>
  <Application>Microsoft Office PowerPoint</Application>
  <PresentationFormat>On-screen Show (16:9)</PresentationFormat>
  <Paragraphs>288</Paragraphs>
  <Slides>30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 Math</vt:lpstr>
      <vt:lpstr>Nunito</vt:lpstr>
      <vt:lpstr>Nunito Sans SemiBold</vt:lpstr>
      <vt:lpstr>Wingdings</vt:lpstr>
      <vt:lpstr>TSL</vt:lpstr>
      <vt:lpstr>  Year 6 SATs 2026 Presentation for Parents, Carers &amp; Guardians</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Deborah Stonier</dc:creator>
  <cp:lastModifiedBy>Thomas Pyle</cp:lastModifiedBy>
  <cp:revision>2</cp:revision>
  <dcterms:modified xsi:type="dcterms:W3CDTF">2026-02-02T19:10:17Z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0x01010035DEB769C35F004B9E26E6FE2D5CF3B0</vt:lpwstr>
  </property>
  <property fmtid="{D5CDD505-2E9C-101B-9397-08002B2CF9AE}" pid="3" name="MediaServiceImageTags">
    <vt:lpwstr/>
  </property>
  <property fmtid="{D5CDD505-2E9C-101B-9397-08002B2CF9AE}" pid="4" name="Order">
    <vt:r8>2800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