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handoutMasterIdLst>
    <p:handoutMasterId r:id="rId17"/>
  </p:handoutMasterIdLst>
  <p:sldIdLst>
    <p:sldId id="256" r:id="rId5"/>
    <p:sldId id="257" r:id="rId6"/>
    <p:sldId id="335" r:id="rId7"/>
    <p:sldId id="273" r:id="rId8"/>
    <p:sldId id="337" r:id="rId9"/>
    <p:sldId id="338" r:id="rId10"/>
    <p:sldId id="336" r:id="rId11"/>
    <p:sldId id="278" r:id="rId12"/>
    <p:sldId id="340" r:id="rId13"/>
    <p:sldId id="341" r:id="rId14"/>
    <p:sldId id="267"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4" autoAdjust="0"/>
    <p:restoredTop sz="94660"/>
  </p:normalViewPr>
  <p:slideViewPr>
    <p:cSldViewPr>
      <p:cViewPr varScale="1">
        <p:scale>
          <a:sx n="60" d="100"/>
          <a:sy n="60" d="100"/>
        </p:scale>
        <p:origin x="143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Pyle" userId="786eca86-6a64-4bfa-8337-3a8c6fcf694b" providerId="ADAL" clId="{53DEC872-673B-4993-BB5C-E03001F89FB5}"/>
    <pc:docChg chg="undo custSel modSld">
      <pc:chgData name="Thomas Pyle" userId="786eca86-6a64-4bfa-8337-3a8c6fcf694b" providerId="ADAL" clId="{53DEC872-673B-4993-BB5C-E03001F89FB5}" dt="2025-09-18T14:51:21.789" v="209" actId="20577"/>
      <pc:docMkLst>
        <pc:docMk/>
      </pc:docMkLst>
      <pc:sldChg chg="modSp mod">
        <pc:chgData name="Thomas Pyle" userId="786eca86-6a64-4bfa-8337-3a8c6fcf694b" providerId="ADAL" clId="{53DEC872-673B-4993-BB5C-E03001F89FB5}" dt="2025-09-18T07:28:50.341" v="31" actId="20577"/>
        <pc:sldMkLst>
          <pc:docMk/>
          <pc:sldMk cId="2614243647" sldId="335"/>
        </pc:sldMkLst>
        <pc:spChg chg="mod">
          <ac:chgData name="Thomas Pyle" userId="786eca86-6a64-4bfa-8337-3a8c6fcf694b" providerId="ADAL" clId="{53DEC872-673B-4993-BB5C-E03001F89FB5}" dt="2025-09-18T07:28:50.341" v="31" actId="20577"/>
          <ac:spMkLst>
            <pc:docMk/>
            <pc:sldMk cId="2614243647" sldId="335"/>
            <ac:spMk id="8" creationId="{D8EE64BA-91FC-B3FA-6689-87D339613CD4}"/>
          </ac:spMkLst>
        </pc:spChg>
      </pc:sldChg>
      <pc:sldChg chg="modSp mod">
        <pc:chgData name="Thomas Pyle" userId="786eca86-6a64-4bfa-8337-3a8c6fcf694b" providerId="ADAL" clId="{53DEC872-673B-4993-BB5C-E03001F89FB5}" dt="2025-09-18T14:29:21.524" v="34" actId="20577"/>
        <pc:sldMkLst>
          <pc:docMk/>
          <pc:sldMk cId="2355704976" sldId="336"/>
        </pc:sldMkLst>
        <pc:spChg chg="mod">
          <ac:chgData name="Thomas Pyle" userId="786eca86-6a64-4bfa-8337-3a8c6fcf694b" providerId="ADAL" clId="{53DEC872-673B-4993-BB5C-E03001F89FB5}" dt="2025-09-18T14:29:21.524" v="34" actId="20577"/>
          <ac:spMkLst>
            <pc:docMk/>
            <pc:sldMk cId="2355704976" sldId="336"/>
            <ac:spMk id="6" creationId="{AB7973CB-0344-D606-3A90-143ABAF75C82}"/>
          </ac:spMkLst>
        </pc:spChg>
      </pc:sldChg>
      <pc:sldChg chg="modSp mod">
        <pc:chgData name="Thomas Pyle" userId="786eca86-6a64-4bfa-8337-3a8c6fcf694b" providerId="ADAL" clId="{53DEC872-673B-4993-BB5C-E03001F89FB5}" dt="2025-09-18T14:51:21.789" v="209" actId="20577"/>
        <pc:sldMkLst>
          <pc:docMk/>
          <pc:sldMk cId="3402485371" sldId="340"/>
        </pc:sldMkLst>
        <pc:spChg chg="mod">
          <ac:chgData name="Thomas Pyle" userId="786eca86-6a64-4bfa-8337-3a8c6fcf694b" providerId="ADAL" clId="{53DEC872-673B-4993-BB5C-E03001F89FB5}" dt="2025-09-18T14:51:21.789" v="209" actId="20577"/>
          <ac:spMkLst>
            <pc:docMk/>
            <pc:sldMk cId="3402485371" sldId="340"/>
            <ac:spMk id="7" creationId="{675C8716-51EF-DE73-33BA-E395E064805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E2BAC76-BDC5-42DD-B88F-F49204341128}" type="datetimeFigureOut">
              <a:rPr lang="en-GB" smtClean="0"/>
              <a:t>18/09/2025</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C7092D06-9705-49AC-B8E9-9E61238395CE}" type="slidenum">
              <a:rPr lang="en-GB" smtClean="0"/>
              <a:t>‹#›</a:t>
            </a:fld>
            <a:endParaRPr lang="en-GB"/>
          </a:p>
        </p:txBody>
      </p:sp>
    </p:spTree>
    <p:extLst>
      <p:ext uri="{BB962C8B-B14F-4D97-AF65-F5344CB8AC3E}">
        <p14:creationId xmlns:p14="http://schemas.microsoft.com/office/powerpoint/2010/main" val="883371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B1B4EB8-DA8E-443B-A272-2C88AEAFBFA8}" type="datetimeFigureOut">
              <a:rPr lang="en-GB" smtClean="0"/>
              <a:t>18/09/2025</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706E657B-BF73-434E-BF73-4F5E889396BF}" type="slidenum">
              <a:rPr lang="en-GB" smtClean="0"/>
              <a:t>‹#›</a:t>
            </a:fld>
            <a:endParaRPr lang="en-GB"/>
          </a:p>
        </p:txBody>
      </p:sp>
    </p:spTree>
    <p:extLst>
      <p:ext uri="{BB962C8B-B14F-4D97-AF65-F5344CB8AC3E}">
        <p14:creationId xmlns:p14="http://schemas.microsoft.com/office/powerpoint/2010/main" val="2904720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Leave questions till the end – post them.</a:t>
            </a:r>
          </a:p>
        </p:txBody>
      </p:sp>
      <p:sp>
        <p:nvSpPr>
          <p:cNvPr id="4" name="Slide Number Placeholder 3"/>
          <p:cNvSpPr>
            <a:spLocks noGrp="1"/>
          </p:cNvSpPr>
          <p:nvPr>
            <p:ph type="sldNum" sz="quarter" idx="5"/>
          </p:nvPr>
        </p:nvSpPr>
        <p:spPr/>
        <p:txBody>
          <a:bodyPr/>
          <a:lstStyle/>
          <a:p>
            <a:fld id="{706E657B-BF73-434E-BF73-4F5E889396BF}" type="slidenum">
              <a:rPr lang="en-GB" smtClean="0"/>
              <a:t>2</a:t>
            </a:fld>
            <a:endParaRPr lang="en-GB"/>
          </a:p>
        </p:txBody>
      </p:sp>
    </p:spTree>
    <p:extLst>
      <p:ext uri="{BB962C8B-B14F-4D97-AF65-F5344CB8AC3E}">
        <p14:creationId xmlns:p14="http://schemas.microsoft.com/office/powerpoint/2010/main" val="1380061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92BE6-F072-8969-63BB-6EE63CF86A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76A440-BA7A-4823-B4A6-8BD180EC74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6425FB-3587-0970-4913-B9ABA9AC28C5}"/>
              </a:ext>
            </a:extLst>
          </p:cNvPr>
          <p:cNvSpPr>
            <a:spLocks noGrp="1"/>
          </p:cNvSpPr>
          <p:nvPr>
            <p:ph type="body" idx="1"/>
          </p:nvPr>
        </p:nvSpPr>
        <p:spPr/>
        <p:txBody>
          <a:bodyPr/>
          <a:lstStyle/>
          <a:p>
            <a:r>
              <a:rPr lang="en-GB" dirty="0"/>
              <a:t>Leave questions till the end – post them.</a:t>
            </a:r>
          </a:p>
        </p:txBody>
      </p:sp>
      <p:sp>
        <p:nvSpPr>
          <p:cNvPr id="4" name="Slide Number Placeholder 3">
            <a:extLst>
              <a:ext uri="{FF2B5EF4-FFF2-40B4-BE49-F238E27FC236}">
                <a16:creationId xmlns:a16="http://schemas.microsoft.com/office/drawing/2014/main" id="{29ECF389-464F-0EAF-E178-6575AABE0724}"/>
              </a:ext>
            </a:extLst>
          </p:cNvPr>
          <p:cNvSpPr>
            <a:spLocks noGrp="1"/>
          </p:cNvSpPr>
          <p:nvPr>
            <p:ph type="sldNum" sz="quarter" idx="5"/>
          </p:nvPr>
        </p:nvSpPr>
        <p:spPr/>
        <p:txBody>
          <a:bodyPr/>
          <a:lstStyle/>
          <a:p>
            <a:fld id="{706E657B-BF73-434E-BF73-4F5E889396BF}" type="slidenum">
              <a:rPr lang="en-GB" smtClean="0"/>
              <a:t>3</a:t>
            </a:fld>
            <a:endParaRPr lang="en-GB"/>
          </a:p>
        </p:txBody>
      </p:sp>
    </p:spTree>
    <p:extLst>
      <p:ext uri="{BB962C8B-B14F-4D97-AF65-F5344CB8AC3E}">
        <p14:creationId xmlns:p14="http://schemas.microsoft.com/office/powerpoint/2010/main" val="3829016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BBB915-090D-4521-B673-44A6BCEFF9EC}" type="datetimeFigureOut">
              <a:rPr lang="en-GB" smtClean="0"/>
              <a:t>18/09/2025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BBB915-090D-4521-B673-44A6BCEFF9EC}" type="datetimeFigureOut">
              <a:rPr lang="en-GB" smtClean="0"/>
              <a:t>18/09/2025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9BBB915-090D-4521-B673-44A6BCEFF9EC}" type="datetimeFigureOut">
              <a:rPr lang="en-GB" smtClean="0"/>
              <a:t>18/09/2025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AAEEF-9E86-4900-A227-1DCBC7C71C3C}" type="slidenum">
              <a:rPr lang="en-GB" smtClean="0"/>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BBB915-090D-4521-B673-44A6BCEFF9EC}" type="datetimeFigureOut">
              <a:rPr lang="en-GB" smtClean="0"/>
              <a:t>18/09/2025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AAEEF-9E86-4900-A227-1DCBC7C71C3C}" type="slidenum">
              <a:rPr lang="en-GB" smtClean="0"/>
              <a:t>‹#›</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BBB915-090D-4521-B673-44A6BCEFF9EC}" type="datetimeFigureOut">
              <a:rPr lang="en-GB" smtClean="0"/>
              <a:t>18/09/2025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89BBB915-090D-4521-B673-44A6BCEFF9EC}" type="datetimeFigureOut">
              <a:rPr lang="en-GB" smtClean="0"/>
              <a:t>18/09/2025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CAAEEF-9E86-4900-A227-1DCBC7C71C3C}" type="slidenum">
              <a:rPr lang="en-GB" smtClean="0"/>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BBB915-090D-4521-B673-44A6BCEFF9EC}" type="datetimeFigureOut">
              <a:rPr lang="en-GB" smtClean="0"/>
              <a:t>18/09/2025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BBB915-090D-4521-B673-44A6BCEFF9EC}" type="datetimeFigureOut">
              <a:rPr lang="en-GB" smtClean="0"/>
              <a:t>18/09/2025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9BBB915-090D-4521-B673-44A6BCEFF9EC}" type="datetimeFigureOut">
              <a:rPr lang="en-GB" smtClean="0"/>
              <a:t>18/09/2025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CAAEEF-9E86-4900-A227-1DCBC7C71C3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9BBB915-090D-4521-B673-44A6BCEFF9EC}" type="datetimeFigureOut">
              <a:rPr lang="en-GB" smtClean="0"/>
              <a:t>18/09/2025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CAAEEF-9E86-4900-A227-1DCBC7C71C3C}" type="slidenum">
              <a:rPr lang="en-GB" smtClean="0"/>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BBB915-090D-4521-B673-44A6BCEFF9EC}" type="datetimeFigureOut">
              <a:rPr lang="en-GB" smtClean="0"/>
              <a:t>18/09/2025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CAAEEF-9E86-4900-A227-1DCBC7C71C3C}" type="slidenum">
              <a:rPr lang="en-GB" smtClean="0"/>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9BBB915-090D-4521-B673-44A6BCEFF9EC}" type="datetimeFigureOut">
              <a:rPr lang="en-GB" smtClean="0"/>
              <a:t>18/09/2025</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ACAAEEF-9E86-4900-A227-1DCBC7C71C3C}" type="slidenum">
              <a:rPr lang="en-GB" smtClean="0"/>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google.co.uk/url?sa=i&amp;rct=j&amp;q=&amp;esrc=s&amp;frm=1&amp;source=images&amp;cd=&amp;cad=rja&amp;docid=J6YpLeZ3-14SoM&amp;tbnid=qKWWsDV02G_SDM:&amp;ved=0CAUQjRw&amp;url=http://www.imageenvision.com/cliparts/teacher-pg2&amp;ei=8CcuUomyKIHKhAeKu4CYCA&amp;bvm=bv.51773540,d.ZGU&amp;psig=AFQjCNEyJodVO4d42KvXb9ISB_IPniyDfg&amp;ust=1378842952906873"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tpyle@stapeleybl.cheshire.sch.uk" TargetMode="External"/><Relationship Id="rId2" Type="http://schemas.openxmlformats.org/officeDocument/2006/relationships/hyperlink" Target="mailto:admin@stapeleybl.cheshire.sch.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9450" y="2276872"/>
            <a:ext cx="7772400" cy="1780108"/>
          </a:xfrm>
        </p:spPr>
        <p:txBody>
          <a:bodyPr/>
          <a:lstStyle/>
          <a:p>
            <a:r>
              <a:rPr lang="en-GB" u="sng" dirty="0">
                <a:solidFill>
                  <a:srgbClr val="002060"/>
                </a:solidFill>
                <a:latin typeface="Arial" panose="020B0604020202020204" pitchFamily="34" charset="0"/>
                <a:cs typeface="Arial" panose="020B0604020202020204" pitchFamily="34" charset="0"/>
              </a:rPr>
              <a:t>Welcome to </a:t>
            </a:r>
            <a:br>
              <a:rPr lang="en-GB" u="sng" dirty="0">
                <a:solidFill>
                  <a:srgbClr val="002060"/>
                </a:solidFill>
                <a:latin typeface="Arial" panose="020B0604020202020204" pitchFamily="34" charset="0"/>
                <a:cs typeface="Arial" panose="020B0604020202020204" pitchFamily="34" charset="0"/>
              </a:rPr>
            </a:br>
            <a:r>
              <a:rPr lang="en-GB" u="sng" dirty="0">
                <a:solidFill>
                  <a:srgbClr val="002060"/>
                </a:solidFill>
                <a:latin typeface="Arial" panose="020B0604020202020204" pitchFamily="34" charset="0"/>
                <a:cs typeface="Arial" panose="020B0604020202020204" pitchFamily="34" charset="0"/>
              </a:rPr>
              <a:t>‘Meet the Teacher’</a:t>
            </a:r>
          </a:p>
        </p:txBody>
      </p:sp>
      <p:sp>
        <p:nvSpPr>
          <p:cNvPr id="3" name="Subtitle 2"/>
          <p:cNvSpPr>
            <a:spLocks noGrp="1"/>
          </p:cNvSpPr>
          <p:nvPr>
            <p:ph type="subTitle" idx="1"/>
          </p:nvPr>
        </p:nvSpPr>
        <p:spPr>
          <a:xfrm>
            <a:off x="1331640" y="4260056"/>
            <a:ext cx="6400800" cy="1473200"/>
          </a:xfrm>
        </p:spPr>
        <p:txBody>
          <a:bodyPr>
            <a:normAutofit/>
          </a:bodyPr>
          <a:lstStyle/>
          <a:p>
            <a:r>
              <a:rPr lang="en-GB" sz="3200" dirty="0">
                <a:solidFill>
                  <a:srgbClr val="0070C0"/>
                </a:solidFill>
                <a:latin typeface="Arial" panose="020B0604020202020204" pitchFamily="34" charset="0"/>
                <a:cs typeface="Arial" panose="020B0604020202020204" pitchFamily="34" charset="0"/>
              </a:rPr>
              <a:t>Year 6 – September 2025</a:t>
            </a:r>
          </a:p>
        </p:txBody>
      </p:sp>
      <p:sp>
        <p:nvSpPr>
          <p:cNvPr id="4" name="AutoShape 2"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a:hlinkClick r:id="rId2"/>
          </p:cNvPr>
          <p:cNvSpPr>
            <a:spLocks noChangeAspect="1" noChangeArrowheads="1"/>
          </p:cNvSpPr>
          <p:nvPr/>
        </p:nvSpPr>
        <p:spPr bwMode="auto">
          <a:xfrm>
            <a:off x="155575" y="-547688"/>
            <a:ext cx="1047750" cy="1143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5" name="AutoShape 4"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a:hlinkClick r:id="rId2"/>
          </p:cNvPr>
          <p:cNvSpPr>
            <a:spLocks noChangeAspect="1" noChangeArrowheads="1"/>
          </p:cNvSpPr>
          <p:nvPr/>
        </p:nvSpPr>
        <p:spPr bwMode="auto">
          <a:xfrm>
            <a:off x="307975" y="-395288"/>
            <a:ext cx="1047750" cy="1143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6" name="AutoShape 6"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a:hlinkClick r:id="rId2"/>
          </p:cNvPr>
          <p:cNvSpPr>
            <a:spLocks noChangeAspect="1" noChangeArrowheads="1"/>
          </p:cNvSpPr>
          <p:nvPr/>
        </p:nvSpPr>
        <p:spPr bwMode="auto">
          <a:xfrm>
            <a:off x="460375" y="-242888"/>
            <a:ext cx="1047750" cy="1143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7" name="AutoShape 8"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a:hlinkClick r:id="rId2"/>
          </p:cNvPr>
          <p:cNvSpPr>
            <a:spLocks noChangeAspect="1" noChangeArrowheads="1"/>
          </p:cNvSpPr>
          <p:nvPr/>
        </p:nvSpPr>
        <p:spPr bwMode="auto">
          <a:xfrm>
            <a:off x="612775" y="-90488"/>
            <a:ext cx="1047750" cy="1143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8" name="AutoShape 12" descr="data:image/jpeg;base64,/9j/4AAQSkZJRgABAQAAAQABAAD/2wCEAAkGBxQSEhQUEhQUFRQXFhcUGBcYFBcVGBoaHBgXFxgWGhcYHCggHB8lGxQcIjEiJSksLi4uFx8zODQsNygtLi0BCgoKDg0OGxAQGiwkHyQsLCwsLCwsLCwsLCwsLCwsLCwsLCwsLCwsLCwsLCwsLCwsLCwsLCwsLCwsLCwsLCwsLP/AABEIAPgAywMBEQACEQEDEQH/xAAcAAABBQEBAQAAAAAAAAAAAAAAAgMEBQYHAQj/xABIEAABAwIDAwoCBwYEAwkAAAABAAIDBBEFEiExQVEGBxMiMmFxgZGhUpIUI0JicrHwM4KTosHRNEOywhUkUxZEVGNzo+Lj8f/EABoBAQADAQEBAAAAAAAAAAAAAAACAwQBBQb/xAA0EQACAQMDAQUHBAICAwAAAAAAAQIDBBESITFBBRMiUWEyQnGBkbHRFKHB8CNSM/EVNHL/2gAMAwEAAhEDEQA/AO4LgBACAEAICh5XcrafDow+dxLnaRxMGaSQ8Gt8xcnQXHEIDl9fy3xWqN2PjoYzsa1gmltwc54sPIArPO5iuNzTC2k+disdLWk3OJVt+6Ww9Boqv1UvIt/Sx8yRT8oMViPUr+kHwzQRvv4vAzKauvNEHa+TLak5z8Rj/b0lNOOMMroj6PzXViuIMrdvNF5R88dJsqYaqm4ufFnZ5OYST8qsU4vhlThJco1mDcr6GrsKeqhkcdQzOA/+G6zvZSIl2gBACAEAIAQAgBACAEAIAQAgBACAEAIAQFBy15Ux4dTOmeM7yckUQPWkkPZYO7eTuHE2BA4jUUUtW6SorX5qmQCxGyAA3YyMX0yn+u25JxVK7ctuPubqdBKO/P2HKeue6Fxy3mjDmuYNLvaNg7naEdxCqcVq9GXKTcfVC8NqHyRNfIzo3kat4anjxGvmozSTwnk7BtrLWCQVw6IKAQUBX1mEQyduNpPEDKfVtipxqTjwyEqcJcok0FbW0v8Aha6dg3MkInYBwDX3y+SujcvqimVsujNLQc6tfFYVNJDUNv2oHmJ1uJY+9z3CyujXg/QplbzRqcK53MOlIbK+Slefszxub/O27QO8kK5NPgpaa5NpQYhFO3PDLHKz4mPa8erShwkoAQAgBACAEAIAQAgBACAEAIDwm21AcDxbGDida6rP+HiLoqVp2WBs+Yji4j0AG4LLcVPdRrtqfvMi4nFO4x9C9rQH3kzC926aDQ9/rtCzQcVnUjTNSeNLGsQ+pkE47BsyXwv1JP3SbHud3LsfEtP0OS8L1fUnPdbU7FAsEkocElAIKASUAgoBJQDcrA4WcARwIBHuup44ONJ8kAYUxrs8RfC/c+J7o3D0Vsa811KpUIPoXuHcssVptGVTaho0DalmY+cjbPJ8Sro3K6oplbPozVYdzy5dKyilZuzwOEzfEtNi0eZV0asHwymVKa6GxwTnAw6rsIqqLMdMkh6J9+AbJa/ldTKzTgoAQAgBACAEAIAQAgBAY/nZxg02GT5D9ZNamj1sS6Xqmx4hmYjwTONwlk5hQ0wijZGNjWhvptPmdV5cpam2etGOlJDyidIFfXRNc2KQi8t2hpBIN9LHxvZTjGTWpdCEpRT0vqQWUwkZJSSk9UDK6+ro73Y6/EEZT+HvU3LDU4/1kFHKcJf1FjTwhjGsbsaA0b9ALBVt5eWWJYWEKK4dEFAJKASUAgoBJXQIKHBBQCSgItTRxydtjXd5GvrtUozlHhkZQjLlDuGVVTSf4OrngA2MzdJF/DfdqujcSXJTK3i+DYYVzt1sWlVTxVDfjhcYn24lrrhx7hZXRrwfoUSoTXqbXA+dbDaizXTGmk3sqB0Vv37ln8yuTT4KmmuTaxyBwDmkEHUEG4PgQhwUgBACAEAIAQHI+d6t6WvoqUbImPq3jvJ6OLzBBP7yqryxAuoRzNFGV5x6IkoBmWBri1zmtLm9kkAkX4Hcupvg40nuQMYblaJm9qK7ttszPtsJ7xqO8BTpvfS+pCf+3kV8tbJNq0mKPdYDpHd5v2R3bfBehRsljMzPOu37Owz9EHxy349NJf8A1LX+np/6lOqXmxbRI3szP8Hhrx7jN7quVnTZNVZrqLFdM3ayN/4XFh9Dce6zysP9WTVw+qHG4uz/ADA6M/fb1fnbdvuss7WpHoWqvB+hLZIHC7SCOINx6qjGC1NM8KHRJQ4IKASUAkoBBQCHFdODM0TXCzgHDvF11Nrg40nyKwypqKQ5qOolpztyh2aMnvjddp81dG4kudymVvF8bG+wHnjljs3EacObs6eDd3uiPqSD4ArRGrGRnnSlE6vgmNQVkQlppWyxne07Dts5p1ae4gFWFRPQAgBACA4HiFZ9JxLEKi92iUUzOGWEBpt3F2qyXUt0jbax2bFlZDUJKAQV0GfxObppMn+XGetwc/geIb+fgvSsqHvv5GOvPL0o9XpFAIAQAgBARnULL3Ayniwlh88u3zUJUoS5QTxwKBmb2Xh44PFj8zP7FZZ2MH7Oxaq016nv/ECP2kb297frG/y6+yyTs6keNy1V49R+GqY/sOa7wOvmFmlFx5RcpKXDFlROiSugQUAhxQ4JKASUBGhlcXuaWWaLWdxU2lpTTIpttrBJwjHnYZUsqICRqOmiGyWO/Wu3ZcXNnHYVfQnJ7Pgz14RW65PqKKQOaHNNw4Ag8QRcFaTKLQAgIGPYiKamnnOyKJ8nytJA8yEBwLk1CW00eYkucDI4naS8l1z36rzq0szZ6VGOIIsiqi0SUBGr6no43vP2Wl3oNB5lSjHU0iMpaU2UNJEWsaDqbXJ4uOrj6kr6GEdMUjzh5SAIAQAgBADRcgDUnQAak9yAtJOTdW1uY00+XbfonH1AFwo64+ZzKKsi2h2qR0ZnpWP7TQTx3jwI1C44p8gb+iub2JHDud9YPfre6zTs6cvQmqkl1POmkb2mBw4sOvyu/uVlnYyXsstjX80KirGO0Bs74SMrvQ6rJOnKHKLozjLhjhUCRFrqro25srnagWClCGp4IznpWR1zwBc6Dbc6LmCTfUi9M6TsdVvxkbfwt/qfdTwo88+X5IZcuPr+Burha2GS23Kbm9yTbeV2Mm5rJGUUoM+neRjicPoi7tGlpyfHomX91uMBcIAQGB57a0swx0TTZ1TNFTt83Z3eWWMjzRvCydSy8GDa0AADYBYeAXknrHhQCSugqOUD7tjZ8cgv+FvXPu0DzWqzhqq/AouHiOCMvaMYIAQAgBACA3/IyuoKKl+lSkSVRLg2MWL22NgAPs3GpeeNu5UTUpSx0IvLGJ+dGrMmZrYmsB/Z5S644F9737xZS7lYGkkc5tCyWOnxCJuUTNaHjvLczCe+wIJ7go0nhuLC8jn6vJAgBANzQNeLOaCO8flwXGk+QRXUz2fs3Zh8Dzf5X7R538lkq2cZbx2ZZGrKPqNmuGwNcX/BsI/EdgHf6XXnSpSi8S2NCqp8cjUzQ0Z53AgHRoByg+H2j3n2Rb+GBx4SzMmtdcAjYdQqsFpWV9MI4Zcl7vI331JAsPVX05Oc1noUVIqEHjqfWWH0/RxRx/AxrPlaB/RbDESEAIDkvPDVdJXUFODpG2WpePG0cZ9Wu91VXeIMuoLM0UBXnHoiCgEldBQ4k7NUW3Rx+73f2YPVen2fHZyMdw/Fg8XolAIAQAgBACAEA7SUz5XtjjBc95DWgbyUbwsg6PzkytpqGloQczwGF34WNy37ruOngVnpbyciK5yczWgkCAEAIAQEGUWm/FHc/uusPZ3svOv0tmX0HuxckYcLOAI4EXC89NrdGhpPkUFw6ScAovpGIUMHxVDXuHFsf1jh6NWi3W7ZnuXskfTq1mMEAIDhfKmp6fGK1+6FsVM0+Dc7x85Ky3T2SNdqt2xkrGbBBXQJKHDNxPzPmf8AFI4DwZZg92k+a9u0jppIwVHmbY8tJAEB4gLTGMDlpWwOlyjpmGRrQbuA07Wmh1CjGSlnBxMrFI6CA2+Ec3b3RiWrmZSsOwOtm7r5iA3w1KplW6IjqLGnxXDcKuabNV1BFs9xlHcHgWA/CCVzE587DdmDxjE5KmZ80pu5x8gNzR3AK6MVFYRIhroBACAEAICA43md91jR5kuJ/ILzb97pF9BbseXnmkEBr+Zmh6XFJJSLtp6cgdz5DYfyBy226xHJiuHmWDu6uKAQHj3AAk6AC5QHzngE3StmqDtqKiaf5nn+ywXLzM9C2WIFkVQXiCugZqZgxrnHY0Fx8hdEsvBxvCyZ6gYRGwHblBPidT7lfRQWIpHmkhSA7Rwh8jGueI2ucGl7tjQTbMbbgjeEDas5tJHOYYqiCeIubmc11iG3GYgDMDp3qnvvQjqDnWpp3VebopOhZGxjXBjize52oFhq63klJpIRMKriQ5TzFj2vb2muDhcAi4NxodDqEaysA3DuX8VSwR4hSNlaDcOjJaQbWuGk6Gx3OCp7preLI48h+HDsEqRZk0lO47nuLbfxAWnyK5mohuYXEqdscsjGPEjWuLWvGxwB0cFdF5WSRGXQCAEAIAQFdSm5kdxeR5Nsz/avGu5ZqM1UF4ckhZi4EB1XmDobUtTUEaz1BaDxZGMrf5nPXowWIpHnTeZNnUVIgCAzvOJiP0fDKyS+UiB7Wng546NnnmeEBxvCIOjgiZvDGg+Nrn3uvMqPMmz1ILEUiUVAmIK6cKzlA76hw+Mtj+ZwafYlXW8dVRIrrPEGRF7xhBACA13NVSZ69rtgjjfId27IAfN9/JVVn4TkuBk8vq1s0j2THK57iGOa1zQ2/VABFxYW2Fd7qOBhGbqZi97nutmc5zzYWFySTYDYLlWJYWDo0gPUAIAQAgBACAEAieTK1zjsAJ9BdG8IEOiZljYDtyi/idT7rwJvMmzdBYikPKBIZrZckb3cGn1tp7qUFmSRGbxFs+iObfDPo2GUcVrHoWvcN4dJ9Y4HzeV6J5ppEAIDnPPlU/8AIwwD/vFVFGR90EvJ9WtXJPEWyUFmSRiivKPVEFdAkocKfHHXdCz7znnwa0j83hbbGOamfIz3D2SGl65lBACAfo66SIuMT3MLmlji02u07Wn0XGk+QMLoBAbbkTjmH0sD/pMXSTl5/wAoSHJYWsXaAXv3qmpGTexFpmqhwTDMVjc+nb0T26Esb0bmk3tmZ2SDx7jqq9U4Pc5lo5HVQGN72O7THOYfFpIP5LUnlZJjaAEAIAQAgIeKH6vL8Tms8idfa6qry002zqWWkLXhG8EAgUf0iWnpxf6+eKI23NLhmOnAaq+3WZZKLh4jg+qGtAFhsGi2GI9QAgOQ879R0mI0EN/2UU1Q4fjIY0keLD7qmu8QZdbrM0UJXnnoiCunBJQFHiDr1H4Ih6vcb+0YXp9nx2bMlw/FgF6JQCAEAIAQAgN9yO5AR1lKJnzPa5znABgaQA02sbi99L+BCpnVcXgi2XlFW4fg7JmxyulnJAcw6vu0HK3QANbck3PHfooNSqHN2cpqZzI9z3dp7nPPi4kn3K0pYWCY2gBACAEAICDWayRt4Zn+2Uf6j6LFfSxDHmW0VmY6vKNYIDR81dD0+MREjSnhknPC7rRNHj17+S1262bMly90j6DWgzAgBAcK5WVPTYzWu3Qshp2n93O4fMT7LLdPZI12q3bI5WQ2CChwSUBn2uzSzO/8zKPBrWt/O69qzjikjDVeZsdWorBACAEAIAaL6DU8EBNwrF5qZ+eCRzCDcgHqnuc3YfNccVLkYOi8tXx1mFRVrowybqWI26vyObfaW7wPBUU8xngiuTlq0EgQAgBACAZkqADlALnnY1ou7xPAd5sFXVrQpLMnghOpGCzJ4I9dhchZLK9wZaI2Y05j1Q52rrWF76geq8erfRq1IqK69TEu0U5qFNc4WRxuwKk+gPUB0rmCoLiuqj9uVkDfCNt3W8S8fKvQpLEEefVeZs64plYIAQHznhlT0z6qovfp6qaQH7uazfYLDcvM8G+2WIZJxVBeIKAQ4oDO4cbxh3xFz/mcXf1X0FKOmCR5reXkkqwFpydwplTL0b6hlPcXa57cwcb9m9wAfEqM5aVnBxsv8R5tKyPWPo5h912V3o+w91BVo9RqMrXYfLCbTRyRn77C30J0KsUk+DpGXQXHJTHTRVDZsgkFi0tOhsbXLTuOn5jeozjqWDjWTfVeJYJW/WTWZJa7riSN3gTHo4+ZVCVSOyObozXLjlcypYympW5KaO1tMpcQLNAbuaO/UnwVlOnjd8nUjHK06CAEAIBumhfNq05IvjHad+G+gH3vTivLu+0VTeiG7POur9Unpju/sW1LSsjFmNsNp4k8STqT3leHOpKo9Unk8adSdV5m8ipmBzS07CCD4EWK4m08onTWGmjOUtwMru0wljvEaX8xY+a9GWHuuHufZUKiqU1JC55MrXO4An0XEsvBY3hZO8c0WG9BhNKD2pGmdx49I4vb/KWjyXpHmGxQAgKrlZX/AEeiqphtjgleN3WDDlHrZAcG5PQ5KaEfcDvm6x/NebVeZs9OksQRPKgTEFAQsWlywyuG0MdbxtYe6lTWZJEZvEWyuhjyta3gAPQWX0S2R54tAeIC0wrlDU037GZ7R8N8zPkdcKLhF8o5g12H86UlstVBHK3YS3qnza64PsqnR8mc0kwS4JW7W/RpD3dDr4tvH6rn+SI3Q1Wc1ocM9JUte07A8Ag/vs09l1VvNDUZjFORNbBcuhL2j7UZ6Qeg63srFVizuUZ4ixsdo2jepnQQAgBAMVLS7LGNDI7Lfg2xLz8oPmQs93W7qk5FNxV7qm5F1ILNysLWnKQwHYLDTTeBovlVu8y38z5mPilqlus7jdFTdG2xc57icznOJJJ0ue4abAp1J63nGDROWt5xhdB4lRJxiUdezLOeD2B3m05SfQt9FtpPNP4P7nu9mT8LiRa2EyZIWdqaSOFvi9wC0UFmZurvED6ppYGxsaxos1jQxo4ACwHoFtMI6gBAYTnrq8mFSsBs6Z8UDe8ueHEfKxyZxudSy8HO2tsABsAA9NF5R6p4UAgoCsx4/VhvxSRt8swcfZpWi1jmqiqu/AML3DECAEAIAQAgJFDXywnNDI+M8WOLfW21caT5BqsM5y6yKwkLJh99uV3zMt7gqt0Yvg5pLyTlxh9Y3LW0rmn4gA+3g9tnj0UO7nHhnMM57jLYRM8Uxe6G/ULxZ1rC/vcK+OcbkiIWmwO4+x4H9bistG6U6kqclhp7epZKniKkjxaysMOGadx+CMDze4/0j914/a09oxPL7Ul4Ix839h2lGeoledkdoW9xsHPPjcgeS8yfhpxj57v7IxtaaUY+e7/gsSVQRjEQSpF8YlLiLrzgfBH/AKnf/D3WuisU/i/t/wBnsdnQxll1zc4f9IxeladWwtfUu/dGVh8nuaVttls2aLmXCPopaTMCAEBy3nwnzHDqf46h0/8ACZ/9ihVeIMspLM0ZIrzT0hJQCCgKnGjd0A++53pG7+622K/yfIz3D2QheuZQQAgBACAEAIAQAgBALicBcHsnb3Hj+u5efe0H/wAsPaX9/b7F9Ga9mXDEvYQbH/8ARxWm2rqtDV16ldSDg8CsJd9ZMO6N3qHD/b7rye1l44v0PH7Sjlxfx/g9wTsy8TPMT45v7ALFX5j/APKKaq3j8ETyVQcjEjVlU2NuZ3gANSTuAHFWU4ObwjTSpuTwioiBJc53aecxG224Nv3AfmtjwkkuEe7Qpd3DB0rmEw/M6uqjr120zDbUZBnk14EuZ6LdSWIIy1XmbOwKwrBACA43zsT58Wpo90VI+XzfIWfkwKi4fgL7ZeMoysJvElAIKAqMWP1sI7pT7MH9VvsF42zNcdDxeqZgQAgBACAEAIAQEKqxWKM2c8X4DU+2xRc4o5kjf9oIfvjvy6fmod9EE6lrI5R1HB3Eb/MHVWKSfB0lE3aOLTbyOz3Fl59OKo3LiuJL+/yXyeunl8oZhlDJwSQGvY5pJNhdvWHtmUe1KblBNdGeZeU9UE10ZAp8cax8zYmOlDpC9pbo3UC9yfvA7lids5Ri5vGFg7SsqtfThcLA6cbn/wDDi3/qC6j+mpf7Gxdi117r+q/JXuxYl+aoa5p1DdOo0d2+53n8leqKUcQf5LadH9PtOLXxJrqtuRz2kEAE6eCr0POGaNa05R3/AJpsK+jYVStPakZ07uN5DnF+8NLR5L0DzTXoAQAgOI84Rvjcp+GkiYPNxcs9y/CjTarxMrCsRtG33sbbd3igIOGMlbH/AMw5rn3JuNBbv0H5Kc3FvwohDUl4itxKsa5zJIw57YyQ94HUDXWBs77ViATa9gCtVo+7n4upTWaksx6D4K9czHqAEAIAQAgBAU0kr6l5ZG7LE3RzxtceAKxXNzp2RtsrKV1LyiuX/CLGkwyOPstF+J1PqvLlUlLln09Cyo0V4I/Pr9SXkUDTgrK/Bw7rx/VyDUEaA+IH5q+lXlBnmXnZdOsswWmX7P4/kVhVcXh7HjLI0dYcS03BHv8Aqy2VpqTp1F0f7M+cjGUXKnJYf4INWPpMpZ/lRnrd7uF/X3U7qvp2RfYWf6me/srn8E9kIaLNAAG4LzW87s+njTjCOmKwjxcAEX2ocaTWGVtZhDXAmPqOPDsnuI3K6FZr2tzzLnsunNN0/C/2PoPmr5btxCExPa2KqgAbJGNAW7GyMHDcRuNtxC2JprKPnJwlCTjJYaN0hEEAIDhXLSXNjdb9yKnZ6xh/+5ZrrhGq15ZTVWHh8scuZwLL9UHQ34rNGeIuPmaXDMlLyG58RFyyJpleNoBs1v4n7B4anuRQ6vYOfRbjL6TN1ql4I+C+WIcL37Z8fRd1Y2gvyc053m/wTrC1t2yyrLComo3RaxDMz/p6At/ATpb7p8uC9C3vNPhmZalDrH6CIatjjYGzvhIyuH7p1XpRnGXDM4+pAEAIAQFZjVQ4BsUf7SQ5R3Def13qmtUUIk6dOVSahHll3gODOdkghF3fq73HcP1wC8RtzkfZU4U7Wil0X7v8s6XSci4GwuY/rPcNZNhB3Fg3f13q5UljB5k+0KjnqjsvL8mYxPkdPEHOGSRg1zZgyw4kOI9iVTKlJHo0r6lUwnlP4Z+xnjGq8m7BTYrh0hkbLBYPsWOvvBFr+V/yV9OpHGmXB43aPZ8601UpYzw/gO4fQCKMNvc7SeJO39dyjUm5yya7S1VvSUF836i3tUC9oZcFIraEocBAP4Fi5oK6mqwbNDxHNwMbtHX8Bc+IbwWm3l7p4fbFDZVV8H/B9SLSeECAEBxbnhpHUtfHWZS6KojEDrW0lYSWXJIAu3Qfhcqq0NUS6jPTIyhpZJf2zsrf+kwm3g9+0+AsPFY9Sj7P1Nuly9r6BQ1sbnyQxtLeisCMoa3yt4JKLSUn1EZJtxXQXiNCyZuSQXFw7bbUX/uVGE3F5R2cFJYY9ayiSElAMVNOx4s9rXDvF/TgpRk48HHFPkguw8t/ZyOH3X/WN9+sPVaqd7UjzuUSoLoNmZ7e3GSPiZ1x5t7Q9CtsL2nLnYplSkhyCoa/suB4jePEbQtSknwVjq6CswdnSzyzHY09Gzy2n9cSvJvamXg93sShmUqz6bL+f76nW+bimaIpZPtF+TvDQ1rreZd7BU0Fs2au1JvXGHTGTYK48s57ytxszvMbD9U0/O4faPcDs9eFslWpqeFwfRWFn3Udcvaf7L+8/Qzhaqjfgae1CLQxI1SINDEjV0rZGeF0gxtdIHiAi4pHmieO6/pr/RTpPE0ZL6Gu3mvTP03PpfkHiBqMOo5SbudBHmPFwblcfVpW8+RL5ACAgY5g8NZA+CoYHxvFiN44OB3EHUFAcL5R4DUYS7LPmmoybR1IFy3cGTAbDuvsO7eBmq0M7xNVKvjaQxHI1wzNIIO8WIPmsjTWzNaae6PSuHRJQCCgEFdAkocEFAR6ilY/tNBO47CPBw1ClGco8MjKMZcojOpXt7Eh/C8Zh5OFnet1rhezXtblMqC6Mb5J/sO/M7+iz3Ptn0XYv/rfNm55LY6aV5DgXRPtmA2g7nDj3j+yrp1NL9DXd2nfxyvaX9warHOUERpnGGRpc6zAAbOGbacu0WF9eNldOotOzPPtLKp367yLSW/pt+xglkPogKHGhl4XSDGJAulbI0gXSDI8ikVsYK6Vs8QDdT2HfhP5Fdjyiqv/AMcs+T+x3nmXaRg1HfbaU+RnlI9iF6R8WbZcAIAQCJomvaWuAc1wILSAQQdoIOhCA5vjvNDC5zpKCZ1I4m5jt0kBO3sE3b5GwA0AUZQjLlE4zlHhmKxTkxilJfpaUVDB/mUzs/8A7R6/tbVUStl7rL43L95FJBi8TyW5srwbFjxkcDws7eqJUZx5RojVhLqTCVWWCChwSUAgoBJQCSgK/kofq3jhK4ewVtx7Sfoex2I/8DXlJ/ZF+wrOe0h9o0XCxM9Q6eFDjGnldIMjvXStkd66VsjSKRBjBXStniAjYm+0T/wkeun9VOmszRlvZabeb9PvsfSnN9S9FhlEwixFPESO9zQ4+7lvPkDQIAQAgBACAEBVY3ybpKwWqaeKXS13NGYeDx1m+RQGDxTmbiFzQ1U1Od0b/r4vAB1nDxuVGUIy5RONSUeGY7FeSGKUtzJTNqGD7dM7Of4ZAeT4BUStl7rL43L95GfZicZcWOJY8GxZICxwPAh29Uyozj0L41YS6kq6qLBJQCSgKzBXZJ54+JEg89v5hXVd4Rl8j0OxqmmdSn8Gv5/g0DHfrRZz6FMeY9cJJi+kCHciHOQ5kac5CLYw9y6QZHeVIgyO8rpWxorpA8QEXEIDL0cLO1LKyJvi42HvZXUF4jzO1p6aGPNr8n1lBEGNa1uxoDR4AWC2HzItACAEAIAQAgBACAEBW4zgFNVty1MEUw3Z2AkeDto8igMFi3MzTm5oqialO5hPTxfK85vPMVGUIy5RKM5R4ZjcV5BYpTXPQx1TB9qB1nW7432JPc26plbroy+Ny+qMxJXta4slD4ZBtZKwxuHiHKmVCa9S6NaD6kLEndHJHUN1A6r7fCdh9/yXafiTg/kW063cVY1lxw/gX8cgIuNh1CztH10ZKSTT2HWvXCeRRkXMHciS9dOZEOehFsZe5dItjD3LpBsYcVIg2IQiCAt+QFB9JxijYRdsWaod3ZASw/OG+q1W62bPn+2KmZxh5LP1/wCj6UWg8YEAIAQAgBACAEAIAQAgBACAiYlhcNQ3JUQxyt4SMa8eWYaIDB41zM4fNfoTNSk3uI3ksPix99O4EJhHU2jk9XhcuHVUlDOblvXifawkjN7EDdsOmtiHC5sslxT95H0PY95ldxL5fgezrKe/k9zodyeF6HMiHPQ5kac9dItjTnLpBsbK6RPEAIDoPMDh2eorasjRobTMP88n+lnqt9NYgj5G+qd5Xk/l9NjtSmZAQAgBACAEAIAQAgBACAEAIAQAgMFzvckDXUolgH/NU95I7bXt2vi77gXA4i28o0msMlCcoSUo8o4lQVolYHDzHA7x+uK86cNLwfaWtzGvTU18/RknOoYNGTwvXRkSXIcyIc5CLYgldIniAEBHrJHWayMF0sjhHG0akucbCw8/UhWUoapGK/ue4pPHL2X5+R9I83/JoYdQxU+heBnlcPtSO1cb7wNGg8Ghbj5M0SAEAIAQAgBACAEAIAQAgBACAEAIAQHFuc/m6ljlfXYezO1/Wnp2jW+0yRgbb7S0ag6i4NhCcFNYZqtLudvPMeOqOcUta2QXafEbx4hYpwcXufUW93TrxzB/Lqh/MomjIiSUN7RA3amy6k3wVzqRhvJpfE9XCYEocbxyAQCJpQ0FzjYBdSbeERqVI04uUnhI6LzK8j3Syf8AE6lpAF20rHcNhmt5kDzPwlb4Q0LB8ld3Lr1HJ8dF6HaVIzAgBACAEAIAQAgBACAEAIAQAgBACAEAIDm/OTzZMrL1NGGxVg1NrNZNxD9wdwdv2HcRxpNYZZSqypyUovDOXN5H4sXZBh783EvYGfMXW91R+nXmet/5mWPY3+P9+5tuTfMtnDn4nLne5jmsiiJDYyQRnzHtOG0C1rjXMroxUVseZXuKleWqbMTiXIrEqN5iNLLUsBtHLC0vDm7iQLlp7jbz2qqdDU8o9C27VdOGiazjg0nI/mmnqntlxMdDANRTtd9Y/wDGW9ke/wCHarIU1AyXV7UuHvsvIf5RczdRFIXYbKx0LiT0MziCy+5r7dYeNj+Lak6cZcnLe9q0NovbyfBY8kuZsB7ZsTkbM5pu2CO/RA7s5IBf4WA01Lguxgo8Fde5qVnmb/B1tjAAAAAALAAWAA2ABSKBSAEAIAQH/9k="/>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9" name="AutoShape 14" descr="data:image/jpeg;base64,/9j/4AAQSkZJRgABAQAAAQABAAD/2wCEAAkGBxQSEhQUEhQUFRQXFhcUGBcYFBcVGBoaHBgXFxgWGhcYHCggHB8lGxQcIjEiJSksLi4uFx8zODQsNygtLi0BCgoKDg0OGxAQGiwkHyQsLCwsLCwsLCwsLCwsLCwsLCwsLCwsLCwsLCwsLCwsLCwsLCwsLCwsLCwsLCwsLCwsLP/AABEIAPgAywMBEQACEQEDEQH/xAAcAAABBQEBAQAAAAAAAAAAAAAAAgMEBQYHAQj/xABIEAABAwIDAwoCBwYEAwkAAAABAAIDBBEFEiExQVEGBxMiMmFxgZGhUpIUI0JicrHwM4KTosHRNEOywhUkUxZEVGNzo+Lj8f/EABoBAQADAQEBAAAAAAAAAAAAAAACAwQBBQb/xAA0EQACAQMDAQUHBAICAwAAAAAAAQIDBBESITFBBRMiUWEyQnGBkbHRFKHB8CNSM/EVNHL/2gAMAwEAAhEDEQA/AO4LgBACAEAICh5XcrafDow+dxLnaRxMGaSQ8Gt8xcnQXHEIDl9fy3xWqN2PjoYzsa1gmltwc54sPIArPO5iuNzTC2k+disdLWk3OJVt+6Ww9Boqv1UvIt/Sx8yRT8oMViPUr+kHwzQRvv4vAzKauvNEHa+TLak5z8Rj/b0lNOOMMroj6PzXViuIMrdvNF5R88dJsqYaqm4ufFnZ5OYST8qsU4vhlThJco1mDcr6GrsKeqhkcdQzOA/+G6zvZSIl2gBACAEAIAQAgBACAEAIAQAgBACAEAIAQFBy15Ux4dTOmeM7yckUQPWkkPZYO7eTuHE2BA4jUUUtW6SorX5qmQCxGyAA3YyMX0yn+u25JxVK7ctuPubqdBKO/P2HKeue6Fxy3mjDmuYNLvaNg7naEdxCqcVq9GXKTcfVC8NqHyRNfIzo3kat4anjxGvmozSTwnk7BtrLWCQVw6IKAQUBX1mEQyduNpPEDKfVtipxqTjwyEqcJcok0FbW0v8Aha6dg3MkInYBwDX3y+SujcvqimVsujNLQc6tfFYVNJDUNv2oHmJ1uJY+9z3CyujXg/QplbzRqcK53MOlIbK+Slefszxub/O27QO8kK5NPgpaa5NpQYhFO3PDLHKz4mPa8erShwkoAQAgBACAEAIAQAgBACAEAIDwm21AcDxbGDida6rP+HiLoqVp2WBs+Yji4j0AG4LLcVPdRrtqfvMi4nFO4x9C9rQH3kzC926aDQ9/rtCzQcVnUjTNSeNLGsQ+pkE47BsyXwv1JP3SbHud3LsfEtP0OS8L1fUnPdbU7FAsEkocElAIKASUAgoBJQDcrA4WcARwIBHuup44ONJ8kAYUxrs8RfC/c+J7o3D0Vsa811KpUIPoXuHcssVptGVTaho0DalmY+cjbPJ8Sro3K6oplbPozVYdzy5dKyilZuzwOEzfEtNi0eZV0asHwymVKa6GxwTnAw6rsIqqLMdMkh6J9+AbJa/ldTKzTgoAQAgBACAEAIAQAgBAY/nZxg02GT5D9ZNamj1sS6Xqmx4hmYjwTONwlk5hQ0wijZGNjWhvptPmdV5cpam2etGOlJDyidIFfXRNc2KQi8t2hpBIN9LHxvZTjGTWpdCEpRT0vqQWUwkZJSSk9UDK6+ro73Y6/EEZT+HvU3LDU4/1kFHKcJf1FjTwhjGsbsaA0b9ALBVt5eWWJYWEKK4dEFAJKASUAgoBJXQIKHBBQCSgItTRxydtjXd5GvrtUozlHhkZQjLlDuGVVTSf4OrngA2MzdJF/DfdqujcSXJTK3i+DYYVzt1sWlVTxVDfjhcYn24lrrhx7hZXRrwfoUSoTXqbXA+dbDaizXTGmk3sqB0Vv37ln8yuTT4KmmuTaxyBwDmkEHUEG4PgQhwUgBACAEAIAQHI+d6t6WvoqUbImPq3jvJ6OLzBBP7yqryxAuoRzNFGV5x6IkoBmWBri1zmtLm9kkAkX4Hcupvg40nuQMYblaJm9qK7ttszPtsJ7xqO8BTpvfS+pCf+3kV8tbJNq0mKPdYDpHd5v2R3bfBehRsljMzPOu37Owz9EHxy349NJf8A1LX+np/6lOqXmxbRI3szP8Hhrx7jN7quVnTZNVZrqLFdM3ayN/4XFh9Dce6zysP9WTVw+qHG4uz/ADA6M/fb1fnbdvuss7WpHoWqvB+hLZIHC7SCOINx6qjGC1NM8KHRJQ4IKASUAkoBBQCHFdODM0TXCzgHDvF11Nrg40nyKwypqKQ5qOolpztyh2aMnvjddp81dG4kudymVvF8bG+wHnjljs3EacObs6eDd3uiPqSD4ArRGrGRnnSlE6vgmNQVkQlppWyxne07Dts5p1ae4gFWFRPQAgBACA4HiFZ9JxLEKi92iUUzOGWEBpt3F2qyXUt0jbax2bFlZDUJKAQV0GfxObppMn+XGetwc/geIb+fgvSsqHvv5GOvPL0o9XpFAIAQAgBARnULL3Ayniwlh88u3zUJUoS5QTxwKBmb2Xh44PFj8zP7FZZ2MH7Oxaq016nv/ECP2kb297frG/y6+yyTs6keNy1V49R+GqY/sOa7wOvmFmlFx5RcpKXDFlROiSugQUAhxQ4JKASUBGhlcXuaWWaLWdxU2lpTTIpttrBJwjHnYZUsqICRqOmiGyWO/Wu3ZcXNnHYVfQnJ7Pgz14RW65PqKKQOaHNNw4Ag8QRcFaTKLQAgIGPYiKamnnOyKJ8nytJA8yEBwLk1CW00eYkucDI4naS8l1z36rzq0szZ6VGOIIsiqi0SUBGr6no43vP2Wl3oNB5lSjHU0iMpaU2UNJEWsaDqbXJ4uOrj6kr6GEdMUjzh5SAIAQAgBADRcgDUnQAak9yAtJOTdW1uY00+XbfonH1AFwo64+ZzKKsi2h2qR0ZnpWP7TQTx3jwI1C44p8gb+iub2JHDud9YPfre6zTs6cvQmqkl1POmkb2mBw4sOvyu/uVlnYyXsstjX80KirGO0Bs74SMrvQ6rJOnKHKLozjLhjhUCRFrqro25srnagWClCGp4IznpWR1zwBc6Dbc6LmCTfUi9M6TsdVvxkbfwt/qfdTwo88+X5IZcuPr+Burha2GS23Kbm9yTbeV2Mm5rJGUUoM+neRjicPoi7tGlpyfHomX91uMBcIAQGB57a0swx0TTZ1TNFTt83Z3eWWMjzRvCydSy8GDa0AADYBYeAXknrHhQCSugqOUD7tjZ8cgv+FvXPu0DzWqzhqq/AouHiOCMvaMYIAQAgBACA3/IyuoKKl+lSkSVRLg2MWL22NgAPs3GpeeNu5UTUpSx0IvLGJ+dGrMmZrYmsB/Z5S644F9737xZS7lYGkkc5tCyWOnxCJuUTNaHjvLczCe+wIJ7go0nhuLC8jn6vJAgBANzQNeLOaCO8flwXGk+QRXUz2fs3Zh8Dzf5X7R538lkq2cZbx2ZZGrKPqNmuGwNcX/BsI/EdgHf6XXnSpSi8S2NCqp8cjUzQ0Z53AgHRoByg+H2j3n2Rb+GBx4SzMmtdcAjYdQqsFpWV9MI4Zcl7vI331JAsPVX05Oc1noUVIqEHjqfWWH0/RxRx/AxrPlaB/RbDESEAIDkvPDVdJXUFODpG2WpePG0cZ9Wu91VXeIMuoLM0UBXnHoiCgEldBQ4k7NUW3Rx+73f2YPVen2fHZyMdw/Fg8XolAIAQAgBACAEA7SUz5XtjjBc95DWgbyUbwsg6PzkytpqGloQczwGF34WNy37ruOngVnpbyciK5yczWgkCAEAIAQEGUWm/FHc/uusPZ3svOv0tmX0HuxckYcLOAI4EXC89NrdGhpPkUFw6ScAovpGIUMHxVDXuHFsf1jh6NWi3W7ZnuXskfTq1mMEAIDhfKmp6fGK1+6FsVM0+Dc7x85Ky3T2SNdqt2xkrGbBBXQJKHDNxPzPmf8AFI4DwZZg92k+a9u0jppIwVHmbY8tJAEB4gLTGMDlpWwOlyjpmGRrQbuA07Wmh1CjGSlnBxMrFI6CA2+Ec3b3RiWrmZSsOwOtm7r5iA3w1KplW6IjqLGnxXDcKuabNV1BFs9xlHcHgWA/CCVzE587DdmDxjE5KmZ80pu5x8gNzR3AK6MVFYRIhroBACAEAICA43md91jR5kuJ/ILzb97pF9BbseXnmkEBr+Zmh6XFJJSLtp6cgdz5DYfyBy226xHJiuHmWDu6uKAQHj3AAk6AC5QHzngE3StmqDtqKiaf5nn+ywXLzM9C2WIFkVQXiCugZqZgxrnHY0Fx8hdEsvBxvCyZ6gYRGwHblBPidT7lfRQWIpHmkhSA7Rwh8jGueI2ucGl7tjQTbMbbgjeEDas5tJHOYYqiCeIubmc11iG3GYgDMDp3qnvvQjqDnWpp3VebopOhZGxjXBjize52oFhq63klJpIRMKriQ5TzFj2vb2muDhcAi4NxodDqEaysA3DuX8VSwR4hSNlaDcOjJaQbWuGk6Gx3OCp7preLI48h+HDsEqRZk0lO47nuLbfxAWnyK5mohuYXEqdscsjGPEjWuLWvGxwB0cFdF5WSRGXQCAEAIAQFdSm5kdxeR5Nsz/avGu5ZqM1UF4ckhZi4EB1XmDobUtTUEaz1BaDxZGMrf5nPXowWIpHnTeZNnUVIgCAzvOJiP0fDKyS+UiB7Wng546NnnmeEBxvCIOjgiZvDGg+Nrn3uvMqPMmz1ILEUiUVAmIK6cKzlA76hw+Mtj+ZwafYlXW8dVRIrrPEGRF7xhBACA13NVSZ69rtgjjfId27IAfN9/JVVn4TkuBk8vq1s0j2THK57iGOa1zQ2/VABFxYW2Fd7qOBhGbqZi97nutmc5zzYWFySTYDYLlWJYWDo0gPUAIAQAgBACAEAieTK1zjsAJ9BdG8IEOiZljYDtyi/idT7rwJvMmzdBYikPKBIZrZckb3cGn1tp7qUFmSRGbxFs+iObfDPo2GUcVrHoWvcN4dJ9Y4HzeV6J5ppEAIDnPPlU/8AIwwD/vFVFGR90EvJ9WtXJPEWyUFmSRiivKPVEFdAkocKfHHXdCz7znnwa0j83hbbGOamfIz3D2SGl65lBACAfo66SIuMT3MLmlji02u07Wn0XGk+QMLoBAbbkTjmH0sD/pMXSTl5/wAoSHJYWsXaAXv3qmpGTexFpmqhwTDMVjc+nb0T26Esb0bmk3tmZ2SDx7jqq9U4Pc5lo5HVQGN72O7THOYfFpIP5LUnlZJjaAEAIAQAgIeKH6vL8Tms8idfa6qry002zqWWkLXhG8EAgUf0iWnpxf6+eKI23NLhmOnAaq+3WZZKLh4jg+qGtAFhsGi2GI9QAgOQ879R0mI0EN/2UU1Q4fjIY0keLD7qmu8QZdbrM0UJXnnoiCunBJQFHiDr1H4Ih6vcb+0YXp9nx2bMlw/FgF6JQCAEAIAQAgN9yO5AR1lKJnzPa5znABgaQA02sbi99L+BCpnVcXgi2XlFW4fg7JmxyulnJAcw6vu0HK3QANbck3PHfooNSqHN2cpqZzI9z3dp7nPPi4kn3K0pYWCY2gBACAEAICDWayRt4Zn+2Uf6j6LFfSxDHmW0VmY6vKNYIDR81dD0+MREjSnhknPC7rRNHj17+S1262bMly90j6DWgzAgBAcK5WVPTYzWu3Qshp2n93O4fMT7LLdPZI12q3bI5WQ2CChwSUBn2uzSzO/8zKPBrWt/O69qzjikjDVeZsdWorBACAEAIAaL6DU8EBNwrF5qZ+eCRzCDcgHqnuc3YfNccVLkYOi8tXx1mFRVrowybqWI26vyObfaW7wPBUU8xngiuTlq0EgQAgBACAZkqADlALnnY1ou7xPAd5sFXVrQpLMnghOpGCzJ4I9dhchZLK9wZaI2Y05j1Q52rrWF76geq8erfRq1IqK69TEu0U5qFNc4WRxuwKk+gPUB0rmCoLiuqj9uVkDfCNt3W8S8fKvQpLEEefVeZs64plYIAQHznhlT0z6qovfp6qaQH7uazfYLDcvM8G+2WIZJxVBeIKAQ4oDO4cbxh3xFz/mcXf1X0FKOmCR5reXkkqwFpydwplTL0b6hlPcXa57cwcb9m9wAfEqM5aVnBxsv8R5tKyPWPo5h912V3o+w91BVo9RqMrXYfLCbTRyRn77C30J0KsUk+DpGXQXHJTHTRVDZsgkFi0tOhsbXLTuOn5jeozjqWDjWTfVeJYJW/WTWZJa7riSN3gTHo4+ZVCVSOyObozXLjlcypYympW5KaO1tMpcQLNAbuaO/UnwVlOnjd8nUjHK06CAEAIBumhfNq05IvjHad+G+gH3vTivLu+0VTeiG7POur9Unpju/sW1LSsjFmNsNp4k8STqT3leHOpKo9Unk8adSdV5m8ipmBzS07CCD4EWK4m08onTWGmjOUtwMru0wljvEaX8xY+a9GWHuuHufZUKiqU1JC55MrXO4An0XEsvBY3hZO8c0WG9BhNKD2pGmdx49I4vb/KWjyXpHmGxQAgKrlZX/AEeiqphtjgleN3WDDlHrZAcG5PQ5KaEfcDvm6x/NebVeZs9OksQRPKgTEFAQsWlywyuG0MdbxtYe6lTWZJEZvEWyuhjyta3gAPQWX0S2R54tAeIC0wrlDU037GZ7R8N8zPkdcKLhF8o5g12H86UlstVBHK3YS3qnza64PsqnR8mc0kwS4JW7W/RpD3dDr4tvH6rn+SI3Q1Wc1ocM9JUte07A8Ag/vs09l1VvNDUZjFORNbBcuhL2j7UZ6Qeg63srFVizuUZ4ixsdo2jepnQQAgBAMVLS7LGNDI7Lfg2xLz8oPmQs93W7qk5FNxV7qm5F1ILNysLWnKQwHYLDTTeBovlVu8y38z5mPilqlus7jdFTdG2xc57icznOJJJ0ue4abAp1J63nGDROWt5xhdB4lRJxiUdezLOeD2B3m05SfQt9FtpPNP4P7nu9mT8LiRa2EyZIWdqaSOFvi9wC0UFmZurvED6ppYGxsaxos1jQxo4ACwHoFtMI6gBAYTnrq8mFSsBs6Z8UDe8ueHEfKxyZxudSy8HO2tsABsAA9NF5R6p4UAgoCsx4/VhvxSRt8swcfZpWi1jmqiqu/AML3DECAEAIAQAgJFDXywnNDI+M8WOLfW21caT5BqsM5y6yKwkLJh99uV3zMt7gqt0Yvg5pLyTlxh9Y3LW0rmn4gA+3g9tnj0UO7nHhnMM57jLYRM8Uxe6G/ULxZ1rC/vcK+OcbkiIWmwO4+x4H9bistG6U6kqclhp7epZKniKkjxaysMOGadx+CMDze4/0j914/a09oxPL7Ul4Ix839h2lGeoledkdoW9xsHPPjcgeS8yfhpxj57v7IxtaaUY+e7/gsSVQRjEQSpF8YlLiLrzgfBH/AKnf/D3WuisU/i/t/wBnsdnQxll1zc4f9IxeladWwtfUu/dGVh8nuaVttls2aLmXCPopaTMCAEBy3nwnzHDqf46h0/8ACZ/9ihVeIMspLM0ZIrzT0hJQCCgKnGjd0A++53pG7+622K/yfIz3D2QheuZQQAgBACAEAIAQAgBALicBcHsnb3Hj+u5efe0H/wAsPaX9/b7F9Ga9mXDEvYQbH/8ARxWm2rqtDV16ldSDg8CsJd9ZMO6N3qHD/b7rye1l44v0PH7Sjlxfx/g9wTsy8TPMT45v7ALFX5j/APKKaq3j8ETyVQcjEjVlU2NuZ3gANSTuAHFWU4ObwjTSpuTwioiBJc53aecxG224Nv3AfmtjwkkuEe7Qpd3DB0rmEw/M6uqjr120zDbUZBnk14EuZ6LdSWIIy1XmbOwKwrBACA43zsT58Wpo90VI+XzfIWfkwKi4fgL7ZeMoysJvElAIKAqMWP1sI7pT7MH9VvsF42zNcdDxeqZgQAgBACAEAIAQEKqxWKM2c8X4DU+2xRc4o5kjf9oIfvjvy6fmod9EE6lrI5R1HB3Eb/MHVWKSfB0lE3aOLTbyOz3Fl59OKo3LiuJL+/yXyeunl8oZhlDJwSQGvY5pJNhdvWHtmUe1KblBNdGeZeU9UE10ZAp8cax8zYmOlDpC9pbo3UC9yfvA7lids5Ri5vGFg7SsqtfThcLA6cbn/wDDi3/qC6j+mpf7Gxdi117r+q/JXuxYl+aoa5p1DdOo0d2+53n8leqKUcQf5LadH9PtOLXxJrqtuRz2kEAE6eCr0POGaNa05R3/AJpsK+jYVStPakZ07uN5DnF+8NLR5L0DzTXoAQAgOI84Rvjcp+GkiYPNxcs9y/CjTarxMrCsRtG33sbbd3igIOGMlbH/AMw5rn3JuNBbv0H5Kc3FvwohDUl4itxKsa5zJIw57YyQ94HUDXWBs77ViATa9gCtVo+7n4upTWaksx6D4K9czHqAEAIAQAgBAU0kr6l5ZG7LE3RzxtceAKxXNzp2RtsrKV1LyiuX/CLGkwyOPstF+J1PqvLlUlLln09Cyo0V4I/Pr9SXkUDTgrK/Bw7rx/VyDUEaA+IH5q+lXlBnmXnZdOsswWmX7P4/kVhVcXh7HjLI0dYcS03BHv8Aqy2VpqTp1F0f7M+cjGUXKnJYf4INWPpMpZ/lRnrd7uF/X3U7qvp2RfYWf6me/srn8E9kIaLNAAG4LzW87s+njTjCOmKwjxcAEX2ocaTWGVtZhDXAmPqOPDsnuI3K6FZr2tzzLnsunNN0/C/2PoPmr5btxCExPa2KqgAbJGNAW7GyMHDcRuNtxC2JprKPnJwlCTjJYaN0hEEAIDhXLSXNjdb9yKnZ6xh/+5ZrrhGq15ZTVWHh8scuZwLL9UHQ34rNGeIuPmaXDMlLyG58RFyyJpleNoBs1v4n7B4anuRQ6vYOfRbjL6TN1ql4I+C+WIcL37Z8fRd1Y2gvyc053m/wTrC1t2yyrLComo3RaxDMz/p6At/ATpb7p8uC9C3vNPhmZalDrH6CIatjjYGzvhIyuH7p1XpRnGXDM4+pAEAIAQFZjVQ4BsUf7SQ5R3Def13qmtUUIk6dOVSahHll3gODOdkghF3fq73HcP1wC8RtzkfZU4U7Wil0X7v8s6XSci4GwuY/rPcNZNhB3Fg3f13q5UljB5k+0KjnqjsvL8mYxPkdPEHOGSRg1zZgyw4kOI9iVTKlJHo0r6lUwnlP4Z+xnjGq8m7BTYrh0hkbLBYPsWOvvBFr+V/yV9OpHGmXB43aPZ8601UpYzw/gO4fQCKMNvc7SeJO39dyjUm5yya7S1VvSUF836i3tUC9oZcFIraEocBAP4Fi5oK6mqwbNDxHNwMbtHX8Bc+IbwWm3l7p4fbFDZVV8H/B9SLSeECAEBxbnhpHUtfHWZS6KojEDrW0lYSWXJIAu3Qfhcqq0NUS6jPTIyhpZJf2zsrf+kwm3g9+0+AsPFY9Sj7P1Nuly9r6BQ1sbnyQxtLeisCMoa3yt4JKLSUn1EZJtxXQXiNCyZuSQXFw7bbUX/uVGE3F5R2cFJYY9ayiSElAMVNOx4s9rXDvF/TgpRk48HHFPkguw8t/ZyOH3X/WN9+sPVaqd7UjzuUSoLoNmZ7e3GSPiZ1x5t7Q9CtsL2nLnYplSkhyCoa/suB4jePEbQtSknwVjq6CswdnSzyzHY09Gzy2n9cSvJvamXg93sShmUqz6bL+f76nW+bimaIpZPtF+TvDQ1rreZd7BU0Fs2au1JvXGHTGTYK48s57ytxszvMbD9U0/O4faPcDs9eFslWpqeFwfRWFn3Udcvaf7L+8/Qzhaqjfgae1CLQxI1SINDEjV0rZGeF0gxtdIHiAi4pHmieO6/pr/RTpPE0ZL6Gu3mvTP03PpfkHiBqMOo5SbudBHmPFwblcfVpW8+RL5ACAgY5g8NZA+CoYHxvFiN44OB3EHUFAcL5R4DUYS7LPmmoybR1IFy3cGTAbDuvsO7eBmq0M7xNVKvjaQxHI1wzNIIO8WIPmsjTWzNaae6PSuHRJQCCgEFdAkocEFAR6ilY/tNBO47CPBw1ClGco8MjKMZcojOpXt7Eh/C8Zh5OFnet1rhezXtblMqC6Mb5J/sO/M7+iz3Ptn0XYv/rfNm55LY6aV5DgXRPtmA2g7nDj3j+yrp1NL9DXd2nfxyvaX9warHOUERpnGGRpc6zAAbOGbacu0WF9eNldOotOzPPtLKp367yLSW/pt+xglkPogKHGhl4XSDGJAulbI0gXSDI8ikVsYK6Vs8QDdT2HfhP5Fdjyiqv/AMcs+T+x3nmXaRg1HfbaU+RnlI9iF6R8WbZcAIAQCJomvaWuAc1wILSAQQdoIOhCA5vjvNDC5zpKCZ1I4m5jt0kBO3sE3b5GwA0AUZQjLlE4zlHhmKxTkxilJfpaUVDB/mUzs/8A7R6/tbVUStl7rL43L95FJBi8TyW5srwbFjxkcDws7eqJUZx5RojVhLqTCVWWCChwSUAgoBJQCSgK/kofq3jhK4ewVtx7Sfoex2I/8DXlJ/ZF+wrOe0h9o0XCxM9Q6eFDjGnldIMjvXStkd66VsjSKRBjBXStniAjYm+0T/wkeun9VOmszRlvZabeb9PvsfSnN9S9FhlEwixFPESO9zQ4+7lvPkDQIAQAgBACAEBVY3ybpKwWqaeKXS13NGYeDx1m+RQGDxTmbiFzQ1U1Od0b/r4vAB1nDxuVGUIy5RONSUeGY7FeSGKUtzJTNqGD7dM7Of4ZAeT4BUStl7rL43L95GfZicZcWOJY8GxZICxwPAh29Uyozj0L41YS6kq6qLBJQCSgKzBXZJ54+JEg89v5hXVd4Rl8j0OxqmmdSn8Gv5/g0DHfrRZz6FMeY9cJJi+kCHciHOQ5kac5CLYw9y6QZHeVIgyO8rpWxorpA8QEXEIDL0cLO1LKyJvi42HvZXUF4jzO1p6aGPNr8n1lBEGNa1uxoDR4AWC2HzItACAEAIAQAgBACAEBW4zgFNVty1MEUw3Z2AkeDto8igMFi3MzTm5oqialO5hPTxfK85vPMVGUIy5RKM5R4ZjcV5BYpTXPQx1TB9qB1nW7432JPc26plbroy+Ny+qMxJXta4slD4ZBtZKwxuHiHKmVCa9S6NaD6kLEndHJHUN1A6r7fCdh9/yXafiTg/kW063cVY1lxw/gX8cgIuNh1CztH10ZKSTT2HWvXCeRRkXMHciS9dOZEOehFsZe5dItjD3LpBsYcVIg2IQiCAt+QFB9JxijYRdsWaod3ZASw/OG+q1W62bPn+2KmZxh5LP1/wCj6UWg8YEAIAQAgBACAEAIAQAgBACAiYlhcNQ3JUQxyt4SMa8eWYaIDB41zM4fNfoTNSk3uI3ksPix99O4EJhHU2jk9XhcuHVUlDOblvXifawkjN7EDdsOmtiHC5sslxT95H0PY95ldxL5fgezrKe/k9zodyeF6HMiHPQ5kac9dItjTnLpBsbK6RPEAIDoPMDh2eorasjRobTMP88n+lnqt9NYgj5G+qd5Xk/l9NjtSmZAQAgBACAEAIAQAgBACAEAIAQAgMFzvckDXUolgH/NU95I7bXt2vi77gXA4i28o0msMlCcoSUo8o4lQVolYHDzHA7x+uK86cNLwfaWtzGvTU18/RknOoYNGTwvXRkSXIcyIc5CLYgldIniAEBHrJHWayMF0sjhHG0akucbCw8/UhWUoapGK/ue4pPHL2X5+R9I83/JoYdQxU+heBnlcPtSO1cb7wNGg8Ghbj5M0SAEAIAQAgBACAEAIAQAgBACAEAIAQHFuc/m6ljlfXYezO1/Wnp2jW+0yRgbb7S0ag6i4NhCcFNYZqtLudvPMeOqOcUta2QXafEbx4hYpwcXufUW93TrxzB/Lqh/MomjIiSUN7RA3amy6k3wVzqRhvJpfE9XCYEocbxyAQCJpQ0FzjYBdSbeERqVI04uUnhI6LzK8j3Syf8AE6lpAF20rHcNhmt5kDzPwlb4Q0LB8ld3Lr1HJ8dF6HaVIzAgBACAEAIAQAgBACAEAIAQAgBACAEAIDm/OTzZMrL1NGGxVg1NrNZNxD9wdwdv2HcRxpNYZZSqypyUovDOXN5H4sXZBh783EvYGfMXW91R+nXmet/5mWPY3+P9+5tuTfMtnDn4nLne5jmsiiJDYyQRnzHtOG0C1rjXMroxUVseZXuKleWqbMTiXIrEqN5iNLLUsBtHLC0vDm7iQLlp7jbz2qqdDU8o9C27VdOGiazjg0nI/mmnqntlxMdDANRTtd9Y/wDGW9ke/wCHarIU1AyXV7UuHvsvIf5RczdRFIXYbKx0LiT0MziCy+5r7dYeNj+Lak6cZcnLe9q0NovbyfBY8kuZsB7ZsTkbM5pu2CO/RA7s5IBf4WA01Lguxgo8Fde5qVnmb/B1tjAAAAAALAAWAA2ABSKBSAEAIAQH/9k="/>
          <p:cNvSpPr>
            <a:spLocks noChangeAspect="1" noChangeArrowheads="1"/>
          </p:cNvSpPr>
          <p:nvPr/>
        </p:nvSpPr>
        <p:spPr bwMode="auto">
          <a:xfrm>
            <a:off x="2159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10" name="AutoShape 16" descr="data:image/jpeg;base64,/9j/4AAQSkZJRgABAQAAAQABAAD/2wCEAAkGBxQSEhQUEhQUFRQXFhcUGBcYFBcVGBoaHBgXFxgWGhcYHCggHB8lGxQcIjEiJSksLi4uFx8zODQsNygtLi0BCgoKDg0OGxAQGiwkHyQsLCwsLCwsLCwsLCwsLCwsLCwsLCwsLCwsLCwsLCwsLCwsLCwsLCwsLCwsLCwsLCwsLP/AABEIAPgAywMBEQACEQEDEQH/xAAcAAABBQEBAQAAAAAAAAAAAAAAAgMEBQYHAQj/xABIEAABAwIDAwoCBwYEAwkAAAABAAIDBBEFEiExQVEGBxMiMmFxgZGhUpIUI0JicrHwM4KTosHRNEOywhUkUxZEVGNzo+Lj8f/EABoBAQADAQEBAAAAAAAAAAAAAAACAwQBBQb/xAA0EQACAQMDAQUHBAICAwAAAAAAAQIDBBESITFBBRMiUWEyQnGBkbHRFKHB8CNSM/EVNHL/2gAMAwEAAhEDEQA/AO4LgBACAEAICh5XcrafDow+dxLnaRxMGaSQ8Gt8xcnQXHEIDl9fy3xWqN2PjoYzsa1gmltwc54sPIArPO5iuNzTC2k+disdLWk3OJVt+6Ww9Boqv1UvIt/Sx8yRT8oMViPUr+kHwzQRvv4vAzKauvNEHa+TLak5z8Rj/b0lNOOMMroj6PzXViuIMrdvNF5R88dJsqYaqm4ufFnZ5OYST8qsU4vhlThJco1mDcr6GrsKeqhkcdQzOA/+G6zvZSIl2gBACAEAIAQAgBACAEAIAQAgBACAEAIAQFBy15Ux4dTOmeM7yckUQPWkkPZYO7eTuHE2BA4jUUUtW6SorX5qmQCxGyAA3YyMX0yn+u25JxVK7ctuPubqdBKO/P2HKeue6Fxy3mjDmuYNLvaNg7naEdxCqcVq9GXKTcfVC8NqHyRNfIzo3kat4anjxGvmozSTwnk7BtrLWCQVw6IKAQUBX1mEQyduNpPEDKfVtipxqTjwyEqcJcok0FbW0v8Aha6dg3MkInYBwDX3y+SujcvqimVsujNLQc6tfFYVNJDUNv2oHmJ1uJY+9z3CyujXg/QplbzRqcK53MOlIbK+Slefszxub/O27QO8kK5NPgpaa5NpQYhFO3PDLHKz4mPa8erShwkoAQAgBACAEAIAQAgBACAEAIDwm21AcDxbGDida6rP+HiLoqVp2WBs+Yji4j0AG4LLcVPdRrtqfvMi4nFO4x9C9rQH3kzC926aDQ9/rtCzQcVnUjTNSeNLGsQ+pkE47BsyXwv1JP3SbHud3LsfEtP0OS8L1fUnPdbU7FAsEkocElAIKASUAgoBJQDcrA4WcARwIBHuup44ONJ8kAYUxrs8RfC/c+J7o3D0Vsa811KpUIPoXuHcssVptGVTaho0DalmY+cjbPJ8Sro3K6oplbPozVYdzy5dKyilZuzwOEzfEtNi0eZV0asHwymVKa6GxwTnAw6rsIqqLMdMkh6J9+AbJa/ldTKzTgoAQAgBACAEAIAQAgBAY/nZxg02GT5D9ZNamj1sS6Xqmx4hmYjwTONwlk5hQ0wijZGNjWhvptPmdV5cpam2etGOlJDyidIFfXRNc2KQi8t2hpBIN9LHxvZTjGTWpdCEpRT0vqQWUwkZJSSk9UDK6+ro73Y6/EEZT+HvU3LDU4/1kFHKcJf1FjTwhjGsbsaA0b9ALBVt5eWWJYWEKK4dEFAJKASUAgoBJXQIKHBBQCSgItTRxydtjXd5GvrtUozlHhkZQjLlDuGVVTSf4OrngA2MzdJF/DfdqujcSXJTK3i+DYYVzt1sWlVTxVDfjhcYn24lrrhx7hZXRrwfoUSoTXqbXA+dbDaizXTGmk3sqB0Vv37ln8yuTT4KmmuTaxyBwDmkEHUEG4PgQhwUgBACAEAIAQHI+d6t6WvoqUbImPq3jvJ6OLzBBP7yqryxAuoRzNFGV5x6IkoBmWBri1zmtLm9kkAkX4Hcupvg40nuQMYblaJm9qK7ttszPtsJ7xqO8BTpvfS+pCf+3kV8tbJNq0mKPdYDpHd5v2R3bfBehRsljMzPOu37Owz9EHxy349NJf8A1LX+np/6lOqXmxbRI3szP8Hhrx7jN7quVnTZNVZrqLFdM3ayN/4XFh9Dce6zysP9WTVw+qHG4uz/ADA6M/fb1fnbdvuss7WpHoWqvB+hLZIHC7SCOINx6qjGC1NM8KHRJQ4IKASUAkoBBQCHFdODM0TXCzgHDvF11Nrg40nyKwypqKQ5qOolpztyh2aMnvjddp81dG4kudymVvF8bG+wHnjljs3EacObs6eDd3uiPqSD4ArRGrGRnnSlE6vgmNQVkQlppWyxne07Dts5p1ae4gFWFRPQAgBACA4HiFZ9JxLEKi92iUUzOGWEBpt3F2qyXUt0jbax2bFlZDUJKAQV0GfxObppMn+XGetwc/geIb+fgvSsqHvv5GOvPL0o9XpFAIAQAgBARnULL3Ayniwlh88u3zUJUoS5QTxwKBmb2Xh44PFj8zP7FZZ2MH7Oxaq016nv/ECP2kb297frG/y6+yyTs6keNy1V49R+GqY/sOa7wOvmFmlFx5RcpKXDFlROiSugQUAhxQ4JKASUBGhlcXuaWWaLWdxU2lpTTIpttrBJwjHnYZUsqICRqOmiGyWO/Wu3ZcXNnHYVfQnJ7Pgz14RW65PqKKQOaHNNw4Ag8QRcFaTKLQAgIGPYiKamnnOyKJ8nytJA8yEBwLk1CW00eYkucDI4naS8l1z36rzq0szZ6VGOIIsiqi0SUBGr6no43vP2Wl3oNB5lSjHU0iMpaU2UNJEWsaDqbXJ4uOrj6kr6GEdMUjzh5SAIAQAgBADRcgDUnQAak9yAtJOTdW1uY00+XbfonH1AFwo64+ZzKKsi2h2qR0ZnpWP7TQTx3jwI1C44p8gb+iub2JHDud9YPfre6zTs6cvQmqkl1POmkb2mBw4sOvyu/uVlnYyXsstjX80KirGO0Bs74SMrvQ6rJOnKHKLozjLhjhUCRFrqro25srnagWClCGp4IznpWR1zwBc6Dbc6LmCTfUi9M6TsdVvxkbfwt/qfdTwo88+X5IZcuPr+Burha2GS23Kbm9yTbeV2Mm5rJGUUoM+neRjicPoi7tGlpyfHomX91uMBcIAQGB57a0swx0TTZ1TNFTt83Z3eWWMjzRvCydSy8GDa0AADYBYeAXknrHhQCSugqOUD7tjZ8cgv+FvXPu0DzWqzhqq/AouHiOCMvaMYIAQAgBACA3/IyuoKKl+lSkSVRLg2MWL22NgAPs3GpeeNu5UTUpSx0IvLGJ+dGrMmZrYmsB/Z5S644F9737xZS7lYGkkc5tCyWOnxCJuUTNaHjvLczCe+wIJ7go0nhuLC8jn6vJAgBANzQNeLOaCO8flwXGk+QRXUz2fs3Zh8Dzf5X7R538lkq2cZbx2ZZGrKPqNmuGwNcX/BsI/EdgHf6XXnSpSi8S2NCqp8cjUzQ0Z53AgHRoByg+H2j3n2Rb+GBx4SzMmtdcAjYdQqsFpWV9MI4Zcl7vI331JAsPVX05Oc1noUVIqEHjqfWWH0/RxRx/AxrPlaB/RbDESEAIDkvPDVdJXUFODpG2WpePG0cZ9Wu91VXeIMuoLM0UBXnHoiCgEldBQ4k7NUW3Rx+73f2YPVen2fHZyMdw/Fg8XolAIAQAgBACAEA7SUz5XtjjBc95DWgbyUbwsg6PzkytpqGloQczwGF34WNy37ruOngVnpbyciK5yczWgkCAEAIAQEGUWm/FHc/uusPZ3svOv0tmX0HuxckYcLOAI4EXC89NrdGhpPkUFw6ScAovpGIUMHxVDXuHFsf1jh6NWi3W7ZnuXskfTq1mMEAIDhfKmp6fGK1+6FsVM0+Dc7x85Ky3T2SNdqt2xkrGbBBXQJKHDNxPzPmf8AFI4DwZZg92k+a9u0jppIwVHmbY8tJAEB4gLTGMDlpWwOlyjpmGRrQbuA07Wmh1CjGSlnBxMrFI6CA2+Ec3b3RiWrmZSsOwOtm7r5iA3w1KplW6IjqLGnxXDcKuabNV1BFs9xlHcHgWA/CCVzE587DdmDxjE5KmZ80pu5x8gNzR3AK6MVFYRIhroBACAEAICA43md91jR5kuJ/ILzb97pF9BbseXnmkEBr+Zmh6XFJJSLtp6cgdz5DYfyBy226xHJiuHmWDu6uKAQHj3AAk6AC5QHzngE3StmqDtqKiaf5nn+ywXLzM9C2WIFkVQXiCugZqZgxrnHY0Fx8hdEsvBxvCyZ6gYRGwHblBPidT7lfRQWIpHmkhSA7Rwh8jGueI2ucGl7tjQTbMbbgjeEDas5tJHOYYqiCeIubmc11iG3GYgDMDp3qnvvQjqDnWpp3VebopOhZGxjXBjize52oFhq63klJpIRMKriQ5TzFj2vb2muDhcAi4NxodDqEaysA3DuX8VSwR4hSNlaDcOjJaQbWuGk6Gx3OCp7preLI48h+HDsEqRZk0lO47nuLbfxAWnyK5mohuYXEqdscsjGPEjWuLWvGxwB0cFdF5WSRGXQCAEAIAQFdSm5kdxeR5Nsz/avGu5ZqM1UF4ckhZi4EB1XmDobUtTUEaz1BaDxZGMrf5nPXowWIpHnTeZNnUVIgCAzvOJiP0fDKyS+UiB7Wng546NnnmeEBxvCIOjgiZvDGg+Nrn3uvMqPMmz1ILEUiUVAmIK6cKzlA76hw+Mtj+ZwafYlXW8dVRIrrPEGRF7xhBACA13NVSZ69rtgjjfId27IAfN9/JVVn4TkuBk8vq1s0j2THK57iGOa1zQ2/VABFxYW2Fd7qOBhGbqZi97nutmc5zzYWFySTYDYLlWJYWDo0gPUAIAQAgBACAEAieTK1zjsAJ9BdG8IEOiZljYDtyi/idT7rwJvMmzdBYikPKBIZrZckb3cGn1tp7qUFmSRGbxFs+iObfDPo2GUcVrHoWvcN4dJ9Y4HzeV6J5ppEAIDnPPlU/8AIwwD/vFVFGR90EvJ9WtXJPEWyUFmSRiivKPVEFdAkocKfHHXdCz7znnwa0j83hbbGOamfIz3D2SGl65lBACAfo66SIuMT3MLmlji02u07Wn0XGk+QMLoBAbbkTjmH0sD/pMXSTl5/wAoSHJYWsXaAXv3qmpGTexFpmqhwTDMVjc+nb0T26Esb0bmk3tmZ2SDx7jqq9U4Pc5lo5HVQGN72O7THOYfFpIP5LUnlZJjaAEAIAQAgIeKH6vL8Tms8idfa6qry002zqWWkLXhG8EAgUf0iWnpxf6+eKI23NLhmOnAaq+3WZZKLh4jg+qGtAFhsGi2GI9QAgOQ879R0mI0EN/2UU1Q4fjIY0keLD7qmu8QZdbrM0UJXnnoiCunBJQFHiDr1H4Ih6vcb+0YXp9nx2bMlw/FgF6JQCAEAIAQAgN9yO5AR1lKJnzPa5znABgaQA02sbi99L+BCpnVcXgi2XlFW4fg7JmxyulnJAcw6vu0HK3QANbck3PHfooNSqHN2cpqZzI9z3dp7nPPi4kn3K0pYWCY2gBACAEAICDWayRt4Zn+2Uf6j6LFfSxDHmW0VmY6vKNYIDR81dD0+MREjSnhknPC7rRNHj17+S1262bMly90j6DWgzAgBAcK5WVPTYzWu3Qshp2n93O4fMT7LLdPZI12q3bI5WQ2CChwSUBn2uzSzO/8zKPBrWt/O69qzjikjDVeZsdWorBACAEAIAaL6DU8EBNwrF5qZ+eCRzCDcgHqnuc3YfNccVLkYOi8tXx1mFRVrowybqWI26vyObfaW7wPBUU8xngiuTlq0EgQAgBACAZkqADlALnnY1ou7xPAd5sFXVrQpLMnghOpGCzJ4I9dhchZLK9wZaI2Y05j1Q52rrWF76geq8erfRq1IqK69TEu0U5qFNc4WRxuwKk+gPUB0rmCoLiuqj9uVkDfCNt3W8S8fKvQpLEEefVeZs64plYIAQHznhlT0z6qovfp6qaQH7uazfYLDcvM8G+2WIZJxVBeIKAQ4oDO4cbxh3xFz/mcXf1X0FKOmCR5reXkkqwFpydwplTL0b6hlPcXa57cwcb9m9wAfEqM5aVnBxsv8R5tKyPWPo5h912V3o+w91BVo9RqMrXYfLCbTRyRn77C30J0KsUk+DpGXQXHJTHTRVDZsgkFi0tOhsbXLTuOn5jeozjqWDjWTfVeJYJW/WTWZJa7riSN3gTHo4+ZVCVSOyObozXLjlcypYympW5KaO1tMpcQLNAbuaO/UnwVlOnjd8nUjHK06CAEAIBumhfNq05IvjHad+G+gH3vTivLu+0VTeiG7POur9Unpju/sW1LSsjFmNsNp4k8STqT3leHOpKo9Unk8adSdV5m8ipmBzS07CCD4EWK4m08onTWGmjOUtwMru0wljvEaX8xY+a9GWHuuHufZUKiqU1JC55MrXO4An0XEsvBY3hZO8c0WG9BhNKD2pGmdx49I4vb/KWjyXpHmGxQAgKrlZX/AEeiqphtjgleN3WDDlHrZAcG5PQ5KaEfcDvm6x/NebVeZs9OksQRPKgTEFAQsWlywyuG0MdbxtYe6lTWZJEZvEWyuhjyta3gAPQWX0S2R54tAeIC0wrlDU037GZ7R8N8zPkdcKLhF8o5g12H86UlstVBHK3YS3qnza64PsqnR8mc0kwS4JW7W/RpD3dDr4tvH6rn+SI3Q1Wc1ocM9JUte07A8Ag/vs09l1VvNDUZjFORNbBcuhL2j7UZ6Qeg63srFVizuUZ4ixsdo2jepnQQAgBAMVLS7LGNDI7Lfg2xLz8oPmQs93W7qk5FNxV7qm5F1ILNysLWnKQwHYLDTTeBovlVu8y38z5mPilqlus7jdFTdG2xc57icznOJJJ0ue4abAp1J63nGDROWt5xhdB4lRJxiUdezLOeD2B3m05SfQt9FtpPNP4P7nu9mT8LiRa2EyZIWdqaSOFvi9wC0UFmZurvED6ppYGxsaxos1jQxo4ACwHoFtMI6gBAYTnrq8mFSsBs6Z8UDe8ueHEfKxyZxudSy8HO2tsABsAA9NF5R6p4UAgoCsx4/VhvxSRt8swcfZpWi1jmqiqu/AML3DECAEAIAQAgJFDXywnNDI+M8WOLfW21caT5BqsM5y6yKwkLJh99uV3zMt7gqt0Yvg5pLyTlxh9Y3LW0rmn4gA+3g9tnj0UO7nHhnMM57jLYRM8Uxe6G/ULxZ1rC/vcK+OcbkiIWmwO4+x4H9bistG6U6kqclhp7epZKniKkjxaysMOGadx+CMDze4/0j914/a09oxPL7Ul4Ix839h2lGeoledkdoW9xsHPPjcgeS8yfhpxj57v7IxtaaUY+e7/gsSVQRjEQSpF8YlLiLrzgfBH/AKnf/D3WuisU/i/t/wBnsdnQxll1zc4f9IxeladWwtfUu/dGVh8nuaVttls2aLmXCPopaTMCAEBy3nwnzHDqf46h0/8ACZ/9ihVeIMspLM0ZIrzT0hJQCCgKnGjd0A++53pG7+622K/yfIz3D2QheuZQQAgBACAEAIAQAgBALicBcHsnb3Hj+u5efe0H/wAsPaX9/b7F9Ga9mXDEvYQbH/8ARxWm2rqtDV16ldSDg8CsJd9ZMO6N3qHD/b7rye1l44v0PH7Sjlxfx/g9wTsy8TPMT45v7ALFX5j/APKKaq3j8ETyVQcjEjVlU2NuZ3gANSTuAHFWU4ObwjTSpuTwioiBJc53aecxG224Nv3AfmtjwkkuEe7Qpd3DB0rmEw/M6uqjr120zDbUZBnk14EuZ6LdSWIIy1XmbOwKwrBACA43zsT58Wpo90VI+XzfIWfkwKi4fgL7ZeMoysJvElAIKAqMWP1sI7pT7MH9VvsF42zNcdDxeqZgQAgBACAEAIAQEKqxWKM2c8X4DU+2xRc4o5kjf9oIfvjvy6fmod9EE6lrI5R1HB3Eb/MHVWKSfB0lE3aOLTbyOz3Fl59OKo3LiuJL+/yXyeunl8oZhlDJwSQGvY5pJNhdvWHtmUe1KblBNdGeZeU9UE10ZAp8cax8zYmOlDpC9pbo3UC9yfvA7lids5Ri5vGFg7SsqtfThcLA6cbn/wDDi3/qC6j+mpf7Gxdi117r+q/JXuxYl+aoa5p1DdOo0d2+53n8leqKUcQf5LadH9PtOLXxJrqtuRz2kEAE6eCr0POGaNa05R3/AJpsK+jYVStPakZ07uN5DnF+8NLR5L0DzTXoAQAgOI84Rvjcp+GkiYPNxcs9y/CjTarxMrCsRtG33sbbd3igIOGMlbH/AMw5rn3JuNBbv0H5Kc3FvwohDUl4itxKsa5zJIw57YyQ94HUDXWBs77ViATa9gCtVo+7n4upTWaksx6D4K9czHqAEAIAQAgBAU0kr6l5ZG7LE3RzxtceAKxXNzp2RtsrKV1LyiuX/CLGkwyOPstF+J1PqvLlUlLln09Cyo0V4I/Pr9SXkUDTgrK/Bw7rx/VyDUEaA+IH5q+lXlBnmXnZdOsswWmX7P4/kVhVcXh7HjLI0dYcS03BHv8Aqy2VpqTp1F0f7M+cjGUXKnJYf4INWPpMpZ/lRnrd7uF/X3U7qvp2RfYWf6me/srn8E9kIaLNAAG4LzW87s+njTjCOmKwjxcAEX2ocaTWGVtZhDXAmPqOPDsnuI3K6FZr2tzzLnsunNN0/C/2PoPmr5btxCExPa2KqgAbJGNAW7GyMHDcRuNtxC2JprKPnJwlCTjJYaN0hEEAIDhXLSXNjdb9yKnZ6xh/+5ZrrhGq15ZTVWHh8scuZwLL9UHQ34rNGeIuPmaXDMlLyG58RFyyJpleNoBs1v4n7B4anuRQ6vYOfRbjL6TN1ql4I+C+WIcL37Z8fRd1Y2gvyc053m/wTrC1t2yyrLComo3RaxDMz/p6At/ATpb7p8uC9C3vNPhmZalDrH6CIatjjYGzvhIyuH7p1XpRnGXDM4+pAEAIAQFZjVQ4BsUf7SQ5R3Def13qmtUUIk6dOVSahHll3gODOdkghF3fq73HcP1wC8RtzkfZU4U7Wil0X7v8s6XSci4GwuY/rPcNZNhB3Fg3f13q5UljB5k+0KjnqjsvL8mYxPkdPEHOGSRg1zZgyw4kOI9iVTKlJHo0r6lUwnlP4Z+xnjGq8m7BTYrh0hkbLBYPsWOvvBFr+V/yV9OpHGmXB43aPZ8601UpYzw/gO4fQCKMNvc7SeJO39dyjUm5yya7S1VvSUF836i3tUC9oZcFIraEocBAP4Fi5oK6mqwbNDxHNwMbtHX8Bc+IbwWm3l7p4fbFDZVV8H/B9SLSeECAEBxbnhpHUtfHWZS6KojEDrW0lYSWXJIAu3Qfhcqq0NUS6jPTIyhpZJf2zsrf+kwm3g9+0+AsPFY9Sj7P1Nuly9r6BQ1sbnyQxtLeisCMoa3yt4JKLSUn1EZJtxXQXiNCyZuSQXFw7bbUX/uVGE3F5R2cFJYY9ayiSElAMVNOx4s9rXDvF/TgpRk48HHFPkguw8t/ZyOH3X/WN9+sPVaqd7UjzuUSoLoNmZ7e3GSPiZ1x5t7Q9CtsL2nLnYplSkhyCoa/suB4jePEbQtSknwVjq6CswdnSzyzHY09Gzy2n9cSvJvamXg93sShmUqz6bL+f76nW+bimaIpZPtF+TvDQ1rreZd7BU0Fs2au1JvXGHTGTYK48s57ytxszvMbD9U0/O4faPcDs9eFslWpqeFwfRWFn3Udcvaf7L+8/Qzhaqjfgae1CLQxI1SINDEjV0rZGeF0gxtdIHiAi4pHmieO6/pr/RTpPE0ZL6Gu3mvTP03PpfkHiBqMOo5SbudBHmPFwblcfVpW8+RL5ACAgY5g8NZA+CoYHxvFiN44OB3EHUFAcL5R4DUYS7LPmmoybR1IFy3cGTAbDuvsO7eBmq0M7xNVKvjaQxHI1wzNIIO8WIPmsjTWzNaae6PSuHRJQCCgEFdAkocEFAR6ilY/tNBO47CPBw1ClGco8MjKMZcojOpXt7Eh/C8Zh5OFnet1rhezXtblMqC6Mb5J/sO/M7+iz3Ptn0XYv/rfNm55LY6aV5DgXRPtmA2g7nDj3j+yrp1NL9DXd2nfxyvaX9warHOUERpnGGRpc6zAAbOGbacu0WF9eNldOotOzPPtLKp367yLSW/pt+xglkPogKHGhl4XSDGJAulbI0gXSDI8ikVsYK6Vs8QDdT2HfhP5Fdjyiqv/AMcs+T+x3nmXaRg1HfbaU+RnlI9iF6R8WbZcAIAQCJomvaWuAc1wILSAQQdoIOhCA5vjvNDC5zpKCZ1I4m5jt0kBO3sE3b5GwA0AUZQjLlE4zlHhmKxTkxilJfpaUVDB/mUzs/8A7R6/tbVUStl7rL43L95FJBi8TyW5srwbFjxkcDws7eqJUZx5RojVhLqTCVWWCChwSUAgoBJQCSgK/kofq3jhK4ewVtx7Sfoex2I/8DXlJ/ZF+wrOe0h9o0XCxM9Q6eFDjGnldIMjvXStkd66VsjSKRBjBXStniAjYm+0T/wkeun9VOmszRlvZabeb9PvsfSnN9S9FhlEwixFPESO9zQ4+7lvPkDQIAQAgBACAEBVY3ybpKwWqaeKXS13NGYeDx1m+RQGDxTmbiFzQ1U1Od0b/r4vAB1nDxuVGUIy5RONSUeGY7FeSGKUtzJTNqGD7dM7Of4ZAeT4BUStl7rL43L95GfZicZcWOJY8GxZICxwPAh29Uyozj0L41YS6kq6qLBJQCSgKzBXZJ54+JEg89v5hXVd4Rl8j0OxqmmdSn8Gv5/g0DHfrRZz6FMeY9cJJi+kCHciHOQ5kac5CLYw9y6QZHeVIgyO8rpWxorpA8QEXEIDL0cLO1LKyJvi42HvZXUF4jzO1p6aGPNr8n1lBEGNa1uxoDR4AWC2HzItACAEAIAQAgBACAEBW4zgFNVty1MEUw3Z2AkeDto8igMFi3MzTm5oqialO5hPTxfK85vPMVGUIy5RKM5R4ZjcV5BYpTXPQx1TB9qB1nW7432JPc26plbroy+Ny+qMxJXta4slD4ZBtZKwxuHiHKmVCa9S6NaD6kLEndHJHUN1A6r7fCdh9/yXafiTg/kW063cVY1lxw/gX8cgIuNh1CztH10ZKSTT2HWvXCeRRkXMHciS9dOZEOehFsZe5dItjD3LpBsYcVIg2IQiCAt+QFB9JxijYRdsWaod3ZASw/OG+q1W62bPn+2KmZxh5LP1/wCj6UWg8YEAIAQAgBACAEAIAQAgBACAiYlhcNQ3JUQxyt4SMa8eWYaIDB41zM4fNfoTNSk3uI3ksPix99O4EJhHU2jk9XhcuHVUlDOblvXifawkjN7EDdsOmtiHC5sslxT95H0PY95ldxL5fgezrKe/k9zodyeF6HMiHPQ5kac9dItjTnLpBsbK6RPEAIDoPMDh2eorasjRobTMP88n+lnqt9NYgj5G+qd5Xk/l9NjtSmZAQAgBACAEAIAQAgBACAEAIAQAgMFzvckDXUolgH/NU95I7bXt2vi77gXA4i28o0msMlCcoSUo8o4lQVolYHDzHA7x+uK86cNLwfaWtzGvTU18/RknOoYNGTwvXRkSXIcyIc5CLYgldIniAEBHrJHWayMF0sjhHG0akucbCw8/UhWUoapGK/ue4pPHL2X5+R9I83/JoYdQxU+heBnlcPtSO1cb7wNGg8Ghbj5M0SAEAIAQAgBACAEAIAQAgBACAEAIAQHFuc/m6ljlfXYezO1/Wnp2jW+0yRgbb7S0ag6i4NhCcFNYZqtLudvPMeOqOcUta2QXafEbx4hYpwcXufUW93TrxzB/Lqh/MomjIiSUN7RA3amy6k3wVzqRhvJpfE9XCYEocbxyAQCJpQ0FzjYBdSbeERqVI04uUnhI6LzK8j3Syf8AE6lpAF20rHcNhmt5kDzPwlb4Q0LB8ld3Lr1HJ8dF6HaVIzAgBACAEAIAQAgBACAEAIAQAgBACAEAIDm/OTzZMrL1NGGxVg1NrNZNxD9wdwdv2HcRxpNYZZSqypyUovDOXN5H4sXZBh783EvYGfMXW91R+nXmet/5mWPY3+P9+5tuTfMtnDn4nLne5jmsiiJDYyQRnzHtOG0C1rjXMroxUVseZXuKleWqbMTiXIrEqN5iNLLUsBtHLC0vDm7iQLlp7jbz2qqdDU8o9C27VdOGiazjg0nI/mmnqntlxMdDANRTtd9Y/wDGW9ke/wCHarIU1AyXV7UuHvsvIf5RczdRFIXYbKx0LiT0MziCy+5r7dYeNj+Lak6cZcnLe9q0NovbyfBY8kuZsB7ZsTkbM5pu2CO/RA7s5IBf4WA01Lguxgo8Fde5qVnmb/B1tjAAAAAALAAWAA2ABSKBSAEAIAQH/9k="/>
          <p:cNvSpPr>
            <a:spLocks noChangeAspect="1" noChangeArrowheads="1"/>
          </p:cNvSpPr>
          <p:nvPr/>
        </p:nvSpPr>
        <p:spPr bwMode="auto">
          <a:xfrm>
            <a:off x="368300"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11" name="AutoShape 18"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p:cNvSpPr>
            <a:spLocks noChangeAspect="1" noChangeArrowheads="1"/>
          </p:cNvSpPr>
          <p:nvPr/>
        </p:nvSpPr>
        <p:spPr bwMode="auto">
          <a:xfrm>
            <a:off x="520700"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sp>
        <p:nvSpPr>
          <p:cNvPr id="12" name="AutoShape 20" descr="data:image/jpeg;base64,/9j/4AAQSkZJRgABAQAAAQABAAD/2wCEAAkGBxQTERQUExQVFBUUFRgWGBQYFBYVHBobGxcYHBkYGhwYHSggGB4xHxcZITEhKCkrLi4uFx8zODU4NygtMCwBCgoKDg0OGxAQGy8kICQsLDcsLCwsNy80LC0sLCwsLC8wNCwsLDc3LCwsLiwsLDItLC0sLCwsLCwsLC8sLCwsLP/AABEIAHgAbgMBEQACEQEDEQH/xAAbAAACAwEBAQAAAAAAAAAAAAAABAUGBwMCAf/EAEwQAAIBAgIGBgUFCwoHAAAAAAECAwARBCEFBhIxQVETImFxkaFicoGxwQcjMqLRJDNCUlOCkpPC4fAUFTREVGNzg7LSFiVDZISUo//EABsBAAIDAQEBAAAAAAAAAAAAAAAEAgMFAQYH/8QANhEAAQMCAgUKBgIDAQAAAAAAAQACAwQREiExMkFRYQUTcYGRobHB0fAGIiMzUuEUQjSC8RX/2gAMAwEAAhEDEQA/ALXp7X2TpGXChFRSV6VgXLkGxKrcAL2m9+Q4rSVGE2AV7Ibi5UUddMb+WUf5SCqv5L9ynzDVwOuOLP8AWLfmxD9mu/yH7kcyxcX1vxX9rI/U/wC2jn5N3cjmmLm+uGIG/Gt+lF/trnOyn/i7zca5NrfLxxzfrFHuFHOTewjBGuDa1sd+Nk/Xke6u45vYRhiXFtaf+9l/9iT4Gi8/FFolzfWdeOLlP/kTH9qufW4o+kuL6xRccRI3+ZKfjRhm4ovEuDadw/GQn9YaME3HtRiiXJtNYXjn+YT76Obm9lGONN6K0hC7kwXR1sdpQY2HaCLGouEkeZKkCx+QWxahaafEQMJTtSQvsF7W2gVDKT22NjztfjanIn423SsjcLrLGsUD/JW7IfctJj7nWmjqdSomyOVaCTXzZHIeFF0WX3ZHKhCLUIRQhfaF1FC4ihdRQhFCEUIU/qafnX9T4ilqrVCug0lbV8lTZYkenGfqkfCu02p1qM+ss6xyWhlXksi+G0PhSx+71q8fb6lnQrRSa+0LqKEIoQihC64nDNGQHUqSA1jvsb291cDg7Qq45GyC7Tdcq6rEUIRQhFCEUIU3qg3z57Yz71pep1OtWw6y2n5LW6+IHoxnzcVym1T0on1gqLpZOviF5STr9d6oflIelXN1B0KhaH0W+IJWPZ2goNibX7qdkeGaVmzTtiAJBz3JvFasYpMzET6pDVETMO1QbWRHbbpUOwIJBFiN4ORHsq1Mggi4XTDQNI6og2mchQOZNcJAFyuOcGi5WpaC1OTDIGezykXLWyXsXl30lLIXdCy6h7pBno3eqpGvDA4qw/BjUebH4ir6cWZ1q/k5toj0nyUBV6fRQhFCEUIRQhTGqR+6R2o3wqip1FZDrLZvksb5/Ef4cf8Aqeo02grs+kKraXS0+JH9/N5u320vN9wq6LUCzXQ2kGw8qSLns7xzHEU/I3ELLPliEjMK2nR2kIsREHQggjw7DSJFsisw7naVWNctEJKjMABIoJVuds9k8xRFJgdwVUc/MyC2g6R5quagoq4pWOZ6IsPabe731dK8kHgbLSr/AJGN4n1V60zppVFr3a2SjefZ8aWJukYYpqyUQwC5PYOJ3BZppLR0zu0h2SWN7A+AF99MsqIwMK9gPhyphjAZZ1txz71DstjY5EcKa0rJc0tJa4WIXyhcRQhFCEUIUrqw1sSnaHH1TVNR9sqyLXWy/Jk1sTKOcI8n/fVVLtUqjYq9rEtsZiR/fN52PxqqfXKsi1Asrw+GLvsLvufZ20694Y3EVCmpn1EoiZpPdxWjaI1XbDj6ZVmAYlWBvcXF7XHs4VnSzPLs1uP5MoJIsBaSR/Y5Hq4cNCdn0e53yOf0fgKq5w7ksz4e5O/s0npcfKyreC0Iyz5KyBVK32uFzexGZqwzHCeJT7uSaRzgXtu0WsCdo371MjRwXcAL7+3v50uXE6VqxFkbcMYAG4ZLhPhqAUwyRVXWTC2s43/RPwrQpH6WrB+IaZtm1A06Dx3KDp1eXRQhFCEUIUlq4fuqLvYfUaqp/tlTi1wte+TuT7sftgbykj+2qaXarJ9iQ1nW2PxP+KP9CVVUa6nDqqm6kYVTiJCwuA5W17biePeR4V2qdk0LY5HZhhlkGm4HZme260pUFuHsFqVV5JuvLpXLKQKWeICo2VocUrMtcVzSo3FVxNRqq6zfez6wpyk10ny3/hHpCq9aS8WihCKEIoQntAm2Jh9f4EVXNqFSj1wtZ1Ll2MXfnBIPrxUvS6xV0+gLlroLY/EdrKf/AJpUajX6l2HVVL1Un2MVMp/KE+ZB+FRqh8rXcFs8jPuyWLiD5HyWkI+VKpktzQzUIAS8z1EqxoSUz1FMNCjMU1CbjCqetEoCqL72+FPUg+Yngszl91qZrd7vAKu1oLyCKEIoQihCc0MbYiL1199Vy6hUmawWiYPFdHLteiy+afZS1LrHoV0+hTevaf8AMJfVjPin7q5U6w6F2DVWT4jEmLFuw4SG/cTV+DHEG8FOlqTTVAk2beIOladorHh4wQayjcGxXqZYxe7cwdCbaWi6rwpaaWoq1rUlNLQr2tUbiZK6AmmNXnRcIbbZgCD1QCL7t5z7cvZXsOQqYCF0jhrHuH7Xyv485RMlaynjOUYzt+Ts/CyMTq/h33xhTzW6+6tR9DA/+vZkvIxcq1Ueh9+nNROJ1NH/AE5SOx1Dea291JP5JB1HdoWnF8QuH3GX6DbxuoqfVudb7IWS34jAnwNqSfQSgkNsbbitSPlenc0OddoOgkZdqipEKkqwIIyIPCk3NLTY6Vose17Q5puCu2jjaaM+mvvFQfqlWN0hXbTD7KA+lbxB+ykqc2d1JmYfKrt8pmCaPEiYj5uVEXb4B1uNljwuCLc7EVbUsJs5VwO2LOdI6uKztIZCu0bkFRYc8yarbUYRaym6G5vdNaFJw9gGZ4zkHK7IvyHMdtdqaaUx88W2C1uR+UYJHGixguAJb0bR5jrVh/lVZy3ebSs+KosrWRpaSaugK1rEjO5O7MkgAdpNhV8MRleGN0kqNXUspKd9Q/QwE9mzrOSnMHhzZUQFrCwsL37udezm5SoaCMMkkAwjRpPcvg/8Ku5RldPgPzEkk5DPp8k//NrDORljHG5z8OHga83UfGYe7BRxF52E+g9VrwfDAAxVEmXD1PovceBSVCIleS4ylbqRg8CN5fMcPCs91ZyxPKHTOwNBzaNo3Zed1rwUNDE36TQeOnvPkm4dDxxWeZ1ZVB6pGyg77nPwpqEPje7myfm2BOVUrZ42NkaPk0EqlYDQqSXK4ORwSSHWB3Rs+DKLVbNDNGbX7Do6VCGWKQXt2hPYfVlgwK4KUEHI9A4seG8VUWzEWV2KMK46A1CM12xilUt1Yr9a9/ptbIZXAHaathhw5lVSy4sgtB0m6rDIzKHVUZipAIICk2sd+6mFSsewWrbSIs56Es42tjYMSr6ozTyHfTjKqGllLTHex07Vk1FLPWRBwlwgjV2eK+Y/RzhSJI3Cn8IDaHfdb2rTFfSVDCxx07DksZvJ9dRStmiGbTcFufd+lBhJBuHSDgy2PjyNeeqORZ2O+kMTdhC+l8n/ABnQTR2qvpSbQQbdIy7iuuE0fLN9EEHgAu1ftNty0m5lJTMJq5Q07AMz128FOr+JJjI1tBFiZ/Zz7tB4Nvn126lIQ6vkC80qR+iDtnuuMqwP/QMjsFPGXHo8loTcuWbdrbDe45eSajiw0eaxmRh+E5sO+3DxPdWnByBytVZyERjv7vQLyfKHxRAcnvx8GjK/h4pyCSeYdSyIeI6in2gXfwpxnIPJlIbyuMrxs0Dz8epZza6vqs2MEbd7sz1DLwTa6MhhXbnYNbi9go7lv5EmmhK4/TgaGg7GjT0nSVe2na355nFxG12zoGgdSSxmszNlh0uNwke4HZsrvaqX81Fk83P4tzPWdA7zwXXVBdkwdZ9+iXbQMsoaTEMSQCw2hxAv1UB6u7ib1HnpXZN+Qbhp6z7HBcELnHE8rU9XWj6BBHN04AF3MgkNyL2JG7upsBXAqUrq6ihC44uVUjdnsEVSzE7tkC5v7KELFW0h0LAYCWYwm5VZ1FjnlsbiB355VRPXRF31GE8Rl637AlB9MWjOXHMKSw+tUi/fcPf0om/ZP21Br6eTUktwcLd4uPBTFS4azez92817lxuExLqRKsbKTdXiW7HhtE2NuyrjDOxpLb2O1puO5Wtmhe4XsSNhHqpCTRDmPZSbq3JACgrmb7gc++9ZcVBStmMz2YjuJt4JiaSR7bMOE77X8VEvoeXbC9Ukg9a7HIW3gi/Hd516iDlSnhjwxRYeAsB76l5qfkWonkxSTYhvN79idOAgw67c7g2z61rexd3vpKWsqas4Ro3Dz/a0qegpqMYtu86ffQksXrK75YdNkHLpXvc+qu80k90MWTjid+LfM+l1c6oc7Jg6z6eq84TV2SVg8zEnm4ue5U3L7fCq3yyyNw6rfxbt6TtXW05ccTzn77E+cdh4GKRKZphvCkMw9Z9yD+LVUebgbc5BMxMxOwRC54eZ2JTE9PNcO5UDMwQ55b9mRzYsDyGzS0dXLM+0DLjaTo99p4J11E2Nt6h9jub7z7gtI1XwZiw6qY4Yr5hYgQLEC177251tNvbPTwSFmjJuhS9SQihCR07gjPhpohkZI3QHtKkDzoXCLiyy/CabaBBh8Vh2HRKFZoys6ZZdYDIHLdSTy1rsLnC52XQwSBubDYbQLhMwDBYj71IgPINsH9FsqrdAw6QoDmpNUhc8bqux4q45MuyfEXHuqlsDoziicQezwUXU9xbxUQ+iZYM06WHtU3X22uPGmf5tSPutD+kZ9osVTzLmatx0ei9fzti7AdKjbwH2c87bgN5yoFbTnPmzfdiy8L+9K6JJtFx2Z+KawOrbyNtyk3P4b9ZvYu5fbu5VySSaZuFxwt/Fvnv67qbKe5xO096eOkMPAxSFTPMN4U7RHrPuQfxaqzzcLbnIJmNuJ2CIXPDzOxLuk+IOzIxAP9Xhvu5O+892QpUVMtQcNM3L8j79Snv4bI/mqXf6jzO3uC7RRxxWiUbTn6OHgFz+cw8yBlU2UMbX3mJkfu9+dhwV/PPLPpARs3ny/V+lT+B1YnmAEzDDRfkIs2YcmbcO3ffsrSEb3CzjYbh6+lkoZY4z8gxH8neQ9SehW/Ruj0gjWOMbKLuFyfM1eBYWSpJJuU1XVxFCErpXDtJBLGp2WeNlDciVIBrhzC6DY3WZx4NsNGFmws0IUW24m6VLcyNye6sx9JE4Wljz/IbeOWfaFqCd5cXRSDM6rsrcM8uwrg+BgxG5oJr/AI3zbeO5qXbQkf403UffkieQH/Khvx/f7XM6Lmg+9yzwDkw6VP3D210vrIvuMxDePfkl/wCNTP8AtSFvA5jv9V3h03ikzaKOdfx4n2G8DkaGcowONjdp4qL6GqZmAHDgbdx9V5/4ij6QsmHlMxQAIUCm92uS9rAZjPOmTNEG4y4WSwEhdgDHYt1rd+iy5SRz4ltmVjbjh4b2tykfl2ZClRUyzm1M3/Y+/e5Ofw2sF6p3+rfM/wDAmYYo4yIlG25+jh4M/wBJx5kDKpMoo2vvKTI/du98exMc68stGBGzf6foHpVgwOq88oAnYYeL8hFvPrNw7d9+ytIRvcLONhuHr6WSnOxxn5BiP5O8h6kq1aL0TDh12YUVAd5G895OZq5jGsFmiwS8kjpHYnm5T1SUEUIRQhFCEUIXy1CFG6R1fw01zJChJ3tbZbxGZqD42P1hdWRyyR6hI6FCS6mFP6LiZIvQb5xPC4I86q5kjUcR3jv9Vd/JDvuMB7j3eii8ZonFIbyYaOf04W2H79wJ7rVCSNzhaRgeO/v9VON0QN43lh45jtHoovpVMgQR4pnI/o5XZa9+LWuF7aTFHSh2IRm+7Z35d9kyZajDYyNtvB9nuU/gdVppQBOwgi/s8O8+s3v3350+I3OFnGw3D19LJPno4z9MXP5O8h63Vq0ZouKBdmJFQcbDM953mrmta0WaLBLve55xONzxTtqkoooQihCKEIoQihC//9k="/>
          <p:cNvSpPr>
            <a:spLocks noChangeAspect="1" noChangeArrowheads="1"/>
          </p:cNvSpPr>
          <p:nvPr/>
        </p:nvSpPr>
        <p:spPr bwMode="auto">
          <a:xfrm>
            <a:off x="673100"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panose="030F0702030302020204" pitchFamily="66" charset="0"/>
            </a:endParaRPr>
          </a:p>
        </p:txBody>
      </p:sp>
      <p:pic>
        <p:nvPicPr>
          <p:cNvPr id="13" name="Picture 12">
            <a:extLst>
              <a:ext uri="{FF2B5EF4-FFF2-40B4-BE49-F238E27FC236}">
                <a16:creationId xmlns:a16="http://schemas.microsoft.com/office/drawing/2014/main" id="{65DADC34-8F60-4790-867A-E0F95B0E459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646237" y="696497"/>
            <a:ext cx="1851526" cy="1780109"/>
          </a:xfrm>
          <a:prstGeom prst="rect">
            <a:avLst/>
          </a:prstGeom>
          <a:noFill/>
          <a:ln>
            <a:noFill/>
          </a:ln>
        </p:spPr>
      </p:pic>
    </p:spTree>
    <p:extLst>
      <p:ext uri="{BB962C8B-B14F-4D97-AF65-F5344CB8AC3E}">
        <p14:creationId xmlns:p14="http://schemas.microsoft.com/office/powerpoint/2010/main" val="556730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A80A8-9B28-61B4-CE58-2D5A8A212C8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94F9640-BBCF-0103-D69E-EA1314CFBF11}"/>
              </a:ext>
            </a:extLst>
          </p:cNvPr>
          <p:cNvSpPr>
            <a:spLocks noGrp="1"/>
          </p:cNvSpPr>
          <p:nvPr>
            <p:ph type="title"/>
          </p:nvPr>
        </p:nvSpPr>
        <p:spPr/>
        <p:txBody>
          <a:bodyPr>
            <a:normAutofit fontScale="90000"/>
          </a:bodyPr>
          <a:lstStyle/>
          <a:p>
            <a:r>
              <a:rPr lang="en-GB" u="sng" dirty="0">
                <a:latin typeface="Comic Sans MS" panose="030F0702030302020204" pitchFamily="66" charset="0"/>
              </a:rPr>
              <a:t>How to help at home</a:t>
            </a:r>
            <a:br>
              <a:rPr lang="en-GB" u="sng" dirty="0">
                <a:latin typeface="Comic Sans MS" panose="030F0702030302020204" pitchFamily="66" charset="0"/>
              </a:rPr>
            </a:br>
            <a:endParaRPr lang="en-GB" u="sng" dirty="0">
              <a:latin typeface="Comic Sans MS" panose="030F0702030302020204" pitchFamily="66" charset="0"/>
            </a:endParaRPr>
          </a:p>
        </p:txBody>
      </p:sp>
      <p:sp>
        <p:nvSpPr>
          <p:cNvPr id="4" name="TextBox 3">
            <a:extLst>
              <a:ext uri="{FF2B5EF4-FFF2-40B4-BE49-F238E27FC236}">
                <a16:creationId xmlns:a16="http://schemas.microsoft.com/office/drawing/2014/main" id="{3F7AA4B3-3258-5B5F-ABC8-0E6D889256BC}"/>
              </a:ext>
            </a:extLst>
          </p:cNvPr>
          <p:cNvSpPr txBox="1"/>
          <p:nvPr/>
        </p:nvSpPr>
        <p:spPr>
          <a:xfrm>
            <a:off x="4358396" y="4488347"/>
            <a:ext cx="4572000" cy="2308324"/>
          </a:xfrm>
          <a:prstGeom prst="rect">
            <a:avLst/>
          </a:prstGeom>
          <a:solidFill>
            <a:schemeClr val="accent3"/>
          </a:solidFill>
        </p:spPr>
        <p:txBody>
          <a:bodyPr wrap="square">
            <a:spAutoFit/>
          </a:bodyPr>
          <a:lstStyle/>
          <a:p>
            <a:r>
              <a:rPr lang="en-GB" dirty="0">
                <a:latin typeface="Arial" panose="020B0604020202020204" pitchFamily="34" charset="0"/>
                <a:cs typeface="Arial" panose="020B0604020202020204" pitchFamily="34" charset="0"/>
              </a:rPr>
              <a:t>Provide a calm, quiet spot for homework and home study.</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Get in touch if we can help in any way. Email or catch us at the door. </a:t>
            </a:r>
          </a:p>
          <a:p>
            <a:endParaRPr lang="en-GB" dirty="0">
              <a:latin typeface="Arial" panose="020B0604020202020204" pitchFamily="34" charset="0"/>
              <a:cs typeface="Arial" panose="020B0604020202020204" pitchFamily="34" charset="0"/>
            </a:endParaRPr>
          </a:p>
          <a:p>
            <a:r>
              <a:rPr lang="en-GB" dirty="0">
                <a:highlight>
                  <a:srgbClr val="FFFF00"/>
                </a:highlight>
                <a:latin typeface="Arial" panose="020B0604020202020204" pitchFamily="34" charset="0"/>
                <a:cs typeface="Arial" panose="020B0604020202020204" pitchFamily="34" charset="0"/>
              </a:rPr>
              <a:t>CGP study books available from Spring Term .</a:t>
            </a:r>
          </a:p>
        </p:txBody>
      </p:sp>
      <p:sp>
        <p:nvSpPr>
          <p:cNvPr id="6" name="TextBox 5">
            <a:extLst>
              <a:ext uri="{FF2B5EF4-FFF2-40B4-BE49-F238E27FC236}">
                <a16:creationId xmlns:a16="http://schemas.microsoft.com/office/drawing/2014/main" id="{861A20C1-9BEA-7E49-70DC-0F3A00C87C4E}"/>
              </a:ext>
            </a:extLst>
          </p:cNvPr>
          <p:cNvSpPr txBox="1"/>
          <p:nvPr/>
        </p:nvSpPr>
        <p:spPr>
          <a:xfrm>
            <a:off x="4355976" y="2897068"/>
            <a:ext cx="4572000" cy="1477328"/>
          </a:xfrm>
          <a:prstGeom prst="rect">
            <a:avLst/>
          </a:prstGeom>
          <a:solidFill>
            <a:schemeClr val="accent1"/>
          </a:solidFill>
        </p:spPr>
        <p:txBody>
          <a:bodyPr wrap="square">
            <a:spAutoFit/>
          </a:bodyPr>
          <a:lstStyle/>
          <a:p>
            <a:r>
              <a:rPr lang="en-GB" dirty="0">
                <a:latin typeface="Arial" panose="020B0604020202020204" pitchFamily="34" charset="0"/>
                <a:cs typeface="Arial" panose="020B0604020202020204" pitchFamily="34" charset="0"/>
              </a:rPr>
              <a:t>Times Table Rockstars – several times a week to build confidence with quick mental recall of facts to 12 x 12.</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Important for arithmetic aspects of SATs .</a:t>
            </a:r>
          </a:p>
        </p:txBody>
      </p:sp>
      <p:sp>
        <p:nvSpPr>
          <p:cNvPr id="10" name="TextBox 9">
            <a:extLst>
              <a:ext uri="{FF2B5EF4-FFF2-40B4-BE49-F238E27FC236}">
                <a16:creationId xmlns:a16="http://schemas.microsoft.com/office/drawing/2014/main" id="{97686933-BADA-DD86-B0FC-4F5C25730BC4}"/>
              </a:ext>
            </a:extLst>
          </p:cNvPr>
          <p:cNvSpPr txBox="1"/>
          <p:nvPr/>
        </p:nvSpPr>
        <p:spPr>
          <a:xfrm>
            <a:off x="524669" y="2019905"/>
            <a:ext cx="2601892" cy="1754326"/>
          </a:xfrm>
          <a:prstGeom prst="rect">
            <a:avLst/>
          </a:prstGeom>
          <a:solidFill>
            <a:srgbClr val="FFFF00"/>
          </a:solidFill>
        </p:spPr>
        <p:txBody>
          <a:bodyPr wrap="square">
            <a:spAutoFit/>
          </a:bodyPr>
          <a:lstStyle/>
          <a:p>
            <a:r>
              <a:rPr lang="en-GB" dirty="0">
                <a:latin typeface="Arial" panose="020B0604020202020204" pitchFamily="34" charset="0"/>
                <a:cs typeface="Arial" panose="020B0604020202020204" pitchFamily="34" charset="0"/>
              </a:rPr>
              <a:t>Home reading – as often as possible (around other commitments)</a:t>
            </a:r>
          </a:p>
          <a:p>
            <a:r>
              <a:rPr lang="en-GB" dirty="0">
                <a:latin typeface="Arial" panose="020B0604020202020204" pitchFamily="34" charset="0"/>
                <a:cs typeface="Arial" panose="020B0604020202020204" pitchFamily="34" charset="0"/>
              </a:rPr>
              <a:t>  Good readers make      </a:t>
            </a:r>
          </a:p>
          <a:p>
            <a:r>
              <a:rPr lang="en-GB" dirty="0">
                <a:latin typeface="Arial" panose="020B0604020202020204" pitchFamily="34" charset="0"/>
                <a:cs typeface="Arial" panose="020B0604020202020204" pitchFamily="34" charset="0"/>
              </a:rPr>
              <a:t>     good writers!</a:t>
            </a:r>
          </a:p>
        </p:txBody>
      </p:sp>
      <p:sp>
        <p:nvSpPr>
          <p:cNvPr id="5" name="TextBox 4">
            <a:extLst>
              <a:ext uri="{FF2B5EF4-FFF2-40B4-BE49-F238E27FC236}">
                <a16:creationId xmlns:a16="http://schemas.microsoft.com/office/drawing/2014/main" id="{5298158E-8767-2482-DFFD-55F7FF294469}"/>
              </a:ext>
            </a:extLst>
          </p:cNvPr>
          <p:cNvSpPr txBox="1"/>
          <p:nvPr/>
        </p:nvSpPr>
        <p:spPr>
          <a:xfrm>
            <a:off x="424425" y="3954700"/>
            <a:ext cx="3168352" cy="2585323"/>
          </a:xfrm>
          <a:prstGeom prst="rect">
            <a:avLst/>
          </a:prstGeom>
          <a:solidFill>
            <a:srgbClr val="FF0000"/>
          </a:solidFill>
        </p:spPr>
        <p:txBody>
          <a:bodyPr wrap="square">
            <a:spAutoFit/>
          </a:bodyPr>
          <a:lstStyle/>
          <a:p>
            <a:r>
              <a:rPr lang="en-GB" dirty="0">
                <a:latin typeface="Arial" panose="020B0604020202020204" pitchFamily="34" charset="0"/>
                <a:cs typeface="Arial" panose="020B0604020202020204" pitchFamily="34" charset="0"/>
              </a:rPr>
              <a:t>Topics we are learning in class within each subject are shown on the school website with support materials at the bottom of the page to help support your child's learning. This will be updated each term when topics change over the year.</a:t>
            </a:r>
          </a:p>
        </p:txBody>
      </p:sp>
    </p:spTree>
    <p:extLst>
      <p:ext uri="{BB962C8B-B14F-4D97-AF65-F5344CB8AC3E}">
        <p14:creationId xmlns:p14="http://schemas.microsoft.com/office/powerpoint/2010/main" val="3714198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2445279"/>
            <a:ext cx="8352928" cy="3816424"/>
          </a:xfrm>
        </p:spPr>
        <p:txBody>
          <a:bodyPr>
            <a:normAutofit/>
          </a:bodyPr>
          <a:lstStyle/>
          <a:p>
            <a:r>
              <a:rPr lang="en-GB" sz="3200" dirty="0">
                <a:latin typeface="Comic Sans MS" panose="030F0702030302020204" pitchFamily="66" charset="0"/>
              </a:rPr>
              <a:t>In person – after school </a:t>
            </a:r>
          </a:p>
          <a:p>
            <a:r>
              <a:rPr lang="en-GB" sz="3200" dirty="0">
                <a:latin typeface="Comic Sans MS" panose="030F0702030302020204" pitchFamily="66" charset="0"/>
              </a:rPr>
              <a:t>By phone – via the school office</a:t>
            </a:r>
          </a:p>
          <a:p>
            <a:r>
              <a:rPr lang="en-GB" sz="3200" dirty="0">
                <a:latin typeface="Comic Sans MS" panose="030F0702030302020204" pitchFamily="66" charset="0"/>
              </a:rPr>
              <a:t>Email – </a:t>
            </a:r>
            <a:r>
              <a:rPr lang="en-GB" sz="3200" dirty="0">
                <a:latin typeface="Comic Sans MS" panose="030F0702030302020204" pitchFamily="66" charset="0"/>
                <a:hlinkClick r:id="rId2"/>
              </a:rPr>
              <a:t>admin@stapeleybl.cheshire.sch.uk</a:t>
            </a:r>
            <a:endParaRPr lang="en-GB" sz="3200" dirty="0">
              <a:latin typeface="Comic Sans MS" panose="030F0702030302020204" pitchFamily="66" charset="0"/>
            </a:endParaRPr>
          </a:p>
          <a:p>
            <a:r>
              <a:rPr lang="en-GB" sz="3200" dirty="0">
                <a:latin typeface="Comic Sans MS" panose="030F0702030302020204" pitchFamily="66" charset="0"/>
              </a:rPr>
              <a:t> </a:t>
            </a:r>
            <a:r>
              <a:rPr lang="en-GB" sz="3200" dirty="0">
                <a:latin typeface="Comic Sans MS" panose="030F0702030302020204" pitchFamily="66" charset="0"/>
                <a:hlinkClick r:id="rId3"/>
              </a:rPr>
              <a:t>tpyle@stapeleybl.cheshire.sch.uk</a:t>
            </a:r>
            <a:r>
              <a:rPr lang="en-GB" sz="3200" dirty="0">
                <a:latin typeface="Comic Sans MS" panose="030F0702030302020204" pitchFamily="66" charset="0"/>
              </a:rPr>
              <a:t>    </a:t>
            </a:r>
            <a:endParaRPr lang="en-GB" sz="3200" dirty="0">
              <a:solidFill>
                <a:schemeClr val="tx1"/>
              </a:solidFill>
              <a:latin typeface="Comic Sans MS" panose="030F0702030302020204" pitchFamily="66" charset="0"/>
            </a:endParaRPr>
          </a:p>
          <a:p>
            <a:r>
              <a:rPr lang="en-GB" sz="3200" dirty="0">
                <a:latin typeface="Comic Sans MS" panose="030F0702030302020204" pitchFamily="66" charset="0"/>
              </a:rPr>
              <a:t>Messages in planners</a:t>
            </a:r>
          </a:p>
          <a:p>
            <a:pPr marL="0" indent="0" algn="ctr">
              <a:buNone/>
            </a:pPr>
            <a:endParaRPr lang="en-GB" sz="3200" dirty="0">
              <a:latin typeface="Comic Sans MS" panose="030F0702030302020204" pitchFamily="66" charset="0"/>
            </a:endParaRPr>
          </a:p>
          <a:p>
            <a:pPr marL="0" indent="0" algn="ctr">
              <a:buNone/>
            </a:pPr>
            <a:endParaRPr lang="en-GB" sz="3200" dirty="0">
              <a:latin typeface="Comic Sans MS" panose="030F0702030302020204" pitchFamily="66" charset="0"/>
            </a:endParaRPr>
          </a:p>
        </p:txBody>
      </p:sp>
      <p:sp>
        <p:nvSpPr>
          <p:cNvPr id="3" name="Title 2"/>
          <p:cNvSpPr>
            <a:spLocks noGrp="1"/>
          </p:cNvSpPr>
          <p:nvPr>
            <p:ph type="title"/>
          </p:nvPr>
        </p:nvSpPr>
        <p:spPr>
          <a:xfrm>
            <a:off x="457200" y="520088"/>
            <a:ext cx="8229600" cy="1252728"/>
          </a:xfrm>
        </p:spPr>
        <p:txBody>
          <a:bodyPr>
            <a:normAutofit/>
          </a:bodyPr>
          <a:lstStyle/>
          <a:p>
            <a:r>
              <a:rPr lang="en-GB" sz="4800" u="sng" dirty="0">
                <a:latin typeface="Comic Sans MS" panose="030F0702030302020204" pitchFamily="66" charset="0"/>
              </a:rPr>
              <a:t>And finally…</a:t>
            </a:r>
          </a:p>
        </p:txBody>
      </p:sp>
      <p:sp>
        <p:nvSpPr>
          <p:cNvPr id="4" name="Title 1">
            <a:extLst>
              <a:ext uri="{FF2B5EF4-FFF2-40B4-BE49-F238E27FC236}">
                <a16:creationId xmlns:a16="http://schemas.microsoft.com/office/drawing/2014/main" id="{8D1F38CD-400F-9096-EEA7-BEA799126E0D}"/>
              </a:ext>
            </a:extLst>
          </p:cNvPr>
          <p:cNvSpPr txBox="1">
            <a:spLocks/>
          </p:cNvSpPr>
          <p:nvPr/>
        </p:nvSpPr>
        <p:spPr>
          <a:xfrm>
            <a:off x="457200" y="5624155"/>
            <a:ext cx="8229600" cy="1252728"/>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6600">
                <a:solidFill>
                  <a:schemeClr val="tx1"/>
                </a:solidFill>
                <a:latin typeface="Comic Sans MS" panose="030F0702030302020204" pitchFamily="66" charset="0"/>
              </a:rPr>
              <a:t>Any questions?</a:t>
            </a:r>
            <a:br>
              <a:rPr lang="en-US" sz="6600">
                <a:solidFill>
                  <a:schemeClr val="tx1"/>
                </a:solidFill>
              </a:rPr>
            </a:br>
            <a:endParaRPr lang="en-GB" sz="4000" dirty="0">
              <a:solidFill>
                <a:srgbClr val="7030A0"/>
              </a:solidFill>
            </a:endParaRPr>
          </a:p>
        </p:txBody>
      </p:sp>
    </p:spTree>
    <p:extLst>
      <p:ext uri="{BB962C8B-B14F-4D97-AF65-F5344CB8AC3E}">
        <p14:creationId xmlns:p14="http://schemas.microsoft.com/office/powerpoint/2010/main" val="4136345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3567" y="2456892"/>
            <a:ext cx="7408333" cy="4104456"/>
          </a:xfrm>
        </p:spPr>
        <p:txBody>
          <a:bodyPr>
            <a:noAutofit/>
          </a:bodyPr>
          <a:lstStyle/>
          <a:p>
            <a:pPr marL="301943" lvl="1" indent="0" algn="ctr">
              <a:buNone/>
            </a:pPr>
            <a:r>
              <a:rPr lang="en-GB" sz="4000" u="sng" dirty="0">
                <a:latin typeface="Arial" panose="020B0604020202020204" pitchFamily="34" charset="0"/>
                <a:cs typeface="Arial" panose="020B0604020202020204" pitchFamily="34" charset="0"/>
              </a:rPr>
              <a:t>Mr Pyle- Class Teacher </a:t>
            </a:r>
          </a:p>
          <a:p>
            <a:pPr marL="301943" lvl="1" indent="0">
              <a:buNone/>
            </a:pPr>
            <a:endParaRPr lang="en-GB" sz="2000" dirty="0">
              <a:latin typeface="Comic Sans MS" panose="030F0702030302020204" pitchFamily="66" charset="0"/>
            </a:endParaRPr>
          </a:p>
          <a:p>
            <a:pPr marL="301943" lvl="1" indent="0" algn="ctr">
              <a:buNone/>
            </a:pPr>
            <a:r>
              <a:rPr lang="en-GB" sz="3200" u="sng" dirty="0">
                <a:latin typeface="Arial" panose="020B0604020202020204" pitchFamily="34" charset="0"/>
                <a:cs typeface="Arial" panose="020B0604020202020204" pitchFamily="34" charset="0"/>
              </a:rPr>
              <a:t>Support Staff and Friday afternoon lessons - Mrs Herbert-Jackson</a:t>
            </a:r>
            <a:endParaRPr lang="en-GB" sz="3200"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457200" y="463440"/>
            <a:ext cx="8229600" cy="1252728"/>
          </a:xfrm>
        </p:spPr>
        <p:txBody>
          <a:bodyPr>
            <a:normAutofit/>
          </a:bodyPr>
          <a:lstStyle/>
          <a:p>
            <a:r>
              <a:rPr lang="en-GB" sz="4800" u="sng" dirty="0">
                <a:latin typeface="Arial" panose="020B0604020202020204" pitchFamily="34" charset="0"/>
                <a:cs typeface="Arial" panose="020B0604020202020204" pitchFamily="34" charset="0"/>
              </a:rPr>
              <a:t>The Year 6 Team</a:t>
            </a:r>
          </a:p>
        </p:txBody>
      </p:sp>
      <p:pic>
        <p:nvPicPr>
          <p:cNvPr id="4" name="Picture 3">
            <a:extLst>
              <a:ext uri="{FF2B5EF4-FFF2-40B4-BE49-F238E27FC236}">
                <a16:creationId xmlns:a16="http://schemas.microsoft.com/office/drawing/2014/main" id="{6B054FF4-0848-5217-E88A-0F2F938853AE}"/>
              </a:ext>
            </a:extLst>
          </p:cNvPr>
          <p:cNvPicPr>
            <a:picLocks noChangeAspect="1"/>
          </p:cNvPicPr>
          <p:nvPr/>
        </p:nvPicPr>
        <p:blipFill>
          <a:blip r:embed="rId3"/>
          <a:stretch>
            <a:fillRect/>
          </a:stretch>
        </p:blipFill>
        <p:spPr>
          <a:xfrm>
            <a:off x="2929825" y="4725144"/>
            <a:ext cx="2915816" cy="2002345"/>
          </a:xfrm>
          <a:prstGeom prst="rect">
            <a:avLst/>
          </a:prstGeom>
        </p:spPr>
      </p:pic>
    </p:spTree>
    <p:extLst>
      <p:ext uri="{BB962C8B-B14F-4D97-AF65-F5344CB8AC3E}">
        <p14:creationId xmlns:p14="http://schemas.microsoft.com/office/powerpoint/2010/main" val="2000619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E9E68-46D4-457C-9A11-85D852D92F6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9840A76-50B1-423B-06C5-36E4C05DACC1}"/>
              </a:ext>
            </a:extLst>
          </p:cNvPr>
          <p:cNvSpPr>
            <a:spLocks noGrp="1"/>
          </p:cNvSpPr>
          <p:nvPr>
            <p:ph type="title"/>
          </p:nvPr>
        </p:nvSpPr>
        <p:spPr>
          <a:xfrm>
            <a:off x="457200" y="463440"/>
            <a:ext cx="8229600" cy="1252728"/>
          </a:xfrm>
        </p:spPr>
        <p:txBody>
          <a:bodyPr>
            <a:normAutofit/>
          </a:bodyPr>
          <a:lstStyle/>
          <a:p>
            <a:r>
              <a:rPr lang="en-GB" sz="4800" u="sng" dirty="0">
                <a:latin typeface="Arial" panose="020B0604020202020204" pitchFamily="34" charset="0"/>
                <a:cs typeface="Arial" panose="020B0604020202020204" pitchFamily="34" charset="0"/>
              </a:rPr>
              <a:t>Who is Mr Pyle?</a:t>
            </a:r>
          </a:p>
        </p:txBody>
      </p:sp>
      <p:sp>
        <p:nvSpPr>
          <p:cNvPr id="8" name="TextBox 7">
            <a:extLst>
              <a:ext uri="{FF2B5EF4-FFF2-40B4-BE49-F238E27FC236}">
                <a16:creationId xmlns:a16="http://schemas.microsoft.com/office/drawing/2014/main" id="{D8EE64BA-91FC-B3FA-6689-87D339613CD4}"/>
              </a:ext>
            </a:extLst>
          </p:cNvPr>
          <p:cNvSpPr txBox="1"/>
          <p:nvPr/>
        </p:nvSpPr>
        <p:spPr>
          <a:xfrm>
            <a:off x="73036" y="2977126"/>
            <a:ext cx="4714988" cy="3416320"/>
          </a:xfrm>
          <a:prstGeom prst="rect">
            <a:avLst/>
          </a:prstGeom>
          <a:noFill/>
          <a:ln>
            <a:solidFill>
              <a:schemeClr val="bg2">
                <a:lumMod val="50000"/>
              </a:schemeClr>
            </a:solidFill>
          </a:ln>
        </p:spPr>
        <p:txBody>
          <a:bodyPr wrap="square">
            <a:spAutoFit/>
          </a:body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 have worked in various schools while living in Worcester during my time at University where I studied ‘Primary Education BA (Hons) with QTS’.</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For the past 3 years has been a full-time teacher at a school in Hertfordshire.</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For the 3 past years I have been a KS2 teacher, whilst also providing Year 6 extra tuition after school, preparing children for their S.A.T.S assessments all year.</a:t>
            </a:r>
          </a:p>
        </p:txBody>
      </p:sp>
      <p:sp>
        <p:nvSpPr>
          <p:cNvPr id="10" name="TextBox 9">
            <a:extLst>
              <a:ext uri="{FF2B5EF4-FFF2-40B4-BE49-F238E27FC236}">
                <a16:creationId xmlns:a16="http://schemas.microsoft.com/office/drawing/2014/main" id="{4A806FDC-4B3B-BA76-8647-FED85B54648F}"/>
              </a:ext>
            </a:extLst>
          </p:cNvPr>
          <p:cNvSpPr txBox="1"/>
          <p:nvPr/>
        </p:nvSpPr>
        <p:spPr>
          <a:xfrm>
            <a:off x="4932040" y="2977126"/>
            <a:ext cx="4138924" cy="3693319"/>
          </a:xfrm>
          <a:prstGeom prst="rect">
            <a:avLst/>
          </a:prstGeom>
          <a:noFill/>
          <a:ln>
            <a:solidFill>
              <a:schemeClr val="bg2">
                <a:lumMod val="50000"/>
              </a:schemeClr>
            </a:solidFill>
          </a:ln>
        </p:spPr>
        <p:txBody>
          <a:bodyPr wrap="square">
            <a:spAutoFit/>
          </a:body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 have just moved into the local area from previously living in Hertfordshire.</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My hobbies include:</a:t>
            </a:r>
          </a:p>
          <a:p>
            <a:r>
              <a:rPr lang="en-GB" dirty="0">
                <a:latin typeface="Arial" panose="020B0604020202020204" pitchFamily="34" charset="0"/>
                <a:cs typeface="Arial" panose="020B0604020202020204" pitchFamily="34" charset="0"/>
              </a:rPr>
              <a:t>Tennis</a:t>
            </a:r>
          </a:p>
          <a:p>
            <a:r>
              <a:rPr lang="en-GB" dirty="0">
                <a:latin typeface="Arial" panose="020B0604020202020204" pitchFamily="34" charset="0"/>
                <a:cs typeface="Arial" panose="020B0604020202020204" pitchFamily="34" charset="0"/>
              </a:rPr>
              <a:t>Music</a:t>
            </a:r>
          </a:p>
          <a:p>
            <a:r>
              <a:rPr lang="en-GB" dirty="0">
                <a:latin typeface="Arial" panose="020B0604020202020204" pitchFamily="34" charset="0"/>
                <a:cs typeface="Arial" panose="020B0604020202020204" pitchFamily="34" charset="0"/>
              </a:rPr>
              <a:t>Playing chess</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 am already enjoying getting to know the Y6 children and getting to know their individual strengths and targets.</a:t>
            </a:r>
          </a:p>
        </p:txBody>
      </p:sp>
      <p:sp>
        <p:nvSpPr>
          <p:cNvPr id="11" name="TextBox 10">
            <a:extLst>
              <a:ext uri="{FF2B5EF4-FFF2-40B4-BE49-F238E27FC236}">
                <a16:creationId xmlns:a16="http://schemas.microsoft.com/office/drawing/2014/main" id="{6267B189-EB06-5558-79CA-A8051489230B}"/>
              </a:ext>
            </a:extLst>
          </p:cNvPr>
          <p:cNvSpPr txBox="1"/>
          <p:nvPr/>
        </p:nvSpPr>
        <p:spPr>
          <a:xfrm>
            <a:off x="457200" y="2516575"/>
            <a:ext cx="3744416" cy="461665"/>
          </a:xfrm>
          <a:prstGeom prst="rect">
            <a:avLst/>
          </a:prstGeom>
          <a:noFill/>
          <a:ln>
            <a:solidFill>
              <a:schemeClr val="bg2">
                <a:lumMod val="50000"/>
              </a:schemeClr>
            </a:solidFill>
          </a:ln>
        </p:spPr>
        <p:txBody>
          <a:bodyPr wrap="square" rtlCol="0">
            <a:spAutoFit/>
          </a:bodyPr>
          <a:lstStyle/>
          <a:p>
            <a:pPr algn="ctr"/>
            <a:r>
              <a:rPr lang="en-GB" sz="2400" b="1" u="sng" dirty="0">
                <a:latin typeface="Arial" panose="020B0604020202020204" pitchFamily="34" charset="0"/>
                <a:cs typeface="Arial" panose="020B0604020202020204" pitchFamily="34" charset="0"/>
              </a:rPr>
              <a:t>Credentials</a:t>
            </a:r>
          </a:p>
        </p:txBody>
      </p:sp>
      <p:sp>
        <p:nvSpPr>
          <p:cNvPr id="13" name="TextBox 12">
            <a:extLst>
              <a:ext uri="{FF2B5EF4-FFF2-40B4-BE49-F238E27FC236}">
                <a16:creationId xmlns:a16="http://schemas.microsoft.com/office/drawing/2014/main" id="{1A1E4472-CA0C-9ABE-DD12-474CA5AB56DC}"/>
              </a:ext>
            </a:extLst>
          </p:cNvPr>
          <p:cNvSpPr txBox="1"/>
          <p:nvPr/>
        </p:nvSpPr>
        <p:spPr>
          <a:xfrm>
            <a:off x="5129294" y="2515461"/>
            <a:ext cx="3744416" cy="461665"/>
          </a:xfrm>
          <a:prstGeom prst="rect">
            <a:avLst/>
          </a:prstGeom>
          <a:noFill/>
          <a:ln>
            <a:solidFill>
              <a:schemeClr val="bg2">
                <a:lumMod val="50000"/>
              </a:schemeClr>
            </a:solidFill>
          </a:ln>
        </p:spPr>
        <p:txBody>
          <a:bodyPr wrap="square" rtlCol="0">
            <a:spAutoFit/>
          </a:bodyPr>
          <a:lstStyle/>
          <a:p>
            <a:pPr algn="ctr"/>
            <a:r>
              <a:rPr lang="en-GB" sz="2400" b="1" u="sng" dirty="0">
                <a:latin typeface="Arial" panose="020B0604020202020204" pitchFamily="34" charset="0"/>
                <a:cs typeface="Arial" panose="020B0604020202020204" pitchFamily="34" charset="0"/>
              </a:rPr>
              <a:t>Personal Details</a:t>
            </a:r>
          </a:p>
        </p:txBody>
      </p:sp>
    </p:spTree>
    <p:extLst>
      <p:ext uri="{BB962C8B-B14F-4D97-AF65-F5344CB8AC3E}">
        <p14:creationId xmlns:p14="http://schemas.microsoft.com/office/powerpoint/2010/main" val="2614243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227" y="1732869"/>
            <a:ext cx="7092788" cy="4857403"/>
          </a:xfrm>
        </p:spPr>
        <p:txBody>
          <a:bodyPr>
            <a:noAutofit/>
          </a:bodyPr>
          <a:lstStyle/>
          <a:p>
            <a:pPr>
              <a:buFontTx/>
              <a:buChar char="-"/>
            </a:pPr>
            <a:endParaRPr lang="en-GB" sz="2800" dirty="0">
              <a:latin typeface="Comic Sans MS" panose="030F0702030302020204" pitchFamily="66" charset="0"/>
            </a:endParaRPr>
          </a:p>
          <a:p>
            <a:pPr>
              <a:buFontTx/>
              <a:buChar char="-"/>
            </a:pPr>
            <a:r>
              <a:rPr lang="en-GB" sz="2000" dirty="0">
                <a:latin typeface="Arial" panose="020B0604020202020204" pitchFamily="34" charset="0"/>
                <a:cs typeface="Arial" panose="020B0604020202020204" pitchFamily="34" charset="0"/>
              </a:rPr>
              <a:t>(Sometimes children will arrive to complete an independent morning activity during registration) </a:t>
            </a:r>
            <a:endParaRPr lang="en-GB" sz="2800" dirty="0">
              <a:latin typeface="Arial" panose="020B0604020202020204" pitchFamily="34" charset="0"/>
              <a:cs typeface="Arial" panose="020B0604020202020204" pitchFamily="34" charset="0"/>
            </a:endParaRPr>
          </a:p>
          <a:p>
            <a:pPr>
              <a:buFontTx/>
              <a:buChar char="-"/>
            </a:pPr>
            <a:r>
              <a:rPr lang="en-GB" sz="2000" dirty="0">
                <a:latin typeface="Arial" panose="020B0604020202020204" pitchFamily="34" charset="0"/>
                <a:cs typeface="Arial" panose="020B0604020202020204" pitchFamily="34" charset="0"/>
              </a:rPr>
              <a:t>Assembly </a:t>
            </a:r>
          </a:p>
          <a:p>
            <a:pPr>
              <a:buFontTx/>
              <a:buChar char="-"/>
            </a:pPr>
            <a:r>
              <a:rPr lang="en-GB" sz="2000" dirty="0">
                <a:latin typeface="Arial" panose="020B0604020202020204" pitchFamily="34" charset="0"/>
                <a:cs typeface="Arial" panose="020B0604020202020204" pitchFamily="34" charset="0"/>
              </a:rPr>
              <a:t>English</a:t>
            </a:r>
          </a:p>
          <a:p>
            <a:pPr>
              <a:buFontTx/>
              <a:buChar char="-"/>
            </a:pPr>
            <a:r>
              <a:rPr lang="en-GB" sz="2000" dirty="0">
                <a:latin typeface="Arial" panose="020B0604020202020204" pitchFamily="34" charset="0"/>
                <a:cs typeface="Arial" panose="020B0604020202020204" pitchFamily="34" charset="0"/>
              </a:rPr>
              <a:t>Break</a:t>
            </a:r>
          </a:p>
          <a:p>
            <a:pPr>
              <a:buFontTx/>
              <a:buChar char="-"/>
            </a:pPr>
            <a:r>
              <a:rPr lang="en-GB" sz="2000" dirty="0">
                <a:latin typeface="Arial" panose="020B0604020202020204" pitchFamily="34" charset="0"/>
                <a:cs typeface="Arial" panose="020B0604020202020204" pitchFamily="34" charset="0"/>
              </a:rPr>
              <a:t>Maths</a:t>
            </a:r>
          </a:p>
          <a:p>
            <a:pPr>
              <a:buFontTx/>
              <a:buChar char="-"/>
            </a:pPr>
            <a:r>
              <a:rPr lang="en-GB" sz="2000" dirty="0">
                <a:latin typeface="Arial" panose="020B0604020202020204" pitchFamily="34" charset="0"/>
                <a:cs typeface="Arial" panose="020B0604020202020204" pitchFamily="34" charset="0"/>
              </a:rPr>
              <a:t>Spellings/Handwriting/Maths Fluency/ Times Tables</a:t>
            </a:r>
          </a:p>
          <a:p>
            <a:pPr>
              <a:buFontTx/>
              <a:buChar char="-"/>
            </a:pPr>
            <a:r>
              <a:rPr lang="en-GB" sz="2000" dirty="0">
                <a:latin typeface="Arial" panose="020B0604020202020204" pitchFamily="34" charset="0"/>
                <a:cs typeface="Arial" panose="020B0604020202020204" pitchFamily="34" charset="0"/>
              </a:rPr>
              <a:t>Lunch</a:t>
            </a:r>
          </a:p>
          <a:p>
            <a:pPr>
              <a:buFontTx/>
              <a:buChar char="-"/>
            </a:pPr>
            <a:r>
              <a:rPr lang="en-GB" sz="2000" dirty="0">
                <a:latin typeface="Arial" panose="020B0604020202020204" pitchFamily="34" charset="0"/>
                <a:cs typeface="Arial" panose="020B0604020202020204" pitchFamily="34" charset="0"/>
              </a:rPr>
              <a:t>Other curriculum subjects will be timetabled during the same afternoons every week (but sometimes might change due to other factors such as school trips or school photos during the week etc)</a:t>
            </a:r>
          </a:p>
          <a:p>
            <a:pPr>
              <a:buFontTx/>
              <a:buChar char="-"/>
            </a:pPr>
            <a:r>
              <a:rPr lang="en-GB" sz="2000" b="1" u="sng" dirty="0">
                <a:solidFill>
                  <a:srgbClr val="FF0000"/>
                </a:solidFill>
                <a:latin typeface="Arial" panose="020B0604020202020204" pitchFamily="34" charset="0"/>
                <a:cs typeface="Arial" panose="020B0604020202020204" pitchFamily="34" charset="0"/>
              </a:rPr>
              <a:t>P.E days will be Tuesday and Wednesday afternoon</a:t>
            </a:r>
          </a:p>
        </p:txBody>
      </p:sp>
      <p:sp>
        <p:nvSpPr>
          <p:cNvPr id="3" name="Title 2"/>
          <p:cNvSpPr>
            <a:spLocks noGrp="1"/>
          </p:cNvSpPr>
          <p:nvPr>
            <p:ph type="title"/>
          </p:nvPr>
        </p:nvSpPr>
        <p:spPr/>
        <p:txBody>
          <a:bodyPr>
            <a:normAutofit/>
          </a:bodyPr>
          <a:lstStyle/>
          <a:p>
            <a:r>
              <a:rPr lang="en-GB" sz="4800" u="sng" dirty="0">
                <a:latin typeface="Comic Sans MS" panose="030F0702030302020204" pitchFamily="66" charset="0"/>
              </a:rPr>
              <a:t>A typical day in Year 6…</a:t>
            </a:r>
          </a:p>
        </p:txBody>
      </p:sp>
      <p:sp>
        <p:nvSpPr>
          <p:cNvPr id="4" name="TextBox 3">
            <a:extLst>
              <a:ext uri="{FF2B5EF4-FFF2-40B4-BE49-F238E27FC236}">
                <a16:creationId xmlns:a16="http://schemas.microsoft.com/office/drawing/2014/main" id="{D539DB65-A6B7-55BA-0379-BDFCA30043A7}"/>
              </a:ext>
            </a:extLst>
          </p:cNvPr>
          <p:cNvSpPr txBox="1"/>
          <p:nvPr/>
        </p:nvSpPr>
        <p:spPr>
          <a:xfrm>
            <a:off x="6948264" y="2591909"/>
            <a:ext cx="2026568" cy="3139321"/>
          </a:xfrm>
          <a:prstGeom prst="rect">
            <a:avLst/>
          </a:prstGeom>
          <a:solidFill>
            <a:schemeClr val="accent2"/>
          </a:solidFill>
        </p:spPr>
        <p:txBody>
          <a:bodyPr wrap="square" rtlCol="0">
            <a:spAutoFit/>
          </a:bodyPr>
          <a:lstStyle/>
          <a:p>
            <a:r>
              <a:rPr lang="en-GB" b="1" dirty="0">
                <a:solidFill>
                  <a:schemeClr val="bg1"/>
                </a:solidFill>
                <a:latin typeface="Arial" panose="020B0604020202020204" pitchFamily="34" charset="0"/>
                <a:cs typeface="Arial" panose="020B0604020202020204" pitchFamily="34" charset="0"/>
              </a:rPr>
              <a:t>Timetable will start to change as we get  closer to S.A.T.S. </a:t>
            </a:r>
          </a:p>
          <a:p>
            <a:r>
              <a:rPr lang="en-GB" b="1" dirty="0">
                <a:solidFill>
                  <a:schemeClr val="bg1"/>
                </a:solidFill>
                <a:latin typeface="Arial" panose="020B0604020202020204" pitchFamily="34" charset="0"/>
                <a:cs typeface="Arial" panose="020B0604020202020204" pitchFamily="34" charset="0"/>
              </a:rPr>
              <a:t>This is to give your child the best opportunity we can to help the succeed in their own academic goals.</a:t>
            </a:r>
          </a:p>
        </p:txBody>
      </p:sp>
    </p:spTree>
    <p:extLst>
      <p:ext uri="{BB962C8B-B14F-4D97-AF65-F5344CB8AC3E}">
        <p14:creationId xmlns:p14="http://schemas.microsoft.com/office/powerpoint/2010/main" val="2519920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AE5BE-9B20-05BC-D00D-48F70DE8BA1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411C3AF-5DB8-C296-ED9C-E8EAAF071333}"/>
              </a:ext>
            </a:extLst>
          </p:cNvPr>
          <p:cNvSpPr>
            <a:spLocks noGrp="1"/>
          </p:cNvSpPr>
          <p:nvPr>
            <p:ph type="title"/>
          </p:nvPr>
        </p:nvSpPr>
        <p:spPr/>
        <p:txBody>
          <a:bodyPr/>
          <a:lstStyle/>
          <a:p>
            <a:r>
              <a:rPr lang="en-GB" u="sng" dirty="0">
                <a:latin typeface="Arial" panose="020B0604020202020204" pitchFamily="34" charset="0"/>
                <a:cs typeface="Arial" panose="020B0604020202020204" pitchFamily="34" charset="0"/>
              </a:rPr>
              <a:t>Preparing for year 6</a:t>
            </a:r>
          </a:p>
        </p:txBody>
      </p:sp>
      <p:sp>
        <p:nvSpPr>
          <p:cNvPr id="7" name="TextBox 6">
            <a:extLst>
              <a:ext uri="{FF2B5EF4-FFF2-40B4-BE49-F238E27FC236}">
                <a16:creationId xmlns:a16="http://schemas.microsoft.com/office/drawing/2014/main" id="{59E87680-7D19-A7C9-D21B-853C46190872}"/>
              </a:ext>
            </a:extLst>
          </p:cNvPr>
          <p:cNvSpPr txBox="1"/>
          <p:nvPr/>
        </p:nvSpPr>
        <p:spPr>
          <a:xfrm>
            <a:off x="755576" y="2492896"/>
            <a:ext cx="7632848" cy="4093428"/>
          </a:xfrm>
          <a:prstGeom prst="rect">
            <a:avLst/>
          </a:prstGeom>
          <a:noFill/>
        </p:spPr>
        <p:txBody>
          <a:bodyPr wrap="square">
            <a:spAutoFit/>
          </a:bodyPr>
          <a:lstStyle/>
          <a:p>
            <a:pPr marL="285750" indent="-285750" algn="l">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Church school values – The Stapeley Way</a:t>
            </a:r>
            <a:r>
              <a:rPr lang="en-GB" sz="2000" b="1" dirty="0">
                <a:solidFill>
                  <a:schemeClr val="tx1"/>
                </a:solidFill>
                <a:latin typeface="Arial" panose="020B0604020202020204" pitchFamily="34" charset="0"/>
                <a:cs typeface="Arial" panose="020B0604020202020204" pitchFamily="34" charset="0"/>
              </a:rPr>
              <a:t>: </a:t>
            </a:r>
            <a:r>
              <a:rPr lang="en-GB" sz="2000" b="1" i="1" dirty="0">
                <a:solidFill>
                  <a:srgbClr val="0070C0"/>
                </a:solidFill>
                <a:effectLst/>
                <a:latin typeface="Arial" panose="020B0604020202020204" pitchFamily="34" charset="0"/>
                <a:cs typeface="Arial" panose="020B0604020202020204" pitchFamily="34" charset="0"/>
              </a:rPr>
              <a:t>Be ready, </a:t>
            </a:r>
            <a:r>
              <a:rPr lang="en-GB" sz="2000" b="1" i="1" u="sng" dirty="0">
                <a:solidFill>
                  <a:srgbClr val="0070C0"/>
                </a:solidFill>
                <a:effectLst/>
                <a:highlight>
                  <a:srgbClr val="00FFFF"/>
                </a:highlight>
                <a:latin typeface="Arial" panose="020B0604020202020204" pitchFamily="34" charset="0"/>
                <a:cs typeface="Arial" panose="020B0604020202020204" pitchFamily="34" charset="0"/>
              </a:rPr>
              <a:t>Be respectful</a:t>
            </a:r>
            <a:r>
              <a:rPr lang="en-GB" sz="2000" b="1" i="1" dirty="0">
                <a:solidFill>
                  <a:srgbClr val="0070C0"/>
                </a:solidFill>
                <a:effectLst/>
                <a:latin typeface="Arial" panose="020B0604020202020204" pitchFamily="34" charset="0"/>
                <a:cs typeface="Arial" panose="020B0604020202020204" pitchFamily="34" charset="0"/>
              </a:rPr>
              <a:t>, Be kind, Be safe</a:t>
            </a:r>
          </a:p>
          <a:p>
            <a:pPr marL="285750" indent="-285750" algn="l">
              <a:buFont typeface="Arial" panose="020B0604020202020204" pitchFamily="34" charset="0"/>
              <a:buChar char="•"/>
            </a:pPr>
            <a:r>
              <a:rPr lang="en-GB" sz="2000" i="0" dirty="0">
                <a:solidFill>
                  <a:schemeClr val="tx1"/>
                </a:solidFill>
                <a:effectLst/>
                <a:latin typeface="Arial" panose="020B0604020202020204" pitchFamily="34" charset="0"/>
                <a:cs typeface="Arial" panose="020B0604020202020204" pitchFamily="34" charset="0"/>
              </a:rPr>
              <a:t>Insist upon good behaviour – nothing more important than kindness and respect.</a:t>
            </a:r>
          </a:p>
          <a:p>
            <a:pPr marL="285750" indent="-285750" algn="l">
              <a:buFont typeface="Arial" panose="020B0604020202020204" pitchFamily="34" charset="0"/>
              <a:buChar char="•"/>
            </a:pPr>
            <a:r>
              <a:rPr lang="en-GB" sz="2000" dirty="0">
                <a:latin typeface="Arial" panose="020B0604020202020204" pitchFamily="34" charset="0"/>
                <a:cs typeface="Arial" panose="020B0604020202020204" pitchFamily="34" charset="0"/>
              </a:rPr>
              <a:t>Learn to become independent with their action, be accountable for unacceptable behaviour, and become role models to the younger children within the school.</a:t>
            </a:r>
            <a:endParaRPr lang="en-GB" sz="2000" i="0" dirty="0">
              <a:solidFill>
                <a:schemeClr val="tx1"/>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2000" i="0" dirty="0">
                <a:solidFill>
                  <a:schemeClr val="tx1"/>
                </a:solidFill>
                <a:effectLst/>
                <a:latin typeface="Arial" panose="020B0604020202020204" pitchFamily="34" charset="0"/>
                <a:cs typeface="Arial" panose="020B0604020202020204" pitchFamily="34" charset="0"/>
              </a:rPr>
              <a:t>Class work to the best standard. Small things will be picked up on in line with the school marking policy – intention is to point out ways to improve and be proud of learning journey.</a:t>
            </a:r>
          </a:p>
          <a:p>
            <a:pPr marL="285750" indent="-285750" algn="l">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Homework is to complete the grids in the homework books that will be sent home each week, from which children can choose tasks that interest them. </a:t>
            </a:r>
            <a:endParaRPr lang="en-GB" sz="2000" i="0" dirty="0">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207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17817-A681-FE33-0B83-B3CAA66271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608F696-DBB8-AF15-0573-10283021E136}"/>
              </a:ext>
            </a:extLst>
          </p:cNvPr>
          <p:cNvSpPr>
            <a:spLocks noGrp="1"/>
          </p:cNvSpPr>
          <p:nvPr>
            <p:ph type="title"/>
          </p:nvPr>
        </p:nvSpPr>
        <p:spPr/>
        <p:txBody>
          <a:bodyPr>
            <a:normAutofit/>
          </a:bodyPr>
          <a:lstStyle/>
          <a:p>
            <a:r>
              <a:rPr lang="en-GB" u="sng" dirty="0">
                <a:latin typeface="Arial" panose="020B0604020202020204" pitchFamily="34" charset="0"/>
                <a:cs typeface="Arial" panose="020B0604020202020204" pitchFamily="34" charset="0"/>
              </a:rPr>
              <a:t>Preparing for year 6 (Wellbeing)</a:t>
            </a:r>
          </a:p>
        </p:txBody>
      </p:sp>
      <p:sp>
        <p:nvSpPr>
          <p:cNvPr id="7" name="TextBox 6">
            <a:extLst>
              <a:ext uri="{FF2B5EF4-FFF2-40B4-BE49-F238E27FC236}">
                <a16:creationId xmlns:a16="http://schemas.microsoft.com/office/drawing/2014/main" id="{FB1B4787-7FD2-F734-0158-E8AA4A126CFF}"/>
              </a:ext>
            </a:extLst>
          </p:cNvPr>
          <p:cNvSpPr txBox="1"/>
          <p:nvPr/>
        </p:nvSpPr>
        <p:spPr>
          <a:xfrm>
            <a:off x="755576" y="2492896"/>
            <a:ext cx="7632848" cy="4093428"/>
          </a:xfrm>
          <a:prstGeom prst="rect">
            <a:avLst/>
          </a:prstGeom>
          <a:noFill/>
        </p:spPr>
        <p:txBody>
          <a:bodyPr wrap="square">
            <a:spAutoFit/>
          </a:bodyPr>
          <a:lstStyle/>
          <a:p>
            <a:pPr marL="285750" indent="-285750" algn="l">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We have calm teaching styles and always try to make things fair.</a:t>
            </a:r>
          </a:p>
          <a:p>
            <a:pPr marL="285750" indent="-285750" algn="l">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We encourage the children to actively participate in their learning. Although children are given the chance to share thoughts (actively encouraged to do so) we wouldn’t want them to feel embarrassed. </a:t>
            </a:r>
          </a:p>
          <a:p>
            <a:pPr marL="285750" indent="-285750" algn="l">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Please trust that decisions made in school are based on the best interests of the children as a whole as well as individual needs. </a:t>
            </a:r>
          </a:p>
          <a:p>
            <a:pPr marL="285750" indent="-285750" algn="l">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Rewards – As well as rewarding children with house points, in Year 6, we like to notice when children go above and beyond – little treats are offered in recognition of excellent effort / achievement / progress / perseverance.</a:t>
            </a:r>
          </a:p>
        </p:txBody>
      </p:sp>
    </p:spTree>
    <p:extLst>
      <p:ext uri="{BB962C8B-B14F-4D97-AF65-F5344CB8AC3E}">
        <p14:creationId xmlns:p14="http://schemas.microsoft.com/office/powerpoint/2010/main" val="564386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DFD7D-3D7A-328C-DCF6-959B0233284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131A6D6-BE1A-067F-8150-A54C00376A75}"/>
              </a:ext>
            </a:extLst>
          </p:cNvPr>
          <p:cNvSpPr>
            <a:spLocks noGrp="1"/>
          </p:cNvSpPr>
          <p:nvPr>
            <p:ph type="title"/>
          </p:nvPr>
        </p:nvSpPr>
        <p:spPr/>
        <p:txBody>
          <a:bodyPr/>
          <a:lstStyle/>
          <a:p>
            <a:r>
              <a:rPr lang="en-GB" u="sng" dirty="0">
                <a:latin typeface="Arial" panose="020B0604020202020204" pitchFamily="34" charset="0"/>
                <a:cs typeface="Arial" panose="020B0604020202020204" pitchFamily="34" charset="0"/>
              </a:rPr>
              <a:t>Preparing for year 6 (S.A.T.S)</a:t>
            </a:r>
          </a:p>
        </p:txBody>
      </p:sp>
      <p:sp>
        <p:nvSpPr>
          <p:cNvPr id="6" name="Content Placeholder 2">
            <a:extLst>
              <a:ext uri="{FF2B5EF4-FFF2-40B4-BE49-F238E27FC236}">
                <a16:creationId xmlns:a16="http://schemas.microsoft.com/office/drawing/2014/main" id="{AB7973CB-0344-D606-3A90-143ABAF75C82}"/>
              </a:ext>
            </a:extLst>
          </p:cNvPr>
          <p:cNvSpPr txBox="1">
            <a:spLocks/>
          </p:cNvSpPr>
          <p:nvPr/>
        </p:nvSpPr>
        <p:spPr>
          <a:xfrm>
            <a:off x="318356" y="2636912"/>
            <a:ext cx="8507288" cy="3528392"/>
          </a:xfrm>
          <a:prstGeom prst="rect">
            <a:avLst/>
          </a:prstGeom>
        </p:spPr>
        <p:txBody>
          <a:bodyPr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285750" indent="-285750">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Year 6 is an important year in terms of building resilience and stamina ready for high school.  </a:t>
            </a:r>
          </a:p>
          <a:p>
            <a:pPr marL="285750" indent="-285750">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Careful balance of preparing for end of Key Stage assessments (SATs) but not getting overwhelmed.</a:t>
            </a:r>
          </a:p>
          <a:p>
            <a:pPr marL="285750" indent="-285750">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The curriculum has been set for the year ahead. The school carefully plans for progress across the years and skills are built upon. Coverage is shared on the school website.</a:t>
            </a:r>
          </a:p>
          <a:p>
            <a:pPr marL="285750" indent="-285750">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Individual Parents’ consultations occur later in the school year.</a:t>
            </a:r>
          </a:p>
          <a:p>
            <a:pPr marL="285750" indent="-285750">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Assessment Week planned for December and again for the Spring Term</a:t>
            </a:r>
          </a:p>
        </p:txBody>
      </p:sp>
    </p:spTree>
    <p:extLst>
      <p:ext uri="{BB962C8B-B14F-4D97-AF65-F5344CB8AC3E}">
        <p14:creationId xmlns:p14="http://schemas.microsoft.com/office/powerpoint/2010/main" val="2355704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u="sng" dirty="0">
                <a:latin typeface="Comic Sans MS" panose="030F0702030302020204" pitchFamily="66" charset="0"/>
              </a:rPr>
              <a:t>Class Activities</a:t>
            </a:r>
            <a:br>
              <a:rPr lang="en-GB" u="sng" dirty="0">
                <a:latin typeface="Comic Sans MS" panose="030F0702030302020204" pitchFamily="66" charset="0"/>
              </a:rPr>
            </a:br>
            <a:r>
              <a:rPr lang="en-GB" sz="2000" u="sng" dirty="0">
                <a:latin typeface="Comic Sans MS" panose="030F0702030302020204" pitchFamily="66" charset="0"/>
              </a:rPr>
              <a:t>(Dates may be subject to change, but you will be notified if they are)</a:t>
            </a:r>
            <a:endParaRPr lang="en-GB" u="sng" dirty="0">
              <a:latin typeface="Comic Sans MS" panose="030F0702030302020204" pitchFamily="66" charset="0"/>
            </a:endParaRPr>
          </a:p>
        </p:txBody>
      </p:sp>
      <p:sp>
        <p:nvSpPr>
          <p:cNvPr id="7" name="TextBox 6">
            <a:extLst>
              <a:ext uri="{FF2B5EF4-FFF2-40B4-BE49-F238E27FC236}">
                <a16:creationId xmlns:a16="http://schemas.microsoft.com/office/drawing/2014/main" id="{09CAAD32-3DDF-AAF3-B210-DDBC58EEA125}"/>
              </a:ext>
            </a:extLst>
          </p:cNvPr>
          <p:cNvSpPr txBox="1"/>
          <p:nvPr/>
        </p:nvSpPr>
        <p:spPr>
          <a:xfrm>
            <a:off x="107504" y="2576797"/>
            <a:ext cx="4176464" cy="3939540"/>
          </a:xfrm>
          <a:prstGeom prst="rect">
            <a:avLst/>
          </a:prstGeom>
          <a:noFill/>
          <a:ln>
            <a:solidFill>
              <a:schemeClr val="bg2">
                <a:lumMod val="50000"/>
              </a:schemeClr>
            </a:solidFill>
          </a:ln>
        </p:spPr>
        <p:txBody>
          <a:bodyPr wrap="square">
            <a:spAutoFit/>
          </a:bodyPr>
          <a:lstStyle/>
          <a:p>
            <a:r>
              <a:rPr lang="en-GB" b="1" u="sng" dirty="0">
                <a:latin typeface="Arial" panose="020B0604020202020204" pitchFamily="34" charset="0"/>
                <a:cs typeface="Arial" panose="020B0604020202020204" pitchFamily="34" charset="0"/>
              </a:rPr>
              <a:t>Autumn and Spring Term dates:</a:t>
            </a:r>
          </a:p>
          <a:p>
            <a:endParaRPr lang="en-GB" b="1" u="sng"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October 17</a:t>
            </a:r>
            <a:r>
              <a:rPr lang="en-GB" baseline="30000" dirty="0">
                <a:latin typeface="Arial" panose="020B0604020202020204" pitchFamily="34" charset="0"/>
                <a:cs typeface="Arial" panose="020B0604020202020204" pitchFamily="34" charset="0"/>
              </a:rPr>
              <a:t>th</a:t>
            </a:r>
            <a:r>
              <a:rPr lang="en-GB" dirty="0">
                <a:latin typeface="Arial" panose="020B0604020202020204" pitchFamily="34" charset="0"/>
                <a:cs typeface="Arial" panose="020B0604020202020204" pitchFamily="34" charset="0"/>
              </a:rPr>
              <a:t>, 2025 - Visit to the local event called The Crucial Crew – Held at the Crewe Alex Stadium in Crewe</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January 28</a:t>
            </a:r>
            <a:r>
              <a:rPr lang="en-GB" baseline="30000" dirty="0">
                <a:latin typeface="Arial" panose="020B0604020202020204" pitchFamily="34" charset="0"/>
                <a:cs typeface="Arial" panose="020B0604020202020204" pitchFamily="34" charset="0"/>
              </a:rPr>
              <a:t>th</a:t>
            </a:r>
            <a:r>
              <a:rPr lang="en-GB" dirty="0">
                <a:latin typeface="Arial" panose="020B0604020202020204" pitchFamily="34" charset="0"/>
                <a:cs typeface="Arial" panose="020B0604020202020204" pitchFamily="34" charset="0"/>
              </a:rPr>
              <a:t> , 2026- Visit to a museum in the Spring Term to enrich the History topic – Egyptians</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February 3</a:t>
            </a:r>
            <a:r>
              <a:rPr lang="en-GB" baseline="30000" dirty="0">
                <a:latin typeface="Arial" panose="020B0604020202020204" pitchFamily="34" charset="0"/>
                <a:cs typeface="Arial" panose="020B0604020202020204" pitchFamily="34" charset="0"/>
              </a:rPr>
              <a:t>rd</a:t>
            </a:r>
            <a:r>
              <a:rPr lang="en-GB" dirty="0">
                <a:latin typeface="Arial" panose="020B0604020202020204" pitchFamily="34" charset="0"/>
                <a:cs typeface="Arial" panose="020B0604020202020204" pitchFamily="34" charset="0"/>
              </a:rPr>
              <a:t>, 2026 - Y6 S.A.T.S meeting ( in person event @4pm)</a:t>
            </a:r>
          </a:p>
          <a:p>
            <a:endParaRPr lang="en-GB" sz="16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31CA10DD-5F92-FF5C-5BBE-C842645CBD8D}"/>
              </a:ext>
            </a:extLst>
          </p:cNvPr>
          <p:cNvSpPr txBox="1"/>
          <p:nvPr/>
        </p:nvSpPr>
        <p:spPr>
          <a:xfrm>
            <a:off x="4456647" y="2576797"/>
            <a:ext cx="4572000" cy="3970318"/>
          </a:xfrm>
          <a:prstGeom prst="rect">
            <a:avLst/>
          </a:prstGeom>
          <a:noFill/>
          <a:ln>
            <a:solidFill>
              <a:schemeClr val="bg2">
                <a:lumMod val="50000"/>
              </a:schemeClr>
            </a:solidFill>
          </a:ln>
        </p:spPr>
        <p:txBody>
          <a:bodyPr wrap="square">
            <a:spAutoFit/>
          </a:bodyPr>
          <a:lstStyle/>
          <a:p>
            <a:r>
              <a:rPr lang="en-GB" b="1" u="sng" dirty="0"/>
              <a:t>Summer term:</a:t>
            </a:r>
          </a:p>
          <a:p>
            <a:endParaRPr lang="en-GB" dirty="0"/>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SATs dates – Monday May 11th - May 15th 2026.</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Jun 17</a:t>
            </a:r>
            <a:r>
              <a:rPr lang="en-GB" baseline="30000" dirty="0">
                <a:latin typeface="Arial" panose="020B0604020202020204" pitchFamily="34" charset="0"/>
                <a:cs typeface="Arial" panose="020B0604020202020204" pitchFamily="34" charset="0"/>
              </a:rPr>
              <a:t>th </a:t>
            </a:r>
            <a:r>
              <a:rPr lang="en-GB" dirty="0">
                <a:latin typeface="Arial" panose="020B0604020202020204" pitchFamily="34" charset="0"/>
                <a:cs typeface="Arial" panose="020B0604020202020204" pitchFamily="34" charset="0"/>
              </a:rPr>
              <a:t>- June 19</a:t>
            </a:r>
            <a:r>
              <a:rPr lang="en-GB" baseline="30000" dirty="0">
                <a:latin typeface="Arial" panose="020B0604020202020204" pitchFamily="34" charset="0"/>
                <a:cs typeface="Arial" panose="020B0604020202020204" pitchFamily="34" charset="0"/>
              </a:rPr>
              <a:t>th</a:t>
            </a:r>
            <a:r>
              <a:rPr lang="en-GB" dirty="0">
                <a:latin typeface="Arial" panose="020B0604020202020204" pitchFamily="34" charset="0"/>
                <a:cs typeface="Arial" panose="020B0604020202020204" pitchFamily="34" charset="0"/>
              </a:rPr>
              <a:t>   Trip to LONDON! – (Much more information will be shared as the year goes on, as the itinerary is still being worked on). </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End of year visits to High schools</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End of year fun – assemblies and water fights to celebrate!</a:t>
            </a:r>
          </a:p>
        </p:txBody>
      </p:sp>
    </p:spTree>
    <p:extLst>
      <p:ext uri="{BB962C8B-B14F-4D97-AF65-F5344CB8AC3E}">
        <p14:creationId xmlns:p14="http://schemas.microsoft.com/office/powerpoint/2010/main" val="2939085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7C5A4-86A6-0CAB-B705-C5CBF380C58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EEBB63E-DD8D-CC5D-E190-6AAE4AE1986A}"/>
              </a:ext>
            </a:extLst>
          </p:cNvPr>
          <p:cNvSpPr>
            <a:spLocks noGrp="1"/>
          </p:cNvSpPr>
          <p:nvPr>
            <p:ph type="title"/>
          </p:nvPr>
        </p:nvSpPr>
        <p:spPr>
          <a:xfrm>
            <a:off x="457200" y="548680"/>
            <a:ext cx="8229600" cy="1252728"/>
          </a:xfrm>
        </p:spPr>
        <p:txBody>
          <a:bodyPr>
            <a:normAutofit fontScale="90000"/>
          </a:bodyPr>
          <a:lstStyle/>
          <a:p>
            <a:r>
              <a:rPr lang="en-GB" sz="3600" u="sng" dirty="0">
                <a:latin typeface="Comic Sans MS" panose="030F0702030302020204" pitchFamily="66" charset="0"/>
              </a:rPr>
              <a:t>Other important things to note about the year 6 class environment</a:t>
            </a:r>
            <a:br>
              <a:rPr lang="en-GB" u="sng" dirty="0">
                <a:latin typeface="Comic Sans MS" panose="030F0702030302020204" pitchFamily="66" charset="0"/>
              </a:rPr>
            </a:br>
            <a:endParaRPr lang="en-GB" u="sng" dirty="0">
              <a:latin typeface="Comic Sans MS" panose="030F0702030302020204" pitchFamily="66" charset="0"/>
            </a:endParaRPr>
          </a:p>
        </p:txBody>
      </p:sp>
      <p:sp>
        <p:nvSpPr>
          <p:cNvPr id="7" name="TextBox 6">
            <a:extLst>
              <a:ext uri="{FF2B5EF4-FFF2-40B4-BE49-F238E27FC236}">
                <a16:creationId xmlns:a16="http://schemas.microsoft.com/office/drawing/2014/main" id="{675C8716-51EF-DE73-33BA-E395E0648058}"/>
              </a:ext>
            </a:extLst>
          </p:cNvPr>
          <p:cNvSpPr txBox="1"/>
          <p:nvPr/>
        </p:nvSpPr>
        <p:spPr>
          <a:xfrm>
            <a:off x="719572" y="2564904"/>
            <a:ext cx="8229600" cy="3785652"/>
          </a:xfrm>
          <a:prstGeom prst="rect">
            <a:avLst/>
          </a:prstGeom>
          <a:noFill/>
          <a:ln>
            <a:solidFill>
              <a:schemeClr val="bg2">
                <a:lumMod val="50000"/>
              </a:schemeClr>
            </a:solidFill>
          </a:ln>
        </p:spPr>
        <p:txBody>
          <a:bodyPr wrap="square">
            <a:spAutoFit/>
          </a:bodyPr>
          <a:lstStyle/>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No make-up or jewellery </a:t>
            </a:r>
            <a:r>
              <a:rPr lang="en-GB" sz="2400" dirty="0">
                <a:solidFill>
                  <a:schemeClr val="accent1"/>
                </a:solidFill>
                <a:latin typeface="Arial" panose="020B0604020202020204" pitchFamily="34" charset="0"/>
                <a:cs typeface="Arial" panose="020B0604020202020204" pitchFamily="34" charset="0"/>
              </a:rPr>
              <a:t>(unless agreed with the teacher for particular circumstances).</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No noisy fidget supports (quite fidgets may be allowed under particular circumstances if it is used as a support their learning, not as a distraction for themselves or others around them).</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Planners are a useful way for day-to-day communication</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Water bottles each day </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Dress for the weather each day</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Toilets breaks should not be used to get out </a:t>
            </a:r>
            <a:r>
              <a:rPr lang="en-GB" sz="2400">
                <a:latin typeface="Arial" panose="020B0604020202020204" pitchFamily="34" charset="0"/>
                <a:cs typeface="Arial" panose="020B0604020202020204" pitchFamily="34" charset="0"/>
              </a:rPr>
              <a:t>of lessons.</a:t>
            </a: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24853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ddc486c-2b13-4d87-a90a-02c6f5a413bd" xsi:nil="true"/>
    <lcf76f155ced4ddcb4097134ff3c332f xmlns="481a2335-17e0-411a-a6b8-952bcdb4677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5DEB769C35F004B9E26E6FE2D5CF3B0" ma:contentTypeVersion="13" ma:contentTypeDescription="Create a new document." ma:contentTypeScope="" ma:versionID="fd0bbccc9ae3a07896ef2e2540a49050">
  <xsd:schema xmlns:xsd="http://www.w3.org/2001/XMLSchema" xmlns:xs="http://www.w3.org/2001/XMLSchema" xmlns:p="http://schemas.microsoft.com/office/2006/metadata/properties" xmlns:ns2="481a2335-17e0-411a-a6b8-952bcdb4677e" xmlns:ns3="0ddc486c-2b13-4d87-a90a-02c6f5a413bd" targetNamespace="http://schemas.microsoft.com/office/2006/metadata/properties" ma:root="true" ma:fieldsID="2204641ea36e26678d2d262839e2d6a0" ns2:_="" ns3:_="">
    <xsd:import namespace="481a2335-17e0-411a-a6b8-952bcdb4677e"/>
    <xsd:import namespace="0ddc486c-2b13-4d87-a90a-02c6f5a413b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1a2335-17e0-411a-a6b8-952bcdb467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MediaServiceLocation" ma:index="16" nillable="true" ma:displayName="Location" ma:descrip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bb56b020-e210-4b28-982e-ef287888ef0c"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ddc486c-2b13-4d87-a90a-02c6f5a413b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cba56628-bdb8-468d-b0cb-4a07c6796193}" ma:internalName="TaxCatchAll" ma:showField="CatchAllData" ma:web="0ddc486c-2b13-4d87-a90a-02c6f5a413b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4AD8F2-8CCD-4000-B67F-1E7368183927}">
  <ds:schemaRefs>
    <ds:schemaRef ds:uri="http://schemas.microsoft.com/sharepoint/v3/contenttype/forms"/>
  </ds:schemaRefs>
</ds:datastoreItem>
</file>

<file path=customXml/itemProps2.xml><?xml version="1.0" encoding="utf-8"?>
<ds:datastoreItem xmlns:ds="http://schemas.openxmlformats.org/officeDocument/2006/customXml" ds:itemID="{D58EB277-4C74-4B47-A90F-6ECCB8A8E9B5}">
  <ds:schemaRefs>
    <ds:schemaRef ds:uri="http://purl.org/dc/dcmitype/"/>
    <ds:schemaRef ds:uri="http://purl.org/dc/terms/"/>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http://schemas.microsoft.com/office/2006/metadata/properties"/>
    <ds:schemaRef ds:uri="0ddc486c-2b13-4d87-a90a-02c6f5a413bd"/>
    <ds:schemaRef ds:uri="481a2335-17e0-411a-a6b8-952bcdb4677e"/>
    <ds:schemaRef ds:uri="http://www.w3.org/XML/1998/namespace"/>
  </ds:schemaRefs>
</ds:datastoreItem>
</file>

<file path=customXml/itemProps3.xml><?xml version="1.0" encoding="utf-8"?>
<ds:datastoreItem xmlns:ds="http://schemas.openxmlformats.org/officeDocument/2006/customXml" ds:itemID="{2D4DA468-5F9E-4337-A3E6-C75AAF48C8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1a2335-17e0-411a-a6b8-952bcdb4677e"/>
    <ds:schemaRef ds:uri="0ddc486c-2b13-4d87-a90a-02c6f5a413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Waveform</Template>
  <TotalTime>1520</TotalTime>
  <Words>1076</Words>
  <Application>Microsoft Office PowerPoint</Application>
  <PresentationFormat>On-screen Show (4:3)</PresentationFormat>
  <Paragraphs>100</Paragraphs>
  <Slides>11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Candara</vt:lpstr>
      <vt:lpstr>Comic Sans MS</vt:lpstr>
      <vt:lpstr>Symbol</vt:lpstr>
      <vt:lpstr>Waveform</vt:lpstr>
      <vt:lpstr>Welcome to  ‘Meet the Teacher’</vt:lpstr>
      <vt:lpstr>The Year 6 Team</vt:lpstr>
      <vt:lpstr>Who is Mr Pyle?</vt:lpstr>
      <vt:lpstr>A typical day in Year 6…</vt:lpstr>
      <vt:lpstr>Preparing for year 6</vt:lpstr>
      <vt:lpstr>Preparing for year 6 (Wellbeing)</vt:lpstr>
      <vt:lpstr>Preparing for year 6 (S.A.T.S)</vt:lpstr>
      <vt:lpstr>Class Activities (Dates may be subject to change, but you will be notified if they are)</vt:lpstr>
      <vt:lpstr>Other important things to note about the year 6 class environment </vt:lpstr>
      <vt:lpstr>How to help at home </vt:lpstr>
      <vt:lpstr>And finally…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‘Meet the Teacher’</dc:title>
  <dc:creator>RMORRISON</dc:creator>
  <cp:lastModifiedBy>Thomas Pyle</cp:lastModifiedBy>
  <cp:revision>89</cp:revision>
  <cp:lastPrinted>2025-09-18T14:49:26Z</cp:lastPrinted>
  <dcterms:created xsi:type="dcterms:W3CDTF">2013-09-09T19:38:30Z</dcterms:created>
  <dcterms:modified xsi:type="dcterms:W3CDTF">2025-09-18T14:51:23Z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324500</vt:r8>
  </property>
  <property fmtid="{D5CDD505-2E9C-101B-9397-08002B2CF9AE}" pid="3" name="ContentTypeId">
    <vt:lpwstr>0x01010035DEB769C35F004B9E26E6FE2D5CF3B0</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