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  <p:sldMasterId id="2147483677" r:id="rId5"/>
  </p:sldMasterIdLst>
  <p:notesMasterIdLst>
    <p:notesMasterId r:id="rId20"/>
  </p:notesMasterIdLst>
  <p:handoutMasterIdLst>
    <p:handoutMasterId r:id="rId21"/>
  </p:handoutMasterIdLst>
  <p:sldIdLst>
    <p:sldId id="279" r:id="rId6"/>
    <p:sldId id="258" r:id="rId7"/>
    <p:sldId id="259" r:id="rId8"/>
    <p:sldId id="267" r:id="rId9"/>
    <p:sldId id="262" r:id="rId10"/>
    <p:sldId id="263" r:id="rId11"/>
    <p:sldId id="280" r:id="rId12"/>
    <p:sldId id="273" r:id="rId13"/>
    <p:sldId id="271" r:id="rId14"/>
    <p:sldId id="264" r:id="rId15"/>
    <p:sldId id="265" r:id="rId16"/>
    <p:sldId id="270" r:id="rId17"/>
    <p:sldId id="269" r:id="rId18"/>
    <p:sldId id="272" r:id="rId1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90" d="100"/>
          <a:sy n="90" d="100"/>
        </p:scale>
        <p:origin x="2130" y="-113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78B40-B738-4CCD-9863-175D08C0100C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D107E-0418-485F-863A-BEC79FA1F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414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99222-F2CA-45D1-87E4-8E2D064582A8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F895A-04AC-4C35-A9C1-417D8DFB47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01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 – run through aims.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F895A-04AC-4C35-A9C1-417D8DFB478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280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 –</a:t>
            </a:r>
          </a:p>
          <a:p>
            <a:r>
              <a:rPr lang="en-US" dirty="0"/>
              <a:t>Resources – Tricky word cards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F895A-04AC-4C35-A9C1-417D8DFB478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680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 – </a:t>
            </a:r>
          </a:p>
          <a:p>
            <a:r>
              <a:rPr lang="en-US" dirty="0"/>
              <a:t>Resources</a:t>
            </a:r>
          </a:p>
          <a:p>
            <a:r>
              <a:rPr lang="en-US" dirty="0"/>
              <a:t>Planner</a:t>
            </a:r>
          </a:p>
          <a:p>
            <a:r>
              <a:rPr lang="en-US" dirty="0"/>
              <a:t>Books</a:t>
            </a:r>
          </a:p>
          <a:p>
            <a:r>
              <a:rPr lang="en-US" dirty="0"/>
              <a:t>Word box</a:t>
            </a:r>
          </a:p>
          <a:p>
            <a:r>
              <a:rPr lang="en-US" dirty="0"/>
              <a:t>Tricky words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F895A-04AC-4C35-A9C1-417D8DFB478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81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 -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F895A-04AC-4C35-A9C1-417D8DFB478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006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F895A-04AC-4C35-A9C1-417D8DFB478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768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CM - orally</a:t>
            </a:r>
          </a:p>
          <a:p>
            <a:r>
              <a:rPr lang="en-US" dirty="0"/>
              <a:t>Ask parents do they know the phonemes?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F895A-04AC-4C35-A9C1-417D8DFB478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052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CM – Use Grapheme cards ‘s h p’ to demonstrate how we teach the Mnemonic and formation. </a:t>
            </a:r>
          </a:p>
          <a:p>
            <a:endParaRPr lang="en-US" dirty="0"/>
          </a:p>
          <a:p>
            <a:r>
              <a:rPr lang="en-US" dirty="0"/>
              <a:t>Resources – Gr cards s h p</a:t>
            </a:r>
          </a:p>
          <a:p>
            <a:r>
              <a:rPr lang="en-US" dirty="0"/>
              <a:t>                      grapheme information sheet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F895A-04AC-4C35-A9C1-417D8DFB478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805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Video – From our phonic scheme platform.</a:t>
            </a:r>
          </a:p>
          <a:p>
            <a:r>
              <a:rPr lang="en-US" dirty="0"/>
              <a:t>Parent section is very useful.</a:t>
            </a:r>
          </a:p>
          <a:p>
            <a:r>
              <a:rPr lang="en-US" dirty="0"/>
              <a:t>Include videos on pronunciation.</a:t>
            </a:r>
          </a:p>
          <a:p>
            <a:endParaRPr lang="en-US" dirty="0"/>
          </a:p>
          <a:p>
            <a:r>
              <a:rPr lang="en-US" dirty="0"/>
              <a:t>(Links will be added to class page after meeting)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F895A-04AC-4C35-A9C1-417D8DFB478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459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CM</a:t>
            </a:r>
          </a:p>
          <a:p>
            <a:endParaRPr lang="en-US" dirty="0"/>
          </a:p>
          <a:p>
            <a:r>
              <a:rPr lang="en-US" dirty="0"/>
              <a:t>Selection of blending cards to demonstrate sound buttons.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F895A-04AC-4C35-A9C1-417D8DFB478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757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CM</a:t>
            </a:r>
          </a:p>
          <a:p>
            <a:r>
              <a:rPr lang="en-US" dirty="0"/>
              <a:t>Resources – example book from each level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F895A-04AC-4C35-A9C1-417D8DFB478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440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CM – Use example to demonstrate. </a:t>
            </a:r>
          </a:p>
          <a:p>
            <a:r>
              <a:rPr lang="en-US" dirty="0"/>
              <a:t>Role play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F895A-04AC-4C35-A9C1-417D8DFB478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6675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CM – Use example to demonstrate. </a:t>
            </a:r>
          </a:p>
          <a:p>
            <a:r>
              <a:rPr lang="en-US" dirty="0"/>
              <a:t>Role play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F895A-04AC-4C35-A9C1-417D8DFB478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12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22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4611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303042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2799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61283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8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629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088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950A-2B23-44F9-A51C-93348A8C5250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0B9B-4668-41B8-A7FC-7D13FB7DC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98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950A-2B23-44F9-A51C-93348A8C5250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0B9B-4668-41B8-A7FC-7D13FB7DC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0289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950A-2B23-44F9-A51C-93348A8C5250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0B9B-4668-41B8-A7FC-7D13FB7DC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65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856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950A-2B23-44F9-A51C-93348A8C5250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0B9B-4668-41B8-A7FC-7D13FB7DC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6588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950A-2B23-44F9-A51C-93348A8C5250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0B9B-4668-41B8-A7FC-7D13FB7DC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8465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950A-2B23-44F9-A51C-93348A8C5250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0B9B-4668-41B8-A7FC-7D13FB7DC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6848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950A-2B23-44F9-A51C-93348A8C5250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0B9B-4668-41B8-A7FC-7D13FB7DC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9863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950A-2B23-44F9-A51C-93348A8C5250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0B9B-4668-41B8-A7FC-7D13FB7DC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9132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950A-2B23-44F9-A51C-93348A8C5250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0B9B-4668-41B8-A7FC-7D13FB7DC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1447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950A-2B23-44F9-A51C-93348A8C5250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0B9B-4668-41B8-A7FC-7D13FB7DC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4528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950A-2B23-44F9-A51C-93348A8C5250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0B9B-4668-41B8-A7FC-7D13FB7DC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94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303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36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54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21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32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70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878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9/8/2025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59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2950A-2B23-44F9-A51C-93348A8C5250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40B9B-4668-41B8-A7FC-7D13FB7DC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41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ZtjFIvA_f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u="sng" dirty="0"/>
              <a:t>Aims of the meeting</a:t>
            </a:r>
            <a:endParaRPr lang="en-GB" sz="5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041" y="1712482"/>
            <a:ext cx="8851698" cy="39978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A few questions answered: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How does ‘the phonic scheme’ work?</a:t>
            </a:r>
          </a:p>
          <a:p>
            <a:r>
              <a:rPr lang="en-US" sz="3200" dirty="0"/>
              <a:t>What and how are you teaching my child in school?</a:t>
            </a:r>
          </a:p>
          <a:p>
            <a:r>
              <a:rPr lang="en-US" sz="3200" dirty="0"/>
              <a:t>What should be in my child’s reading folder?</a:t>
            </a:r>
          </a:p>
          <a:p>
            <a:r>
              <a:rPr lang="en-US" sz="3200" dirty="0"/>
              <a:t>How can I help my child at home?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3422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Word boxes – sound it out!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08338"/>
            <a:ext cx="8596668" cy="3880773"/>
          </a:xfrm>
        </p:spPr>
        <p:txBody>
          <a:bodyPr>
            <a:noAutofit/>
          </a:bodyPr>
          <a:lstStyle/>
          <a:p>
            <a:r>
              <a:rPr lang="en-US" sz="3200" dirty="0"/>
              <a:t>Aimed at helping children to practice the art of segmenting and blending.</a:t>
            </a:r>
          </a:p>
          <a:p>
            <a:r>
              <a:rPr lang="en-US" sz="3200" dirty="0"/>
              <a:t>Not to be rushed. Can be repeated several times as it’s like learning to ride a bike.</a:t>
            </a:r>
          </a:p>
          <a:p>
            <a:r>
              <a:rPr lang="en-US" sz="3200" dirty="0"/>
              <a:t>Used as a tool to practice at the child’s level, this is either oral blending with adult support or segmenting and blending independently.</a:t>
            </a:r>
          </a:p>
          <a:p>
            <a:endParaRPr lang="en-US" sz="4800" dirty="0"/>
          </a:p>
          <a:p>
            <a:pPr marL="0" indent="0">
              <a:buNone/>
            </a:pPr>
            <a:r>
              <a:rPr lang="en-US" sz="3200" dirty="0"/>
              <a:t>                                Let’s take a look at one.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257154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u="sng" dirty="0"/>
              <a:t>Tricky words – See it, say it!</a:t>
            </a:r>
            <a:endParaRPr lang="en-GB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4662" y="2052116"/>
            <a:ext cx="9135477" cy="3997828"/>
          </a:xfrm>
        </p:spPr>
        <p:txBody>
          <a:bodyPr/>
          <a:lstStyle/>
          <a:p>
            <a:r>
              <a:rPr lang="en-US" sz="3200" dirty="0"/>
              <a:t>High frequency words</a:t>
            </a:r>
          </a:p>
          <a:p>
            <a:r>
              <a:rPr lang="en-US" sz="3200" dirty="0"/>
              <a:t>Cannot be decoded using the </a:t>
            </a:r>
          </a:p>
          <a:p>
            <a:pPr marL="6160" indent="0">
              <a:buNone/>
            </a:pPr>
            <a:r>
              <a:rPr lang="en-US" sz="3200" dirty="0"/>
              <a:t>   phonemes that have been </a:t>
            </a:r>
          </a:p>
          <a:p>
            <a:pPr marL="6160" indent="0">
              <a:buNone/>
            </a:pPr>
            <a:r>
              <a:rPr lang="en-US" sz="3200" dirty="0"/>
              <a:t>   taught up to that point</a:t>
            </a:r>
          </a:p>
          <a:p>
            <a:pPr marL="463360" indent="-457200"/>
            <a:r>
              <a:rPr lang="en-US" sz="3200" dirty="0"/>
              <a:t>These will be added after they have been taught for your child to practice at home</a:t>
            </a:r>
          </a:p>
          <a:p>
            <a:pPr marL="6160" indent="0">
              <a:buNone/>
            </a:pP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0136" y="2607715"/>
            <a:ext cx="2766532" cy="17369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3402" y="332710"/>
            <a:ext cx="3013473" cy="187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967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631" y="519772"/>
            <a:ext cx="10921312" cy="1077229"/>
          </a:xfrm>
        </p:spPr>
        <p:txBody>
          <a:bodyPr>
            <a:noAutofit/>
          </a:bodyPr>
          <a:lstStyle/>
          <a:p>
            <a:r>
              <a:rPr lang="en-US" sz="4800" dirty="0"/>
              <a:t>What should be in my </a:t>
            </a:r>
            <a:br>
              <a:rPr lang="en-US" sz="4800" dirty="0"/>
            </a:br>
            <a:r>
              <a:rPr lang="en-US" sz="4800" dirty="0"/>
              <a:t>child’s book bag?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630" y="2080326"/>
            <a:ext cx="10725369" cy="4499749"/>
          </a:xfrm>
        </p:spPr>
        <p:txBody>
          <a:bodyPr>
            <a:normAutofit/>
          </a:bodyPr>
          <a:lstStyle/>
          <a:p>
            <a:r>
              <a:rPr lang="en-US" sz="3200" dirty="0"/>
              <a:t>Reading diary/planner</a:t>
            </a:r>
          </a:p>
          <a:p>
            <a:r>
              <a:rPr lang="en-US" sz="3200" dirty="0"/>
              <a:t>Reading books </a:t>
            </a:r>
          </a:p>
          <a:p>
            <a:r>
              <a:rPr lang="en-US" sz="3200" dirty="0"/>
              <a:t>Phonic keyring/Word boxes/Tricky words </a:t>
            </a:r>
            <a:r>
              <a:rPr lang="en-US" sz="2300" dirty="0"/>
              <a:t>(Please don’t write on these resources as we reuse them.)</a:t>
            </a:r>
          </a:p>
          <a:p>
            <a:r>
              <a:rPr lang="en-US" sz="3200" dirty="0"/>
              <a:t>Reading for pleasure book (star books)</a:t>
            </a:r>
          </a:p>
          <a:p>
            <a:pPr marL="6160" indent="0">
              <a:buNone/>
            </a:pPr>
            <a:r>
              <a:rPr lang="en-US" sz="2800" dirty="0"/>
              <a:t>Please ensure all of this comes into school each day so we can use it during learning times.</a:t>
            </a:r>
          </a:p>
          <a:p>
            <a:pPr marL="616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5726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531" y="230984"/>
            <a:ext cx="5966608" cy="1077229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Reading for pleasure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731" y="1308213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Enjoy a good bedtime story</a:t>
            </a:r>
          </a:p>
          <a:p>
            <a:endParaRPr lang="en-US" dirty="0"/>
          </a:p>
          <a:p>
            <a:r>
              <a:rPr lang="en-US" sz="3200" dirty="0"/>
              <a:t>These help children to learn to love a story, follow the patterns of a story and build on their knowledge of vocabulary and the world around them.</a:t>
            </a:r>
          </a:p>
          <a:p>
            <a:endParaRPr lang="en-US" sz="3200" dirty="0"/>
          </a:p>
          <a:p>
            <a:r>
              <a:rPr lang="en-US" sz="3200" dirty="0"/>
              <a:t>This experience feeds into their own reading and writing development in the future.</a:t>
            </a:r>
            <a:endParaRPr lang="en-GB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544698">
            <a:off x="10105331" y="675543"/>
            <a:ext cx="1693415" cy="22396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214249">
            <a:off x="8006320" y="4791607"/>
            <a:ext cx="1747649" cy="19568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61888">
            <a:off x="9245189" y="2717256"/>
            <a:ext cx="2132067" cy="20963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972053">
            <a:off x="8202512" y="51117"/>
            <a:ext cx="2069775" cy="17740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386018">
            <a:off x="9906099" y="4398176"/>
            <a:ext cx="1867818" cy="220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640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4663" y="1854926"/>
            <a:ext cx="7680960" cy="1332412"/>
          </a:xfrm>
        </p:spPr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https://www.littlewandlelettersandsounds.org.uk/resources/for-parents/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1521" y="400797"/>
            <a:ext cx="8712926" cy="1160213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rgbClr val="92D050"/>
                </a:solidFill>
              </a:rPr>
              <a:t>Little </a:t>
            </a:r>
            <a:r>
              <a:rPr lang="en-US" sz="4800" dirty="0" err="1">
                <a:solidFill>
                  <a:srgbClr val="92D050"/>
                </a:solidFill>
              </a:rPr>
              <a:t>Wandle</a:t>
            </a:r>
            <a:r>
              <a:rPr lang="en-US" sz="4800" dirty="0">
                <a:solidFill>
                  <a:srgbClr val="92D050"/>
                </a:solidFill>
              </a:rPr>
              <a:t> Parent Support</a:t>
            </a:r>
            <a:endParaRPr lang="en-GB" sz="4800" dirty="0">
              <a:solidFill>
                <a:srgbClr val="92D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735" y="4060507"/>
            <a:ext cx="2466975" cy="1790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0710" y="3384232"/>
            <a:ext cx="50101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900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How does the phonic scheme work?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9069"/>
            <a:ext cx="8596668" cy="4984794"/>
          </a:xfrm>
        </p:spPr>
        <p:txBody>
          <a:bodyPr>
            <a:normAutofit/>
          </a:bodyPr>
          <a:lstStyle/>
          <a:p>
            <a:r>
              <a:rPr lang="en-US" sz="2400" dirty="0"/>
              <a:t>The phonic scheme follows the progression of ‘Phonemes’, Grapheme Phoneme Correspondence (GPCs) and tricky words.</a:t>
            </a:r>
          </a:p>
          <a:p>
            <a:r>
              <a:rPr lang="en-US" sz="2400" dirty="0"/>
              <a:t>It’s </a:t>
            </a:r>
            <a:r>
              <a:rPr lang="en-US" sz="2400" dirty="0" err="1"/>
              <a:t>organised</a:t>
            </a:r>
            <a:r>
              <a:rPr lang="en-US" sz="2400" dirty="0"/>
              <a:t> so that children are taught from the simple to more complex GPCs.</a:t>
            </a:r>
          </a:p>
          <a:p>
            <a:r>
              <a:rPr lang="en-US" sz="2400" dirty="0"/>
              <a:t>The scheme takes into account the frequency of their occurrence in the most commonly encountered words. </a:t>
            </a:r>
          </a:p>
          <a:p>
            <a:r>
              <a:rPr lang="en-US" sz="2400" dirty="0"/>
              <a:t>Graphemes taught are practiced in words, sentences and fully decodable books. </a:t>
            </a:r>
          </a:p>
          <a:p>
            <a:r>
              <a:rPr lang="en-US" sz="2400" dirty="0"/>
              <a:t>Children review and revise GPCs and words, daily, weekly and across terms and years.</a:t>
            </a:r>
          </a:p>
          <a:p>
            <a:pPr marL="616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7519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/>
              <a:t>What is a phoneme? </a:t>
            </a:r>
            <a:endParaRPr lang="en-GB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045" y="1930400"/>
            <a:ext cx="7796540" cy="1305939"/>
          </a:xfrm>
        </p:spPr>
        <p:txBody>
          <a:bodyPr>
            <a:normAutofit/>
          </a:bodyPr>
          <a:lstStyle/>
          <a:p>
            <a:pPr marL="6160" indent="0">
              <a:buNone/>
            </a:pPr>
            <a:r>
              <a:rPr lang="en-US" sz="3600" dirty="0"/>
              <a:t>Phoneme – A single unit of sound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1336" y="3524886"/>
            <a:ext cx="130853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>
                <a:latin typeface="SassoonPrimaryInfant" pitchFamily="2" charset="0"/>
              </a:rPr>
              <a:t>c</a:t>
            </a:r>
            <a:r>
              <a:rPr lang="en-US" dirty="0">
                <a:latin typeface="SassoonPrimaryInfant" pitchFamily="2" charset="0"/>
              </a:rPr>
              <a:t> 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82435" y="3524886"/>
            <a:ext cx="130853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>
                <a:latin typeface="SassoonPrimaryInfant" pitchFamily="2" charset="0"/>
              </a:rPr>
              <a:t>t</a:t>
            </a:r>
            <a:r>
              <a:rPr lang="en-US" dirty="0">
                <a:latin typeface="SassoonPrimaryInfant" pitchFamily="2" charset="0"/>
              </a:rPr>
              <a:t> 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87558" y="3524886"/>
            <a:ext cx="130853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>
                <a:latin typeface="SassoonPrimaryInfant" pitchFamily="2" charset="0"/>
              </a:rPr>
              <a:t>r</a:t>
            </a:r>
            <a:r>
              <a:rPr lang="en-US" dirty="0">
                <a:latin typeface="SassoonPrimaryInfant" pitchFamily="2" charset="0"/>
              </a:rPr>
              <a:t> </a:t>
            </a:r>
            <a:endParaRPr lang="en-GB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17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/>
              <a:t>What is a grapheme? </a:t>
            </a:r>
            <a:endParaRPr lang="en-GB" sz="48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771567" y="3195123"/>
            <a:ext cx="1308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assoonPrimaryInfant" pitchFamily="2" charset="0"/>
              </a:rPr>
              <a:t> 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9191" y="3332627"/>
            <a:ext cx="1308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assoonPrimaryInfant" pitchFamily="2" charset="0"/>
              </a:rPr>
              <a:t> 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007542" y="2625454"/>
            <a:ext cx="7796540" cy="1933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448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9533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5888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70973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17328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642616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3108960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575304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404164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6160" indent="0">
              <a:buNone/>
            </a:pPr>
            <a:r>
              <a:rPr lang="en-US" sz="2800" dirty="0"/>
              <a:t>Grapheme – How a sound/letter is formed.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GB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0956" y="3503304"/>
            <a:ext cx="1899149" cy="20847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9191" y="3503304"/>
            <a:ext cx="2069782" cy="20847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4658" y="3503305"/>
            <a:ext cx="1705729" cy="2084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5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children learn to pronounce these phonemes is extremely important.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659" y="1930400"/>
            <a:ext cx="4733104" cy="1790902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This short clip demonstrates how we pronounce each sound clearly.</a:t>
            </a:r>
          </a:p>
          <a:p>
            <a:pPr marL="6160" indent="0">
              <a:buNone/>
            </a:pPr>
            <a:endParaRPr lang="en-GB" dirty="0"/>
          </a:p>
        </p:txBody>
      </p:sp>
      <p:pic>
        <p:nvPicPr>
          <p:cNvPr id="4" name="Picture 3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2055684"/>
            <a:ext cx="2981325" cy="43719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3780" y="3721302"/>
            <a:ext cx="532022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From the video you can see how purely each sound is made.</a:t>
            </a:r>
          </a:p>
          <a:p>
            <a:endParaRPr lang="en-US" sz="3200" dirty="0"/>
          </a:p>
          <a:p>
            <a:r>
              <a:rPr lang="en-US" sz="3200" dirty="0"/>
              <a:t>There is no </a:t>
            </a:r>
            <a:r>
              <a:rPr lang="en-US" sz="3200" dirty="0" err="1"/>
              <a:t>schwaring</a:t>
            </a:r>
            <a:r>
              <a:rPr lang="en-US" sz="3200" dirty="0"/>
              <a:t> (uh) to the sounds being made.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4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631" y="32221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800" u="sng" dirty="0"/>
              <a:t>Segmenting and Blending</a:t>
            </a:r>
            <a:endParaRPr lang="en-GB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668" y="2446587"/>
            <a:ext cx="9191297" cy="4293848"/>
          </a:xfrm>
        </p:spPr>
        <p:txBody>
          <a:bodyPr>
            <a:normAutofit fontScale="62500" lnSpcReduction="20000"/>
          </a:bodyPr>
          <a:lstStyle/>
          <a:p>
            <a:r>
              <a:rPr lang="en-US" sz="8400" u="sng" dirty="0"/>
              <a:t>Segmenting </a:t>
            </a:r>
            <a:r>
              <a:rPr lang="en-US" sz="8400" dirty="0"/>
              <a:t>– </a:t>
            </a:r>
          </a:p>
          <a:p>
            <a:pPr marL="6160" indent="0">
              <a:buNone/>
            </a:pPr>
            <a:r>
              <a:rPr lang="en-US" sz="5800" dirty="0"/>
              <a:t>Breaking the word down into each </a:t>
            </a:r>
            <a:r>
              <a:rPr lang="en-US" sz="5100" dirty="0"/>
              <a:t>phoneme</a:t>
            </a:r>
          </a:p>
          <a:p>
            <a:pPr marL="6160" indent="0">
              <a:buNone/>
            </a:pPr>
            <a:endParaRPr lang="en-US" sz="5100" dirty="0"/>
          </a:p>
          <a:p>
            <a:pPr marL="6160" indent="0">
              <a:buNone/>
            </a:pPr>
            <a:endParaRPr lang="en-US" sz="3200" dirty="0"/>
          </a:p>
          <a:p>
            <a:r>
              <a:rPr lang="en-US" sz="8600" u="sng" dirty="0"/>
              <a:t>Blending</a:t>
            </a:r>
            <a:r>
              <a:rPr lang="en-US" sz="8600" dirty="0"/>
              <a:t> – </a:t>
            </a:r>
          </a:p>
          <a:p>
            <a:pPr marL="6160" indent="0">
              <a:buNone/>
            </a:pPr>
            <a:r>
              <a:rPr lang="en-US" sz="5100" dirty="0"/>
              <a:t>Putting the word back together to hear the word</a:t>
            </a:r>
            <a:endParaRPr lang="en-GB" sz="5100" dirty="0"/>
          </a:p>
          <a:p>
            <a:pPr marL="463360" indent="-457200"/>
            <a:endParaRPr lang="en-US" sz="3200" dirty="0"/>
          </a:p>
          <a:p>
            <a:pPr marL="6160" indent="0">
              <a:buNone/>
            </a:pPr>
            <a:endParaRPr lang="en-US" sz="3200" dirty="0"/>
          </a:p>
          <a:p>
            <a:pPr marL="6160" indent="0">
              <a:buNone/>
            </a:pPr>
            <a:endParaRPr lang="en-US" sz="3200" dirty="0"/>
          </a:p>
          <a:p>
            <a:pPr marL="463360" indent="-457200"/>
            <a:endParaRPr lang="en-US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99674" y="3785622"/>
            <a:ext cx="9466553" cy="27549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448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9533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5888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70973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17328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642616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3108960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575304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404164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GB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0235" y="342016"/>
            <a:ext cx="3681105" cy="2953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55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Reading books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580" y="1776549"/>
            <a:ext cx="10778792" cy="4591385"/>
          </a:xfrm>
        </p:spPr>
        <p:txBody>
          <a:bodyPr>
            <a:normAutofit/>
          </a:bodyPr>
          <a:lstStyle/>
          <a:p>
            <a:r>
              <a:rPr lang="en-US" sz="3200" dirty="0"/>
              <a:t>Reading levels in Reception and Year 1</a:t>
            </a:r>
          </a:p>
          <a:p>
            <a:r>
              <a:rPr lang="en-US" sz="3200" dirty="0"/>
              <a:t>We have begun the reading scheme in school already </a:t>
            </a:r>
          </a:p>
          <a:p>
            <a:r>
              <a:rPr lang="en-US" sz="3200" dirty="0"/>
              <a:t>Phonic assessments are carried out half termly to check ability and ensure children are on the correct level.</a:t>
            </a:r>
          </a:p>
          <a:p>
            <a:r>
              <a:rPr lang="en-US" sz="3200" dirty="0"/>
              <a:t>Levels are matched to child's phonic knowledge wherever possible but will also challenge their other reading skills at the same time.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967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 bookmark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To be used as guidance to focus the reading time at home</a:t>
            </a:r>
          </a:p>
          <a:p>
            <a:r>
              <a:rPr lang="en-GB" sz="3600" dirty="0"/>
              <a:t>Ensures all aspects of reading are practiced</a:t>
            </a:r>
          </a:p>
          <a:p>
            <a:r>
              <a:rPr lang="en-GB" sz="3600" dirty="0"/>
              <a:t>Follows the same format as our in school reading sessions</a:t>
            </a:r>
          </a:p>
        </p:txBody>
      </p:sp>
    </p:spTree>
    <p:extLst>
      <p:ext uri="{BB962C8B-B14F-4D97-AF65-F5344CB8AC3E}">
        <p14:creationId xmlns:p14="http://schemas.microsoft.com/office/powerpoint/2010/main" val="3405194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Phonic Keyrings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80607"/>
            <a:ext cx="8596668" cy="4460756"/>
          </a:xfrm>
        </p:spPr>
        <p:txBody>
          <a:bodyPr>
            <a:normAutofit/>
          </a:bodyPr>
          <a:lstStyle/>
          <a:p>
            <a:r>
              <a:rPr lang="en-US" sz="3200" dirty="0"/>
              <a:t>Aimed at helping children to practice the phonemes they may be struggling to remember or need to practice</a:t>
            </a:r>
          </a:p>
          <a:p>
            <a:r>
              <a:rPr lang="en-US" sz="3200" dirty="0"/>
              <a:t>Added to book bag if and when needed</a:t>
            </a:r>
          </a:p>
          <a:p>
            <a:r>
              <a:rPr lang="en-US" sz="3200" dirty="0"/>
              <a:t>Regular practice is key!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                                Let’s take a look at one.</a:t>
            </a:r>
            <a:endParaRPr lang="en-GB" sz="3200" dirty="0"/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6215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ddc486c-2b13-4d87-a90a-02c6f5a413bd" xsi:nil="true"/>
    <lcf76f155ced4ddcb4097134ff3c332f xmlns="481a2335-17e0-411a-a6b8-952bcdb4677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DEB769C35F004B9E26E6FE2D5CF3B0" ma:contentTypeVersion="13" ma:contentTypeDescription="Create a new document." ma:contentTypeScope="" ma:versionID="fd0bbccc9ae3a07896ef2e2540a49050">
  <xsd:schema xmlns:xsd="http://www.w3.org/2001/XMLSchema" xmlns:xs="http://www.w3.org/2001/XMLSchema" xmlns:p="http://schemas.microsoft.com/office/2006/metadata/properties" xmlns:ns2="481a2335-17e0-411a-a6b8-952bcdb4677e" xmlns:ns3="0ddc486c-2b13-4d87-a90a-02c6f5a413bd" targetNamespace="http://schemas.microsoft.com/office/2006/metadata/properties" ma:root="true" ma:fieldsID="2204641ea36e26678d2d262839e2d6a0" ns2:_="" ns3:_="">
    <xsd:import namespace="481a2335-17e0-411a-a6b8-952bcdb4677e"/>
    <xsd:import namespace="0ddc486c-2b13-4d87-a90a-02c6f5a413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1a2335-17e0-411a-a6b8-952bcdb467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15" nillable="true" ma:displayName="MediaServiceBillingMetadata" ma:hidden="true" ma:internalName="MediaServiceBillingMetadata" ma:readOnly="true">
      <xsd:simpleType>
        <xsd:restriction base="dms:Note"/>
      </xsd:simpleType>
    </xsd:element>
    <xsd:element name="MediaServiceLocation" ma:index="16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b56b020-e210-4b28-982e-ef287888ef0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dc486c-2b13-4d87-a90a-02c6f5a413b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cba56628-bdb8-468d-b0cb-4a07c6796193}" ma:internalName="TaxCatchAll" ma:showField="CatchAllData" ma:web="0ddc486c-2b13-4d87-a90a-02c6f5a413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3E788A-1D87-42EA-A059-188F9A52E40C}">
  <ds:schemaRefs>
    <ds:schemaRef ds:uri="http://schemas.microsoft.com/office/2006/metadata/properties"/>
    <ds:schemaRef ds:uri="http://schemas.microsoft.com/office/infopath/2007/PartnerControls"/>
    <ds:schemaRef ds:uri="0ddc486c-2b13-4d87-a90a-02c6f5a413bd"/>
    <ds:schemaRef ds:uri="481a2335-17e0-411a-a6b8-952bcdb4677e"/>
  </ds:schemaRefs>
</ds:datastoreItem>
</file>

<file path=customXml/itemProps2.xml><?xml version="1.0" encoding="utf-8"?>
<ds:datastoreItem xmlns:ds="http://schemas.openxmlformats.org/officeDocument/2006/customXml" ds:itemID="{8D9D55B4-2184-4328-8A56-C447499972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B4325E-82D8-44B5-A46A-A29BB717C4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1a2335-17e0-411a-a6b8-952bcdb4677e"/>
    <ds:schemaRef ds:uri="0ddc486c-2b13-4d87-a90a-02c6f5a413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888</TotalTime>
  <Words>763</Words>
  <Application>Microsoft Office PowerPoint</Application>
  <PresentationFormat>Widescreen</PresentationFormat>
  <Paragraphs>122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SassoonPrimaryInfant</vt:lpstr>
      <vt:lpstr>Trebuchet MS</vt:lpstr>
      <vt:lpstr>Wingdings 3</vt:lpstr>
      <vt:lpstr>Facet</vt:lpstr>
      <vt:lpstr>Custom Design</vt:lpstr>
      <vt:lpstr>Aims of the meeting</vt:lpstr>
      <vt:lpstr>How does the phonic scheme work?</vt:lpstr>
      <vt:lpstr>What is a phoneme? </vt:lpstr>
      <vt:lpstr>What is a grapheme? </vt:lpstr>
      <vt:lpstr>How children learn to pronounce these phonemes is extremely important.</vt:lpstr>
      <vt:lpstr>Segmenting and Blending</vt:lpstr>
      <vt:lpstr>Reading books</vt:lpstr>
      <vt:lpstr>Reading bookmark</vt:lpstr>
      <vt:lpstr>Phonic Keyrings</vt:lpstr>
      <vt:lpstr>Word boxes – sound it out!</vt:lpstr>
      <vt:lpstr>Tricky words – See it, say it!</vt:lpstr>
      <vt:lpstr>What should be in my  child’s book bag?</vt:lpstr>
      <vt:lpstr>Reading for pleasure</vt:lpstr>
      <vt:lpstr>https://www.littlewandlelettersandsounds.org.uk/resources/for-parents/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Carrie Morris</dc:creator>
  <cp:lastModifiedBy>Megan Lawton</cp:lastModifiedBy>
  <cp:revision>42</cp:revision>
  <cp:lastPrinted>2021-11-01T16:28:49Z</cp:lastPrinted>
  <dcterms:created xsi:type="dcterms:W3CDTF">2021-10-18T15:15:19Z</dcterms:created>
  <dcterms:modified xsi:type="dcterms:W3CDTF">2025-09-08T21:13:25Z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0x01010035DEB769C35F004B9E26E6FE2D5CF3B0</vt:lpwstr>
  </property>
  <property fmtid="{D5CDD505-2E9C-101B-9397-08002B2CF9AE}" pid="3" name="Order">
    <vt:r8>931600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