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0" d="100"/>
          <a:sy n="200" d="100"/>
        </p:scale>
        <p:origin x="-483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a Clements" userId="10a4e30c-46fe-48b9-86ba-9b0043fc9415" providerId="ADAL" clId="{E792D9D1-ECEC-4675-BBBE-F918EFD4AE98}"/>
    <pc:docChg chg="custSel modSld">
      <pc:chgData name="Kara Clements" userId="10a4e30c-46fe-48b9-86ba-9b0043fc9415" providerId="ADAL" clId="{E792D9D1-ECEC-4675-BBBE-F918EFD4AE98}" dt="2026-07-22T13:53:46.855" v="427" actId="13926"/>
      <pc:docMkLst>
        <pc:docMk/>
      </pc:docMkLst>
      <pc:sldChg chg="addSp delSp modSp mod">
        <pc:chgData name="Kara Clements" userId="10a4e30c-46fe-48b9-86ba-9b0043fc9415" providerId="ADAL" clId="{E792D9D1-ECEC-4675-BBBE-F918EFD4AE98}" dt="2026-07-22T13:53:46.855" v="427" actId="13926"/>
        <pc:sldMkLst>
          <pc:docMk/>
          <pc:sldMk cId="419446332" sldId="257"/>
        </pc:sldMkLst>
        <pc:spChg chg="add">
          <ac:chgData name="Kara Clements" userId="10a4e30c-46fe-48b9-86ba-9b0043fc9415" providerId="ADAL" clId="{E792D9D1-ECEC-4675-BBBE-F918EFD4AE98}" dt="2026-07-22T13:49:43.807" v="140"/>
          <ac:spMkLst>
            <pc:docMk/>
            <pc:sldMk cId="419446332" sldId="257"/>
            <ac:spMk id="2" creationId="{78F2A3AC-186D-4A59-9E41-E9A7B281F2AD}"/>
          </ac:spMkLst>
        </pc:spChg>
        <pc:spChg chg="add mod">
          <ac:chgData name="Kara Clements" userId="10a4e30c-46fe-48b9-86ba-9b0043fc9415" providerId="ADAL" clId="{E792D9D1-ECEC-4675-BBBE-F918EFD4AE98}" dt="2026-07-22T13:52:20.163" v="315" actId="113"/>
          <ac:spMkLst>
            <pc:docMk/>
            <pc:sldMk cId="419446332" sldId="257"/>
            <ac:spMk id="5" creationId="{B43BAABF-0F75-4FD3-B417-6CB982A9636C}"/>
          </ac:spMkLst>
        </pc:spChg>
        <pc:spChg chg="add mod">
          <ac:chgData name="Kara Clements" userId="10a4e30c-46fe-48b9-86ba-9b0043fc9415" providerId="ADAL" clId="{E792D9D1-ECEC-4675-BBBE-F918EFD4AE98}" dt="2026-07-22T13:50:00.817" v="142"/>
          <ac:spMkLst>
            <pc:docMk/>
            <pc:sldMk cId="419446332" sldId="257"/>
            <ac:spMk id="6" creationId="{F824593E-F0F5-4DC9-B318-2F78D5791BCC}"/>
          </ac:spMkLst>
        </pc:spChg>
        <pc:spChg chg="add mod">
          <ac:chgData name="Kara Clements" userId="10a4e30c-46fe-48b9-86ba-9b0043fc9415" providerId="ADAL" clId="{E792D9D1-ECEC-4675-BBBE-F918EFD4AE98}" dt="2026-07-22T13:50:23.407" v="143"/>
          <ac:spMkLst>
            <pc:docMk/>
            <pc:sldMk cId="419446332" sldId="257"/>
            <ac:spMk id="7" creationId="{27BE30B0-17E2-497D-B70C-15D5104739F3}"/>
          </ac:spMkLst>
        </pc:spChg>
        <pc:spChg chg="mod">
          <ac:chgData name="Kara Clements" userId="10a4e30c-46fe-48b9-86ba-9b0043fc9415" providerId="ADAL" clId="{E792D9D1-ECEC-4675-BBBE-F918EFD4AE98}" dt="2026-07-13T16:37:16.525" v="64" actId="313"/>
          <ac:spMkLst>
            <pc:docMk/>
            <pc:sldMk cId="419446332" sldId="257"/>
            <ac:spMk id="14" creationId="{04593279-35EA-C447-86FD-363BA740D684}"/>
          </ac:spMkLst>
        </pc:spChg>
        <pc:spChg chg="mod">
          <ac:chgData name="Kara Clements" userId="10a4e30c-46fe-48b9-86ba-9b0043fc9415" providerId="ADAL" clId="{E792D9D1-ECEC-4675-BBBE-F918EFD4AE98}" dt="2026-07-22T13:49:14.125" v="139" actId="113"/>
          <ac:spMkLst>
            <pc:docMk/>
            <pc:sldMk cId="419446332" sldId="257"/>
            <ac:spMk id="15" creationId="{3C0FC2AB-16F7-014E-92B0-D858D6C3CFB7}"/>
          </ac:spMkLst>
        </pc:spChg>
        <pc:spChg chg="mod">
          <ac:chgData name="Kara Clements" userId="10a4e30c-46fe-48b9-86ba-9b0043fc9415" providerId="ADAL" clId="{E792D9D1-ECEC-4675-BBBE-F918EFD4AE98}" dt="2026-07-15T15:55:49.455" v="132" actId="20577"/>
          <ac:spMkLst>
            <pc:docMk/>
            <pc:sldMk cId="419446332" sldId="257"/>
            <ac:spMk id="17" creationId="{0BC2529F-B510-7A49-A59D-3F8C37013183}"/>
          </ac:spMkLst>
        </pc:spChg>
        <pc:spChg chg="mod">
          <ac:chgData name="Kara Clements" userId="10a4e30c-46fe-48b9-86ba-9b0043fc9415" providerId="ADAL" clId="{E792D9D1-ECEC-4675-BBBE-F918EFD4AE98}" dt="2026-07-22T13:53:46.855" v="427" actId="13926"/>
          <ac:spMkLst>
            <pc:docMk/>
            <pc:sldMk cId="419446332" sldId="257"/>
            <ac:spMk id="20" creationId="{8CD36CE8-781F-A64F-909C-7AFEDCD4E2D9}"/>
          </ac:spMkLst>
        </pc:spChg>
        <pc:spChg chg="mod">
          <ac:chgData name="Kara Clements" userId="10a4e30c-46fe-48b9-86ba-9b0043fc9415" providerId="ADAL" clId="{E792D9D1-ECEC-4675-BBBE-F918EFD4AE98}" dt="2026-07-13T16:37:30.158" v="80" actId="20577"/>
          <ac:spMkLst>
            <pc:docMk/>
            <pc:sldMk cId="419446332" sldId="257"/>
            <ac:spMk id="41" creationId="{0825477C-05D3-1E41-A8C7-7831AA150DFE}"/>
          </ac:spMkLst>
        </pc:spChg>
        <pc:picChg chg="del mod">
          <ac:chgData name="Kara Clements" userId="10a4e30c-46fe-48b9-86ba-9b0043fc9415" providerId="ADAL" clId="{E792D9D1-ECEC-4675-BBBE-F918EFD4AE98}" dt="2026-07-13T16:38:11.830" v="100" actId="478"/>
          <ac:picMkLst>
            <pc:docMk/>
            <pc:sldMk cId="419446332" sldId="257"/>
            <ac:picMk id="3" creationId="{BC4B4E96-00D0-41A6-A087-CEB60D70FC37}"/>
          </ac:picMkLst>
        </pc:picChg>
        <pc:picChg chg="add mod">
          <ac:chgData name="Kara Clements" userId="10a4e30c-46fe-48b9-86ba-9b0043fc9415" providerId="ADAL" clId="{E792D9D1-ECEC-4675-BBBE-F918EFD4AE98}" dt="2026-07-15T15:55:40.002" v="109" actId="1076"/>
          <ac:picMkLst>
            <pc:docMk/>
            <pc:sldMk cId="419446332" sldId="257"/>
            <ac:picMk id="3" creationId="{C51C4EB0-A199-4911-9063-048ABD7BD0D5}"/>
          </ac:picMkLst>
        </pc:picChg>
        <pc:picChg chg="add del mod">
          <ac:chgData name="Kara Clements" userId="10a4e30c-46fe-48b9-86ba-9b0043fc9415" providerId="ADAL" clId="{E792D9D1-ECEC-4675-BBBE-F918EFD4AE98}" dt="2026-07-15T15:55:13.295" v="105" actId="478"/>
          <ac:picMkLst>
            <pc:docMk/>
            <pc:sldMk cId="419446332" sldId="257"/>
            <ac:picMk id="5" creationId="{7F5DE72D-7232-4125-9E3B-16098F0EB3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777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0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40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4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2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5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93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02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914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66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31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2FF-27CB-40AC-93AA-968ECDB69F32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A26AA-7707-4C1A-8A38-52954C28A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72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0C6FC07-B114-0348-B508-72C00F19E8B3}"/>
              </a:ext>
            </a:extLst>
          </p:cNvPr>
          <p:cNvSpPr txBox="1"/>
          <p:nvPr/>
        </p:nvSpPr>
        <p:spPr>
          <a:xfrm>
            <a:off x="4456140" y="172720"/>
            <a:ext cx="3279720" cy="4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83" i="1" dirty="0">
                <a:latin typeface="Twinkl Cursive Looped" panose="02000000000000000000" pitchFamily="2" charset="77"/>
              </a:rPr>
              <a:t>Autumn 1</a:t>
            </a:r>
          </a:p>
          <a:p>
            <a:pPr algn="ctr"/>
            <a:r>
              <a:rPr lang="en-US" sz="1283" i="1" dirty="0">
                <a:latin typeface="Twinkl Cursive Looped" panose="02000000000000000000" pitchFamily="2" charset="77"/>
              </a:rPr>
              <a:t>Juniper Class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624FAA-6D97-A448-BF33-85F2EC51689F}"/>
              </a:ext>
            </a:extLst>
          </p:cNvPr>
          <p:cNvSpPr txBox="1"/>
          <p:nvPr/>
        </p:nvSpPr>
        <p:spPr>
          <a:xfrm>
            <a:off x="4249265" y="793437"/>
            <a:ext cx="1801484" cy="139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Maths</a:t>
            </a:r>
          </a:p>
          <a:p>
            <a:endParaRPr lang="en-US" sz="770" b="1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Place Value and Four Operations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Reading three-digit numbers, portioning numbers, finding 1,10 and 100 more or less, comparing and ordering umbers.</a:t>
            </a:r>
          </a:p>
          <a:p>
            <a:pPr algn="ctr"/>
            <a:endParaRPr lang="en-US" sz="770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How To Help</a:t>
            </a:r>
            <a:endParaRPr lang="en-US" sz="770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Practise times tables, reading and saying numbers up to 1000.</a:t>
            </a:r>
          </a:p>
          <a:p>
            <a:pPr algn="ctr"/>
            <a:endParaRPr lang="en-US" sz="770" i="1" dirty="0">
              <a:latin typeface="Twinkl Cursive Looped" panose="02000000000000000000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BBEEAD-46A0-9848-8C03-03EF8BB53022}"/>
              </a:ext>
            </a:extLst>
          </p:cNvPr>
          <p:cNvSpPr txBox="1"/>
          <p:nvPr/>
        </p:nvSpPr>
        <p:spPr>
          <a:xfrm>
            <a:off x="6044277" y="856656"/>
            <a:ext cx="1087537" cy="12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Writing</a:t>
            </a:r>
            <a:r>
              <a:rPr lang="en-US" sz="898" b="1" dirty="0">
                <a:latin typeface="Twinkl Cursive Looped" panose="02000000000000000000" pitchFamily="2" charset="77"/>
              </a:rPr>
              <a:t> </a:t>
            </a:r>
          </a:p>
          <a:p>
            <a:pPr algn="ctr"/>
            <a:r>
              <a:rPr lang="en-US" sz="706" dirty="0">
                <a:latin typeface="Twinkl Cursive Looped" panose="02000000000000000000" pitchFamily="2" charset="77"/>
              </a:rPr>
              <a:t>Our writing book is</a:t>
            </a:r>
          </a:p>
          <a:p>
            <a:pPr algn="ctr"/>
            <a:r>
              <a:rPr lang="en-US" sz="706" dirty="0">
                <a:latin typeface="Twinkl Cursive Looped" panose="02000000000000000000" pitchFamily="2" charset="77"/>
              </a:rPr>
              <a:t>Seal Surfer.</a:t>
            </a:r>
          </a:p>
          <a:p>
            <a:pPr algn="ctr"/>
            <a:endParaRPr lang="en-US" sz="706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06" dirty="0">
                <a:latin typeface="Twinkl Cursive Looped" panose="02000000000000000000" pitchFamily="2" charset="77"/>
              </a:rPr>
              <a:t>Build a rich and varied vocabulary and punctuate speech in writing.</a:t>
            </a:r>
          </a:p>
          <a:p>
            <a:pPr algn="ctr"/>
            <a:endParaRPr lang="en-US" sz="706" dirty="0">
              <a:latin typeface="Twinkl Cursive Looped" panose="02000000000000000000" pitchFamily="2" charset="77"/>
            </a:endParaRPr>
          </a:p>
          <a:p>
            <a:pPr algn="ctr"/>
            <a:endParaRPr lang="en-US" sz="706" dirty="0">
              <a:latin typeface="Twinkl Cursive Looped" panose="02000000000000000000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584F6D-B23D-D646-BDCB-27D27656DA81}"/>
              </a:ext>
            </a:extLst>
          </p:cNvPr>
          <p:cNvSpPr txBox="1"/>
          <p:nvPr/>
        </p:nvSpPr>
        <p:spPr>
          <a:xfrm>
            <a:off x="6213000" y="2484279"/>
            <a:ext cx="1942266" cy="12969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Science</a:t>
            </a:r>
          </a:p>
          <a:p>
            <a:pPr algn="ctr"/>
            <a:endParaRPr lang="en-US" sz="898" b="1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Light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We will learn that light is the absence of dark, that light reflects from surfaces  and investigate how shadows are formed.</a:t>
            </a:r>
          </a:p>
          <a:p>
            <a:pPr algn="ctr"/>
            <a:endParaRPr lang="en-US" sz="770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How To Help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Look out for different light sources and examples of how light reflects off surfaces.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593279-35EA-C447-86FD-363BA740D684}"/>
              </a:ext>
            </a:extLst>
          </p:cNvPr>
          <p:cNvSpPr txBox="1"/>
          <p:nvPr/>
        </p:nvSpPr>
        <p:spPr>
          <a:xfrm>
            <a:off x="6155725" y="5197213"/>
            <a:ext cx="2108219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Art</a:t>
            </a: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Famous Buildings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Exploring design features of buildings and comparing famous examples.</a:t>
            </a: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How To Help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Look at buildings when out and about.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0FC2AB-16F7-014E-92B0-D858D6C3CFB7}"/>
              </a:ext>
            </a:extLst>
          </p:cNvPr>
          <p:cNvSpPr txBox="1"/>
          <p:nvPr/>
        </p:nvSpPr>
        <p:spPr>
          <a:xfrm>
            <a:off x="6155403" y="4060809"/>
            <a:ext cx="2079422" cy="32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70" b="1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Music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D15BE-E057-BD41-8D57-22CA66D6D610}"/>
              </a:ext>
            </a:extLst>
          </p:cNvPr>
          <p:cNvSpPr txBox="1"/>
          <p:nvPr/>
        </p:nvSpPr>
        <p:spPr>
          <a:xfrm>
            <a:off x="3950456" y="4085077"/>
            <a:ext cx="207942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Geography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We will be learning about Coasts.</a:t>
            </a:r>
          </a:p>
          <a:p>
            <a:pPr algn="ctr"/>
            <a:endParaRPr lang="en-US" sz="770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How To Help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Go on a day trip to a coast (e.g. – Thurstaston)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Watch videos together about coastal areas.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C2529F-B510-7A49-A59D-3F8C37013183}"/>
              </a:ext>
            </a:extLst>
          </p:cNvPr>
          <p:cNvSpPr txBox="1"/>
          <p:nvPr/>
        </p:nvSpPr>
        <p:spPr>
          <a:xfrm>
            <a:off x="3945787" y="2398944"/>
            <a:ext cx="1265825" cy="1453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Reading</a:t>
            </a:r>
          </a:p>
          <a:p>
            <a:pPr algn="ctr"/>
            <a:r>
              <a:rPr lang="en-US" sz="673" dirty="0">
                <a:latin typeface="Twinkl Cursive Looped" panose="02000000000000000000" pitchFamily="2" charset="77"/>
              </a:rPr>
              <a:t>Our class novel is Fantastic Owen and </a:t>
            </a:r>
            <a:r>
              <a:rPr lang="en-US" sz="673">
                <a:latin typeface="Twinkl Cursive Looped" panose="02000000000000000000" pitchFamily="2" charset="77"/>
              </a:rPr>
              <a:t>the Soldier.</a:t>
            </a:r>
            <a:endParaRPr lang="en-US" sz="673" dirty="0">
              <a:latin typeface="Twinkl Cursive Looped" panose="02000000000000000000" pitchFamily="2" charset="77"/>
            </a:endParaRPr>
          </a:p>
          <a:p>
            <a:pPr algn="ctr"/>
            <a:endParaRPr lang="en-US" sz="673" dirty="0">
              <a:latin typeface="Twinkl Cursive Looped" panose="02000000000000000000" pitchFamily="2" charset="77"/>
            </a:endParaRPr>
          </a:p>
          <a:p>
            <a:pPr algn="ctr"/>
            <a:r>
              <a:rPr lang="en-US" sz="673" dirty="0">
                <a:latin typeface="Twinkl Cursive Looped" panose="02000000000000000000" pitchFamily="2" charset="77"/>
              </a:rPr>
              <a:t>We will also do a Whole Class Reading lesson and continue with Fluency sessions. </a:t>
            </a:r>
          </a:p>
          <a:p>
            <a:pPr algn="ctr"/>
            <a:endParaRPr lang="en-US" sz="673" dirty="0">
              <a:latin typeface="Twinkl Cursive Looped" panose="02000000000000000000" pitchFamily="2" charset="77"/>
            </a:endParaRPr>
          </a:p>
          <a:p>
            <a:pPr algn="ctr"/>
            <a:r>
              <a:rPr lang="en-US" sz="673" b="1" dirty="0">
                <a:latin typeface="Twinkl Cursive Looped" panose="02000000000000000000" pitchFamily="2" charset="77"/>
              </a:rPr>
              <a:t>How To Help</a:t>
            </a:r>
            <a:endParaRPr lang="en-US" sz="673" dirty="0">
              <a:latin typeface="Twinkl Cursive Looped" panose="02000000000000000000" pitchFamily="2" charset="77"/>
            </a:endParaRPr>
          </a:p>
          <a:p>
            <a:pPr algn="ctr"/>
            <a:r>
              <a:rPr lang="en-US" sz="673" dirty="0">
                <a:latin typeface="Twinkl Cursive Looped" panose="02000000000000000000" pitchFamily="2" charset="77"/>
              </a:rPr>
              <a:t>Read often with your child and talk to them about what they have read.</a:t>
            </a:r>
          </a:p>
          <a:p>
            <a:pPr algn="ctr"/>
            <a:endParaRPr lang="en-US" sz="673" dirty="0">
              <a:latin typeface="Twinkl Cursive Looped" panose="02000000000000000000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D36CE8-781F-A64F-909C-7AFEDCD4E2D9}"/>
              </a:ext>
            </a:extLst>
          </p:cNvPr>
          <p:cNvSpPr txBox="1"/>
          <p:nvPr/>
        </p:nvSpPr>
        <p:spPr>
          <a:xfrm>
            <a:off x="4139691" y="6093264"/>
            <a:ext cx="3917370" cy="44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PE is on a Monday afternoon. 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Forest School is on a Tuesday afternoon.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PSHE is My Healthy Self. British Value is Mutual Respect.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EAB8215-ED66-9F49-B632-435816F6CF50}"/>
              </a:ext>
            </a:extLst>
          </p:cNvPr>
          <p:cNvSpPr/>
          <p:nvPr/>
        </p:nvSpPr>
        <p:spPr>
          <a:xfrm>
            <a:off x="3823081" y="726382"/>
            <a:ext cx="4550504" cy="5944958"/>
          </a:xfrm>
          <a:prstGeom prst="roundRect">
            <a:avLst/>
          </a:prstGeom>
          <a:noFill/>
          <a:ln w="920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F9AD603-C9D5-F841-9F35-6586D322F360}"/>
              </a:ext>
            </a:extLst>
          </p:cNvPr>
          <p:cNvSpPr/>
          <p:nvPr/>
        </p:nvSpPr>
        <p:spPr>
          <a:xfrm>
            <a:off x="6126846" y="814536"/>
            <a:ext cx="1777909" cy="1324606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C0EB557-103A-B547-B0AA-366E52559E04}"/>
              </a:ext>
            </a:extLst>
          </p:cNvPr>
          <p:cNvSpPr/>
          <p:nvPr/>
        </p:nvSpPr>
        <p:spPr>
          <a:xfrm>
            <a:off x="4249264" y="814535"/>
            <a:ext cx="1787425" cy="1326319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E7EF12D-4117-C345-9E5E-C67C34F7BB7E}"/>
              </a:ext>
            </a:extLst>
          </p:cNvPr>
          <p:cNvSpPr/>
          <p:nvPr/>
        </p:nvSpPr>
        <p:spPr>
          <a:xfrm>
            <a:off x="3916129" y="2289497"/>
            <a:ext cx="2120148" cy="1601372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CC07467-FC39-4940-A9C6-34D94E219E80}"/>
              </a:ext>
            </a:extLst>
          </p:cNvPr>
          <p:cNvSpPr/>
          <p:nvPr/>
        </p:nvSpPr>
        <p:spPr>
          <a:xfrm>
            <a:off x="6123782" y="2282919"/>
            <a:ext cx="2111043" cy="1700904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56FDBB2-4746-B042-A26E-4D1C00698BA7}"/>
              </a:ext>
            </a:extLst>
          </p:cNvPr>
          <p:cNvSpPr/>
          <p:nvPr/>
        </p:nvSpPr>
        <p:spPr>
          <a:xfrm>
            <a:off x="3936057" y="4070237"/>
            <a:ext cx="2108220" cy="1036499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3B9B711-367A-F541-A346-13628FAF4C0C}"/>
              </a:ext>
            </a:extLst>
          </p:cNvPr>
          <p:cNvSpPr/>
          <p:nvPr/>
        </p:nvSpPr>
        <p:spPr>
          <a:xfrm>
            <a:off x="6126786" y="4089621"/>
            <a:ext cx="2114692" cy="1076774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F94AECC-6A6C-EE4F-A11C-31BD73F3F271}"/>
              </a:ext>
            </a:extLst>
          </p:cNvPr>
          <p:cNvSpPr/>
          <p:nvPr/>
        </p:nvSpPr>
        <p:spPr>
          <a:xfrm>
            <a:off x="4134940" y="6074238"/>
            <a:ext cx="3917370" cy="427536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9A32F05-1CD1-CF4E-9A11-3792646EDF35}"/>
              </a:ext>
            </a:extLst>
          </p:cNvPr>
          <p:cNvSpPr/>
          <p:nvPr/>
        </p:nvSpPr>
        <p:spPr>
          <a:xfrm>
            <a:off x="3944189" y="5170287"/>
            <a:ext cx="2108220" cy="840399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432452C-15FB-4347-A96A-87AAF44078E6}"/>
              </a:ext>
            </a:extLst>
          </p:cNvPr>
          <p:cNvSpPr/>
          <p:nvPr/>
        </p:nvSpPr>
        <p:spPr>
          <a:xfrm>
            <a:off x="6123782" y="5229946"/>
            <a:ext cx="2108220" cy="813474"/>
          </a:xfrm>
          <a:prstGeom prst="roundRect">
            <a:avLst/>
          </a:prstGeom>
          <a:noFill/>
          <a:ln w="50800">
            <a:solidFill>
              <a:srgbClr val="005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5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25477C-05D3-1E41-A8C7-7831AA150DFE}"/>
              </a:ext>
            </a:extLst>
          </p:cNvPr>
          <p:cNvSpPr txBox="1"/>
          <p:nvPr/>
        </p:nvSpPr>
        <p:spPr>
          <a:xfrm>
            <a:off x="3942529" y="5286103"/>
            <a:ext cx="2108219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RE</a:t>
            </a: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Islam</a:t>
            </a: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Rites of Passage</a:t>
            </a:r>
          </a:p>
          <a:p>
            <a:pPr algn="ctr"/>
            <a:r>
              <a:rPr lang="en-US" sz="770" b="1" dirty="0">
                <a:latin typeface="Twinkl Cursive Looped" panose="02000000000000000000" pitchFamily="2" charset="77"/>
              </a:rPr>
              <a:t>How To Help</a:t>
            </a:r>
          </a:p>
          <a:p>
            <a:pPr algn="ctr"/>
            <a:r>
              <a:rPr lang="en-US" sz="770" dirty="0">
                <a:latin typeface="Twinkl Cursive Looped" panose="02000000000000000000" pitchFamily="2" charset="77"/>
              </a:rPr>
              <a:t>Research what Islamic beliefs are.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5CBCEB-0E2B-D585-B309-04062EA65A59}"/>
              </a:ext>
            </a:extLst>
          </p:cNvPr>
          <p:cNvSpPr txBox="1"/>
          <p:nvPr/>
        </p:nvSpPr>
        <p:spPr>
          <a:xfrm>
            <a:off x="6159082" y="1656276"/>
            <a:ext cx="1749384" cy="526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6" b="1" dirty="0">
                <a:latin typeface="Twinkl Cursive Looped" panose="02000000000000000000" pitchFamily="2" charset="77"/>
              </a:rPr>
              <a:t>How To Help</a:t>
            </a:r>
            <a:endParaRPr lang="en-US" sz="706" dirty="0">
              <a:latin typeface="Twinkl Cursive Looped" panose="02000000000000000000" pitchFamily="2" charset="77"/>
            </a:endParaRPr>
          </a:p>
          <a:p>
            <a:pPr algn="ctr"/>
            <a:r>
              <a:rPr lang="en-US" sz="706" dirty="0">
                <a:latin typeface="Twinkl Cursive Looped" panose="02000000000000000000" pitchFamily="2" charset="77"/>
              </a:rPr>
              <a:t>Practise picking out interesting words when reading and seeing if they can use it correctly.</a:t>
            </a:r>
          </a:p>
        </p:txBody>
      </p:sp>
      <p:pic>
        <p:nvPicPr>
          <p:cNvPr id="4" name="Picture 4" descr="Seal Surfer by Foreman, Michael New Edition (2006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814" y="907300"/>
            <a:ext cx="580364" cy="53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1C4EB0-A199-4911-9063-048ABD7BD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270" y="2505633"/>
            <a:ext cx="735355" cy="10376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8F2A3AC-186D-4A59-9E41-E9A7B281F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Reading Rhythms: Patterns and Layers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BAABF-0F75-4FD3-B417-6CB982A9636C}"/>
              </a:ext>
            </a:extLst>
          </p:cNvPr>
          <p:cNvSpPr txBox="1"/>
          <p:nvPr/>
        </p:nvSpPr>
        <p:spPr>
          <a:xfrm>
            <a:off x="6293159" y="4345321"/>
            <a:ext cx="180391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" dirty="0"/>
              <a:t>Reading Rhythms: Patterns and Layers</a:t>
            </a:r>
          </a:p>
          <a:p>
            <a:endParaRPr lang="en-US" sz="770" dirty="0"/>
          </a:p>
          <a:p>
            <a:pPr algn="ctr"/>
            <a:r>
              <a:rPr lang="en-US" sz="770" b="1" dirty="0"/>
              <a:t>How to Help</a:t>
            </a:r>
          </a:p>
          <a:p>
            <a:pPr algn="ctr"/>
            <a:r>
              <a:rPr lang="en-US" sz="770" dirty="0"/>
              <a:t>Ask the children to see if they can identify patterns in music. </a:t>
            </a:r>
            <a:endParaRPr lang="en-GB" sz="77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824593E-F0F5-4DC9-B318-2F78D5791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Reading Rhythms: Patterns and Layers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7BE30B0-17E2-497D-B70C-15D510473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(Reading Rhythms: Patterns and Layers)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46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313</Words>
  <Application>Microsoft Office PowerPoint</Application>
  <PresentationFormat>Widescreen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Twinkl Cursive Looped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 Clements</dc:creator>
  <cp:lastModifiedBy>Kara Clements</cp:lastModifiedBy>
  <cp:revision>3</cp:revision>
  <dcterms:created xsi:type="dcterms:W3CDTF">2024-09-02T18:44:12Z</dcterms:created>
  <dcterms:modified xsi:type="dcterms:W3CDTF">2026-07-22T13:54:29Z</dcterms:modified>
</cp:coreProperties>
</file>