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50" d="100"/>
          <a:sy n="150" d="100"/>
        </p:scale>
        <p:origin x="-236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a Clements" userId="10a4e30c-46fe-48b9-86ba-9b0043fc9415" providerId="ADAL" clId="{7852AE68-4C3F-43B3-8B02-565A0AE88F4F}"/>
    <pc:docChg chg="custSel modSld">
      <pc:chgData name="Kara Clements" userId="10a4e30c-46fe-48b9-86ba-9b0043fc9415" providerId="ADAL" clId="{7852AE68-4C3F-43B3-8B02-565A0AE88F4F}" dt="2026-05-19T15:51:17.177" v="216" actId="20577"/>
      <pc:docMkLst>
        <pc:docMk/>
      </pc:docMkLst>
      <pc:sldChg chg="addSp delSp modSp mod">
        <pc:chgData name="Kara Clements" userId="10a4e30c-46fe-48b9-86ba-9b0043fc9415" providerId="ADAL" clId="{7852AE68-4C3F-43B3-8B02-565A0AE88F4F}" dt="2026-05-19T15:51:17.177" v="216" actId="20577"/>
        <pc:sldMkLst>
          <pc:docMk/>
          <pc:sldMk cId="419446332" sldId="257"/>
        </pc:sldMkLst>
        <pc:spChg chg="mod">
          <ac:chgData name="Kara Clements" userId="10a4e30c-46fe-48b9-86ba-9b0043fc9415" providerId="ADAL" clId="{7852AE68-4C3F-43B3-8B02-565A0AE88F4F}" dt="2026-05-19T15:48:43.236" v="157" actId="20577"/>
          <ac:spMkLst>
            <pc:docMk/>
            <pc:sldMk cId="419446332" sldId="257"/>
            <ac:spMk id="11" creationId="{02624FAA-6D97-A448-BF33-85F2EC51689F}"/>
          </ac:spMkLst>
        </pc:spChg>
        <pc:spChg chg="mod">
          <ac:chgData name="Kara Clements" userId="10a4e30c-46fe-48b9-86ba-9b0043fc9415" providerId="ADAL" clId="{7852AE68-4C3F-43B3-8B02-565A0AE88F4F}" dt="2026-05-19T15:50:24.017" v="180" actId="20577"/>
          <ac:spMkLst>
            <pc:docMk/>
            <pc:sldMk cId="419446332" sldId="257"/>
            <ac:spMk id="17" creationId="{0BC2529F-B510-7A49-A59D-3F8C37013183}"/>
          </ac:spMkLst>
        </pc:spChg>
        <pc:spChg chg="mod">
          <ac:chgData name="Kara Clements" userId="10a4e30c-46fe-48b9-86ba-9b0043fc9415" providerId="ADAL" clId="{7852AE68-4C3F-43B3-8B02-565A0AE88F4F}" dt="2026-05-19T15:51:17.177" v="216" actId="20577"/>
          <ac:spMkLst>
            <pc:docMk/>
            <pc:sldMk cId="419446332" sldId="257"/>
            <ac:spMk id="20" creationId="{8CD36CE8-781F-A64F-909C-7AFEDCD4E2D9}"/>
          </ac:spMkLst>
        </pc:spChg>
        <pc:spChg chg="add del">
          <ac:chgData name="Kara Clements" userId="10a4e30c-46fe-48b9-86ba-9b0043fc9415" providerId="ADAL" clId="{7852AE68-4C3F-43B3-8B02-565A0AE88F4F}" dt="2026-05-19T15:49:43.712" v="160" actId="21"/>
          <ac:spMkLst>
            <pc:docMk/>
            <pc:sldMk cId="419446332" sldId="257"/>
            <ac:spMk id="26" creationId="{6DCD89AF-AE0D-4EB6-9451-188F81C94A16}"/>
          </ac:spMkLst>
        </pc:spChg>
        <pc:spChg chg="mod">
          <ac:chgData name="Kara Clements" userId="10a4e30c-46fe-48b9-86ba-9b0043fc9415" providerId="ADAL" clId="{7852AE68-4C3F-43B3-8B02-565A0AE88F4F}" dt="2026-05-19T15:50:41.138" v="181" actId="20577"/>
          <ac:spMkLst>
            <pc:docMk/>
            <pc:sldMk cId="419446332" sldId="257"/>
            <ac:spMk id="41" creationId="{0825477C-05D3-1E41-A8C7-7831AA150DFE}"/>
          </ac:spMkLst>
        </pc:spChg>
        <pc:picChg chg="add mod">
          <ac:chgData name="Kara Clements" userId="10a4e30c-46fe-48b9-86ba-9b0043fc9415" providerId="ADAL" clId="{7852AE68-4C3F-43B3-8B02-565A0AE88F4F}" dt="2026-05-19T15:50:15.961" v="164" actId="1076"/>
          <ac:picMkLst>
            <pc:docMk/>
            <pc:sldMk cId="419446332" sldId="257"/>
            <ac:picMk id="4" creationId="{64731AED-50C3-454C-8BBB-A0BF1C966BAC}"/>
          </ac:picMkLst>
        </pc:picChg>
        <pc:picChg chg="del">
          <ac:chgData name="Kara Clements" userId="10a4e30c-46fe-48b9-86ba-9b0043fc9415" providerId="ADAL" clId="{7852AE68-4C3F-43B3-8B02-565A0AE88F4F}" dt="2026-05-19T15:49:13.288" v="158" actId="478"/>
          <ac:picMkLst>
            <pc:docMk/>
            <pc:sldMk cId="419446332" sldId="257"/>
            <ac:picMk id="7" creationId="{F78696F9-63F8-41C3-9D56-3A646F9F532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77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805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40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742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723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258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931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024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914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66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4316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7B2FF-27CB-40AC-93AA-968ECDB69F32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723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0C6FC07-B114-0348-B508-72C00F19E8B3}"/>
              </a:ext>
            </a:extLst>
          </p:cNvPr>
          <p:cNvSpPr txBox="1"/>
          <p:nvPr/>
        </p:nvSpPr>
        <p:spPr>
          <a:xfrm>
            <a:off x="4410888" y="131854"/>
            <a:ext cx="3279720" cy="48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83" i="1" dirty="0">
                <a:latin typeface="Twinkl Cursive Looped" panose="02000000000000000000" pitchFamily="2" charset="77"/>
              </a:rPr>
              <a:t>Summer 2</a:t>
            </a:r>
          </a:p>
          <a:p>
            <a:pPr algn="ctr"/>
            <a:r>
              <a:rPr lang="en-US" sz="1283" i="1" dirty="0">
                <a:latin typeface="Twinkl Cursive Looped" panose="02000000000000000000" pitchFamily="2" charset="77"/>
              </a:rPr>
              <a:t>Juniper Class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624FAA-6D97-A448-BF33-85F2EC51689F}"/>
              </a:ext>
            </a:extLst>
          </p:cNvPr>
          <p:cNvSpPr txBox="1"/>
          <p:nvPr/>
        </p:nvSpPr>
        <p:spPr>
          <a:xfrm>
            <a:off x="4249265" y="793437"/>
            <a:ext cx="1801484" cy="1158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Maths</a:t>
            </a:r>
          </a:p>
          <a:p>
            <a:endParaRPr lang="en-US" sz="77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Classifying and naming 2 and 3-d shapes.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Exploring negative numbers.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Recapping on methods taught this year.</a:t>
            </a:r>
          </a:p>
          <a:p>
            <a:pPr algn="ctr"/>
            <a:endParaRPr lang="en-US" sz="77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What shapes can they spot at home?. </a:t>
            </a:r>
            <a:endParaRPr lang="en-US" sz="770" i="1" dirty="0">
              <a:latin typeface="Twinkl Cursive Looped" panose="02000000000000000000" pitchFamily="2" charset="7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BBEEAD-46A0-9848-8C03-03EF8BB53022}"/>
              </a:ext>
            </a:extLst>
          </p:cNvPr>
          <p:cNvSpPr txBox="1"/>
          <p:nvPr/>
        </p:nvSpPr>
        <p:spPr>
          <a:xfrm>
            <a:off x="6159081" y="856656"/>
            <a:ext cx="1351381" cy="773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Writing</a:t>
            </a:r>
            <a:r>
              <a:rPr lang="en-US" sz="898" b="1" dirty="0">
                <a:latin typeface="Twinkl Cursive Looped" panose="02000000000000000000" pitchFamily="2" charset="77"/>
              </a:rPr>
              <a:t> </a:t>
            </a:r>
          </a:p>
          <a:p>
            <a:pPr algn="ctr"/>
            <a:r>
              <a:rPr lang="en-US" sz="706" dirty="0">
                <a:latin typeface="Twinkl Cursive Looped" panose="02000000000000000000" pitchFamily="2" charset="77"/>
              </a:rPr>
              <a:t>Our writing book is</a:t>
            </a:r>
          </a:p>
          <a:p>
            <a:pPr algn="ctr"/>
            <a:r>
              <a:rPr lang="en-US" sz="706" dirty="0" err="1">
                <a:latin typeface="Twinkl Cursive Looped" panose="02000000000000000000" pitchFamily="2" charset="77"/>
              </a:rPr>
              <a:t>Zeraffa</a:t>
            </a:r>
            <a:r>
              <a:rPr lang="en-US" sz="706" dirty="0">
                <a:latin typeface="Twinkl Cursive Looped" panose="02000000000000000000" pitchFamily="2" charset="77"/>
              </a:rPr>
              <a:t> Giraffa. We will be working on using a range </a:t>
            </a:r>
          </a:p>
          <a:p>
            <a:pPr algn="ctr"/>
            <a:r>
              <a:rPr lang="en-US" sz="706" dirty="0">
                <a:latin typeface="Twinkl Cursive Looped" panose="02000000000000000000" pitchFamily="2" charset="77"/>
              </a:rPr>
              <a:t>of sentence types and </a:t>
            </a:r>
          </a:p>
          <a:p>
            <a:pPr algn="ctr"/>
            <a:r>
              <a:rPr lang="en-US" sz="706" dirty="0">
                <a:latin typeface="Twinkl Cursive Looped" panose="02000000000000000000" pitchFamily="2" charset="77"/>
              </a:rPr>
              <a:t>writing in the correct tense.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3584F6D-B23D-D646-BDCB-27D27656DA81}"/>
              </a:ext>
            </a:extLst>
          </p:cNvPr>
          <p:cNvSpPr txBox="1"/>
          <p:nvPr/>
        </p:nvSpPr>
        <p:spPr>
          <a:xfrm>
            <a:off x="6197562" y="2404115"/>
            <a:ext cx="1942266" cy="9725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latin typeface="Twinkl Cursive Looped" panose="02000000000000000000" pitchFamily="2" charset="77"/>
              </a:rPr>
              <a:t>French</a:t>
            </a:r>
          </a:p>
          <a:p>
            <a:pPr algn="ctr"/>
            <a:endParaRPr lang="en-US" sz="10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00" b="1" dirty="0">
                <a:latin typeface="Twinkl Cursive Looped" panose="02000000000000000000" pitchFamily="2" charset="77"/>
              </a:rPr>
              <a:t>Picnics</a:t>
            </a:r>
          </a:p>
          <a:p>
            <a:pPr algn="l"/>
            <a:r>
              <a:rPr lang="en-US" sz="670" b="0" i="0" dirty="0">
                <a:solidFill>
                  <a:srgbClr val="0B0C0C"/>
                </a:solidFill>
                <a:effectLst/>
                <a:latin typeface="GDS Transport"/>
              </a:rPr>
              <a:t>Learning vocabulary for food and asking and answering questions. </a:t>
            </a:r>
          </a:p>
          <a:p>
            <a:pPr algn="ctr"/>
            <a:endParaRPr lang="en-US" sz="67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67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670" dirty="0">
                <a:latin typeface="Twinkl Cursive Looped" panose="02000000000000000000" pitchFamily="2" charset="77"/>
              </a:rPr>
              <a:t>Ask the children what food they can name in French!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4593279-35EA-C447-86FD-363BA740D684}"/>
              </a:ext>
            </a:extLst>
          </p:cNvPr>
          <p:cNvSpPr txBox="1"/>
          <p:nvPr/>
        </p:nvSpPr>
        <p:spPr>
          <a:xfrm>
            <a:off x="6209580" y="5066959"/>
            <a:ext cx="1998701" cy="803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Art</a:t>
            </a: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Journeys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Using a range of art techniques.</a:t>
            </a: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Ask the children to share the images they have looked at.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C0FC2AB-16F7-014E-92B0-D858D6C3CFB7}"/>
              </a:ext>
            </a:extLst>
          </p:cNvPr>
          <p:cNvSpPr txBox="1"/>
          <p:nvPr/>
        </p:nvSpPr>
        <p:spPr>
          <a:xfrm>
            <a:off x="6128984" y="3934125"/>
            <a:ext cx="2079422" cy="1040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77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Computing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We will be learning how to make a safe password and avoid phishing. </a:t>
            </a:r>
          </a:p>
          <a:p>
            <a:pPr algn="ctr"/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Talk to your child about how YOU staff safe online.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CAD15BE-E057-BD41-8D57-22CA66D6D610}"/>
              </a:ext>
            </a:extLst>
          </p:cNvPr>
          <p:cNvSpPr txBox="1"/>
          <p:nvPr/>
        </p:nvSpPr>
        <p:spPr>
          <a:xfrm>
            <a:off x="3950456" y="4085077"/>
            <a:ext cx="2079422" cy="921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History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Our topic is 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Ancient Egypt</a:t>
            </a:r>
          </a:p>
          <a:p>
            <a:pPr algn="ctr"/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Find out interesting facts using child friendly sites.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C2529F-B510-7A49-A59D-3F8C37013183}"/>
              </a:ext>
            </a:extLst>
          </p:cNvPr>
          <p:cNvSpPr txBox="1"/>
          <p:nvPr/>
        </p:nvSpPr>
        <p:spPr>
          <a:xfrm>
            <a:off x="3912715" y="2406397"/>
            <a:ext cx="1265825" cy="15570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Reading</a:t>
            </a:r>
          </a:p>
          <a:p>
            <a:pPr algn="ctr"/>
            <a:r>
              <a:rPr lang="en-US" sz="673" dirty="0">
                <a:latin typeface="Twinkl Cursive Looped" panose="02000000000000000000" pitchFamily="2" charset="77"/>
              </a:rPr>
              <a:t>Our class novel is Charlotte’s Web.</a:t>
            </a:r>
          </a:p>
          <a:p>
            <a:pPr algn="ctr"/>
            <a:endParaRPr lang="en-US" sz="673" dirty="0">
              <a:latin typeface="Twinkl Cursive Looped" panose="02000000000000000000" pitchFamily="2" charset="77"/>
            </a:endParaRPr>
          </a:p>
          <a:p>
            <a:pPr algn="ctr"/>
            <a:r>
              <a:rPr lang="en-US" sz="673" dirty="0">
                <a:latin typeface="Twinkl Cursive Looped" panose="02000000000000000000" pitchFamily="2" charset="77"/>
              </a:rPr>
              <a:t>We will also do a Whole Class Reading lesson every day, usually about our other subjects.</a:t>
            </a:r>
          </a:p>
          <a:p>
            <a:pPr algn="ctr"/>
            <a:endParaRPr lang="en-US" sz="673" dirty="0">
              <a:latin typeface="Twinkl Cursive Looped" panose="02000000000000000000" pitchFamily="2" charset="77"/>
            </a:endParaRPr>
          </a:p>
          <a:p>
            <a:pPr algn="ctr"/>
            <a:r>
              <a:rPr lang="en-US" sz="673" b="1" dirty="0">
                <a:latin typeface="Twinkl Cursive Looped" panose="02000000000000000000" pitchFamily="2" charset="77"/>
              </a:rPr>
              <a:t>How To Help</a:t>
            </a:r>
            <a:endParaRPr lang="en-US" sz="673" dirty="0">
              <a:latin typeface="Twinkl Cursive Looped" panose="02000000000000000000" pitchFamily="2" charset="77"/>
            </a:endParaRPr>
          </a:p>
          <a:p>
            <a:pPr algn="ctr"/>
            <a:r>
              <a:rPr lang="en-US" sz="673" dirty="0">
                <a:latin typeface="Twinkl Cursive Looped" panose="02000000000000000000" pitchFamily="2" charset="77"/>
              </a:rPr>
              <a:t>Read often with your child and talk to them about what they have read.</a:t>
            </a:r>
          </a:p>
          <a:p>
            <a:pPr algn="ctr"/>
            <a:endParaRPr lang="en-US" sz="673" dirty="0">
              <a:latin typeface="Twinkl Cursive Looped" panose="02000000000000000000" pitchFamily="2" charset="7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D36CE8-781F-A64F-909C-7AFEDCD4E2D9}"/>
              </a:ext>
            </a:extLst>
          </p:cNvPr>
          <p:cNvSpPr txBox="1"/>
          <p:nvPr/>
        </p:nvSpPr>
        <p:spPr>
          <a:xfrm>
            <a:off x="4092063" y="6085979"/>
            <a:ext cx="3917370" cy="447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PE is on a Thursday morning. 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PSHE is Citizenship </a:t>
            </a:r>
            <a:r>
              <a:rPr lang="en-US" sz="770">
                <a:latin typeface="Twinkl Cursive Looped" panose="02000000000000000000" pitchFamily="2" charset="77"/>
              </a:rPr>
              <a:t>and Democracy. </a:t>
            </a:r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Music is ‘From a Railway Carriage.’ 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6EAB8215-ED66-9F49-B632-435816F6CF50}"/>
              </a:ext>
            </a:extLst>
          </p:cNvPr>
          <p:cNvSpPr/>
          <p:nvPr/>
        </p:nvSpPr>
        <p:spPr>
          <a:xfrm>
            <a:off x="3823081" y="726382"/>
            <a:ext cx="4550504" cy="5944958"/>
          </a:xfrm>
          <a:prstGeom prst="roundRect">
            <a:avLst/>
          </a:prstGeom>
          <a:noFill/>
          <a:ln w="920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5F9AD603-C9D5-F841-9F35-6586D322F360}"/>
              </a:ext>
            </a:extLst>
          </p:cNvPr>
          <p:cNvSpPr/>
          <p:nvPr/>
        </p:nvSpPr>
        <p:spPr>
          <a:xfrm>
            <a:off x="6126846" y="814536"/>
            <a:ext cx="1777909" cy="1324606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9C0EB557-103A-B547-B0AA-366E52559E04}"/>
              </a:ext>
            </a:extLst>
          </p:cNvPr>
          <p:cNvSpPr/>
          <p:nvPr/>
        </p:nvSpPr>
        <p:spPr>
          <a:xfrm>
            <a:off x="4249264" y="814535"/>
            <a:ext cx="1787425" cy="1326319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AE7EF12D-4117-C345-9E5E-C67C34F7BB7E}"/>
              </a:ext>
            </a:extLst>
          </p:cNvPr>
          <p:cNvSpPr/>
          <p:nvPr/>
        </p:nvSpPr>
        <p:spPr>
          <a:xfrm>
            <a:off x="3916129" y="2289497"/>
            <a:ext cx="2120148" cy="1601372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ACC07467-FC39-4940-A9C6-34D94E219E80}"/>
              </a:ext>
            </a:extLst>
          </p:cNvPr>
          <p:cNvSpPr/>
          <p:nvPr/>
        </p:nvSpPr>
        <p:spPr>
          <a:xfrm>
            <a:off x="6123782" y="2282919"/>
            <a:ext cx="2111043" cy="1607950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56FDBB2-4746-B042-A26E-4D1C00698BA7}"/>
              </a:ext>
            </a:extLst>
          </p:cNvPr>
          <p:cNvSpPr/>
          <p:nvPr/>
        </p:nvSpPr>
        <p:spPr>
          <a:xfrm>
            <a:off x="3936057" y="4003544"/>
            <a:ext cx="2108220" cy="1036499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13B9B711-367A-F541-A346-13628FAF4C0C}"/>
              </a:ext>
            </a:extLst>
          </p:cNvPr>
          <p:cNvSpPr/>
          <p:nvPr/>
        </p:nvSpPr>
        <p:spPr>
          <a:xfrm>
            <a:off x="6126786" y="4009735"/>
            <a:ext cx="2114692" cy="1003683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DF94AECC-6A6C-EE4F-A11C-31BD73F3F271}"/>
              </a:ext>
            </a:extLst>
          </p:cNvPr>
          <p:cNvSpPr/>
          <p:nvPr/>
        </p:nvSpPr>
        <p:spPr>
          <a:xfrm>
            <a:off x="4134940" y="6074238"/>
            <a:ext cx="3917370" cy="427536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F9A32F05-1CD1-CF4E-9A11-3792646EDF35}"/>
              </a:ext>
            </a:extLst>
          </p:cNvPr>
          <p:cNvSpPr/>
          <p:nvPr/>
        </p:nvSpPr>
        <p:spPr>
          <a:xfrm>
            <a:off x="3945787" y="5101466"/>
            <a:ext cx="2108220" cy="840399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F432452C-15FB-4347-A96A-87AAF44078E6}"/>
              </a:ext>
            </a:extLst>
          </p:cNvPr>
          <p:cNvSpPr/>
          <p:nvPr/>
        </p:nvSpPr>
        <p:spPr>
          <a:xfrm>
            <a:off x="6126605" y="5101466"/>
            <a:ext cx="2108220" cy="929516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825477C-05D3-1E41-A8C7-7831AA150DFE}"/>
              </a:ext>
            </a:extLst>
          </p:cNvPr>
          <p:cNvSpPr txBox="1"/>
          <p:nvPr/>
        </p:nvSpPr>
        <p:spPr>
          <a:xfrm>
            <a:off x="3936057" y="5050124"/>
            <a:ext cx="2108219" cy="921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77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RE</a:t>
            </a: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Diwali</a:t>
            </a:r>
          </a:p>
          <a:p>
            <a:pPr algn="ctr"/>
            <a:endParaRPr lang="en-US" sz="77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Talk to the children about what they celebrate and why.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15CBCEB-0E2B-D585-B309-04062EA65A59}"/>
              </a:ext>
            </a:extLst>
          </p:cNvPr>
          <p:cNvSpPr txBox="1"/>
          <p:nvPr/>
        </p:nvSpPr>
        <p:spPr>
          <a:xfrm>
            <a:off x="6159082" y="1656276"/>
            <a:ext cx="1749384" cy="526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6" b="1" dirty="0">
                <a:latin typeface="Twinkl Cursive Looped" panose="02000000000000000000" pitchFamily="2" charset="77"/>
              </a:rPr>
              <a:t>How To Help</a:t>
            </a:r>
            <a:endParaRPr lang="en-US" sz="706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06" dirty="0">
                <a:latin typeface="Twinkl Cursive Looped" panose="02000000000000000000" pitchFamily="2" charset="77"/>
              </a:rPr>
              <a:t>Practise picking out interesting words when reading and seeing if they can use it correctly.</a:t>
            </a:r>
          </a:p>
        </p:txBody>
      </p:sp>
      <p:pic>
        <p:nvPicPr>
          <p:cNvPr id="1026" name="Picture 2" descr="Zeraffa Giraffa : Hofmeyr, Dianne, Ray ...">
            <a:extLst>
              <a:ext uri="{FF2B5EF4-FFF2-40B4-BE49-F238E27FC236}">
                <a16:creationId xmlns:a16="http://schemas.microsoft.com/office/drawing/2014/main" id="{997AEAB6-76DD-4C4C-87A5-B2E1A1D9DD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3827" y="950527"/>
            <a:ext cx="525463" cy="605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4731AED-50C3-454C-8BBB-A0BF1C966B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8540" y="2568644"/>
            <a:ext cx="722630" cy="1036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46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258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GDS Transport</vt:lpstr>
      <vt:lpstr>Twinkl Cursive Looped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Kara Clements</dc:creator>
  <cp:lastModifiedBy>Kara Clements</cp:lastModifiedBy>
  <cp:revision>13</cp:revision>
  <dcterms:created xsi:type="dcterms:W3CDTF">2024-09-02T18:44:12Z</dcterms:created>
  <dcterms:modified xsi:type="dcterms:W3CDTF">2026-05-19T15:51:22Z</dcterms:modified>
</cp:coreProperties>
</file>