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A9"/>
    <a:srgbClr val="028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58"/>
  </p:normalViewPr>
  <p:slideViewPr>
    <p:cSldViewPr snapToGrid="0" snapToObjects="1">
      <p:cViewPr varScale="1">
        <p:scale>
          <a:sx n="77" d="100"/>
          <a:sy n="77" d="100"/>
        </p:scale>
        <p:origin x="2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5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E3DD-EFFE-8044-AD8B-29CC855DA96D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51D1-A228-7249-AD71-B06CD316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C6FC07-B114-0348-B508-72C00F19E8B3}"/>
              </a:ext>
            </a:extLst>
          </p:cNvPr>
          <p:cNvSpPr txBox="1"/>
          <p:nvPr/>
        </p:nvSpPr>
        <p:spPr>
          <a:xfrm>
            <a:off x="1223249" y="269275"/>
            <a:ext cx="511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winkl Cursive Looped" panose="02000000000000000000" pitchFamily="2" charset="77"/>
              </a:rPr>
              <a:t>Summer 1</a:t>
            </a:r>
          </a:p>
          <a:p>
            <a:pPr algn="ctr"/>
            <a:r>
              <a:rPr lang="en-US" sz="2000" i="1" dirty="0">
                <a:latin typeface="Twinkl Cursive Looped" panose="02000000000000000000" pitchFamily="2" charset="77"/>
              </a:rPr>
              <a:t>Holly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24FAA-6D97-A448-BF33-85F2EC51689F}"/>
              </a:ext>
            </a:extLst>
          </p:cNvPr>
          <p:cNvSpPr txBox="1"/>
          <p:nvPr/>
        </p:nvSpPr>
        <p:spPr>
          <a:xfrm>
            <a:off x="900725" y="1236990"/>
            <a:ext cx="2808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Twinkl Cursive Looped" panose="02000000000000000000" pitchFamily="2" charset="77"/>
              </a:rPr>
              <a:t>Maths</a:t>
            </a:r>
            <a:endParaRPr lang="en-US" sz="1200" b="1" dirty="0">
              <a:latin typeface="Twinkl Cursive Looped" panose="02000000000000000000" pitchFamily="2" charset="77"/>
            </a:endParaRPr>
          </a:p>
          <a:p>
            <a:endParaRPr lang="en-US" sz="1200" b="1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Problem Solving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We are covering a variety of </a:t>
            </a:r>
            <a:r>
              <a:rPr lang="en-US" sz="1200" dirty="0" err="1">
                <a:latin typeface="Twinkl Cursive Looped" panose="02000000000000000000" pitchFamily="2" charset="77"/>
              </a:rPr>
              <a:t>maths</a:t>
            </a:r>
            <a:r>
              <a:rPr lang="en-US" sz="1200" dirty="0">
                <a:latin typeface="Twinkl Cursive Looped" panose="02000000000000000000" pitchFamily="2" charset="77"/>
              </a:rPr>
              <a:t> – the majority of our work will be around understanding problem solving and how to pick them apart and solve them.</a:t>
            </a: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How To Help</a:t>
            </a:r>
            <a:endParaRPr lang="en-US" sz="120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Please use Doodle </a:t>
            </a:r>
            <a:r>
              <a:rPr lang="en-US" sz="1200" dirty="0" err="1">
                <a:latin typeface="Twinkl Cursive Looped" panose="02000000000000000000" pitchFamily="2" charset="77"/>
              </a:rPr>
              <a:t>Maths</a:t>
            </a:r>
            <a:r>
              <a:rPr lang="en-US" sz="1200" dirty="0">
                <a:latin typeface="Twinkl Cursive Looped" panose="02000000000000000000" pitchFamily="2" charset="77"/>
              </a:rPr>
              <a:t> with your child and practice times tables if necessary.</a:t>
            </a:r>
          </a:p>
          <a:p>
            <a:pPr algn="ctr"/>
            <a:endParaRPr lang="en-US" sz="1200" i="1" dirty="0">
              <a:latin typeface="Twinkl Cursive Looped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BEEAD-46A0-9848-8C03-03EF8BB53022}"/>
              </a:ext>
            </a:extLst>
          </p:cNvPr>
          <p:cNvSpPr txBox="1"/>
          <p:nvPr/>
        </p:nvSpPr>
        <p:spPr>
          <a:xfrm>
            <a:off x="3840907" y="1237325"/>
            <a:ext cx="16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Writing</a:t>
            </a:r>
            <a:r>
              <a:rPr lang="en-US" sz="1400" b="1" dirty="0">
                <a:latin typeface="Twinkl Cursive Looped" panose="02000000000000000000" pitchFamily="2" charset="77"/>
              </a:rPr>
              <a:t> </a:t>
            </a:r>
          </a:p>
          <a:p>
            <a:pPr algn="ctr"/>
            <a:r>
              <a:rPr lang="en-US" sz="1100" dirty="0">
                <a:latin typeface="Twinkl Cursive Looped" panose="02000000000000000000" pitchFamily="2" charset="77"/>
              </a:rPr>
              <a:t>Our writing book is Plastic Planet</a:t>
            </a:r>
          </a:p>
          <a:p>
            <a:pPr algn="ctr"/>
            <a:endParaRPr lang="en-US" sz="110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100" dirty="0">
                <a:latin typeface="Twinkl Cursive Looped" panose="02000000000000000000" pitchFamily="2" charset="77"/>
              </a:rPr>
              <a:t>Learning how to use relative clauses and use colons to introduce a list.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84F6D-B23D-D646-BDCB-27D27656DA81}"/>
              </a:ext>
            </a:extLst>
          </p:cNvPr>
          <p:cNvSpPr txBox="1"/>
          <p:nvPr/>
        </p:nvSpPr>
        <p:spPr>
          <a:xfrm>
            <a:off x="3962242" y="3873060"/>
            <a:ext cx="3028047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Science</a:t>
            </a:r>
          </a:p>
          <a:p>
            <a:pPr algn="ctr"/>
            <a:endParaRPr lang="en-US" sz="1400" b="1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Living Things And Their Habitats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We will learn how to classify different organisms.</a:t>
            </a:r>
          </a:p>
          <a:p>
            <a:pPr algn="ctr"/>
            <a:endParaRPr lang="en-US" sz="120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How To Help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Go on a nature hunt and think about how to classify the different living organisms you see.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93279-35EA-C447-86FD-363BA740D684}"/>
              </a:ext>
            </a:extLst>
          </p:cNvPr>
          <p:cNvSpPr txBox="1"/>
          <p:nvPr/>
        </p:nvSpPr>
        <p:spPr>
          <a:xfrm>
            <a:off x="3860477" y="8064382"/>
            <a:ext cx="3286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DT</a:t>
            </a: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Monet</a:t>
            </a:r>
          </a:p>
          <a:p>
            <a:pPr algn="ctr"/>
            <a:endParaRPr lang="en-US" sz="1200" b="1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How To Help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Look at some of </a:t>
            </a:r>
            <a:r>
              <a:rPr lang="en-US" sz="1200">
                <a:latin typeface="Twinkl Cursive Looped" panose="02000000000000000000" pitchFamily="2" charset="77"/>
              </a:rPr>
              <a:t>Monet’s artwork.</a:t>
            </a:r>
            <a:endParaRPr lang="en-US" sz="1200" dirty="0">
              <a:latin typeface="Twinkl Cursive Looped" panose="02000000000000000000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FC2AB-16F7-014E-92B0-D858D6C3CFB7}"/>
              </a:ext>
            </a:extLst>
          </p:cNvPr>
          <p:cNvSpPr txBox="1"/>
          <p:nvPr/>
        </p:nvSpPr>
        <p:spPr>
          <a:xfrm>
            <a:off x="3917845" y="6462301"/>
            <a:ext cx="324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Computing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We will be learning how to stay safe online.</a:t>
            </a: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How To Help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Check through your child’s device with them and ensure they have adequate safety procedures set up..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D15BE-E057-BD41-8D57-22CA66D6D610}"/>
              </a:ext>
            </a:extLst>
          </p:cNvPr>
          <p:cNvSpPr txBox="1"/>
          <p:nvPr/>
        </p:nvSpPr>
        <p:spPr>
          <a:xfrm>
            <a:off x="434873" y="6368747"/>
            <a:ext cx="324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History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Baghdad.</a:t>
            </a:r>
          </a:p>
          <a:p>
            <a:pPr algn="ctr"/>
            <a:endParaRPr lang="en-US" sz="120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How To Help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Watch videos about or read about The Golden Age of Islam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2529F-B510-7A49-A59D-3F8C37013183}"/>
              </a:ext>
            </a:extLst>
          </p:cNvPr>
          <p:cNvSpPr txBox="1"/>
          <p:nvPr/>
        </p:nvSpPr>
        <p:spPr>
          <a:xfrm>
            <a:off x="427594" y="3740020"/>
            <a:ext cx="1973457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Reading</a:t>
            </a:r>
          </a:p>
          <a:p>
            <a:pPr algn="ctr"/>
            <a:r>
              <a:rPr lang="en-US" sz="1050" dirty="0">
                <a:latin typeface="Twinkl Cursive Looped" panose="02000000000000000000" pitchFamily="2" charset="77"/>
              </a:rPr>
              <a:t>Our class novel Can You See Me? By Libby Scott and Rebecca Westcott</a:t>
            </a:r>
          </a:p>
          <a:p>
            <a:pPr algn="ctr"/>
            <a:endParaRPr lang="en-US" sz="105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050" dirty="0">
                <a:latin typeface="Twinkl Cursive Looped" panose="02000000000000000000" pitchFamily="2" charset="77"/>
              </a:rPr>
              <a:t>We will also do a Whole Class Reading lesson every day, usually about our other subjects.</a:t>
            </a:r>
          </a:p>
          <a:p>
            <a:pPr algn="ctr"/>
            <a:endParaRPr lang="en-US" sz="105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050" b="1" dirty="0">
                <a:latin typeface="Twinkl Cursive Looped" panose="02000000000000000000" pitchFamily="2" charset="77"/>
              </a:rPr>
              <a:t>How To Help</a:t>
            </a:r>
            <a:endParaRPr lang="en-US" sz="105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050" dirty="0">
                <a:latin typeface="Twinkl Cursive Looped" panose="02000000000000000000" pitchFamily="2" charset="77"/>
              </a:rPr>
              <a:t>Read often with your child and talk to them about what they have read.</a:t>
            </a:r>
          </a:p>
          <a:p>
            <a:pPr algn="ctr"/>
            <a:endParaRPr lang="en-US" sz="1050" dirty="0">
              <a:latin typeface="Twinkl Cursive Looped" panose="02000000000000000000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36CE8-781F-A64F-909C-7AFEDCD4E2D9}"/>
              </a:ext>
            </a:extLst>
          </p:cNvPr>
          <p:cNvSpPr txBox="1"/>
          <p:nvPr/>
        </p:nvSpPr>
        <p:spPr>
          <a:xfrm>
            <a:off x="729897" y="9490115"/>
            <a:ext cx="610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PE is on a Friday afternoon. It will be athletics and rounders.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EAB8215-ED66-9F49-B632-435816F6CF50}"/>
              </a:ext>
            </a:extLst>
          </p:cNvPr>
          <p:cNvSpPr/>
          <p:nvPr/>
        </p:nvSpPr>
        <p:spPr>
          <a:xfrm>
            <a:off x="236293" y="1132449"/>
            <a:ext cx="7094362" cy="9268355"/>
          </a:xfrm>
          <a:prstGeom prst="roundRect">
            <a:avLst/>
          </a:prstGeom>
          <a:noFill/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9AD603-C9D5-F841-9F35-6586D322F360}"/>
              </a:ext>
            </a:extLst>
          </p:cNvPr>
          <p:cNvSpPr/>
          <p:nvPr/>
        </p:nvSpPr>
        <p:spPr>
          <a:xfrm>
            <a:off x="3827926" y="1269883"/>
            <a:ext cx="2771810" cy="2251015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0EB557-103A-B547-B0AA-366E52559E04}"/>
              </a:ext>
            </a:extLst>
          </p:cNvPr>
          <p:cNvSpPr/>
          <p:nvPr/>
        </p:nvSpPr>
        <p:spPr>
          <a:xfrm>
            <a:off x="900724" y="1269883"/>
            <a:ext cx="2786645" cy="2067768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7EF12D-4117-C345-9E5E-C67C34F7BB7E}"/>
              </a:ext>
            </a:extLst>
          </p:cNvPr>
          <p:cNvSpPr/>
          <p:nvPr/>
        </p:nvSpPr>
        <p:spPr>
          <a:xfrm>
            <a:off x="381357" y="3621010"/>
            <a:ext cx="3305369" cy="2496584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C07467-FC39-4940-A9C6-34D94E219E80}"/>
              </a:ext>
            </a:extLst>
          </p:cNvPr>
          <p:cNvSpPr/>
          <p:nvPr/>
        </p:nvSpPr>
        <p:spPr>
          <a:xfrm>
            <a:off x="3823149" y="3710010"/>
            <a:ext cx="3291175" cy="2651756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56FDBB2-4746-B042-A26E-4D1C00698BA7}"/>
              </a:ext>
            </a:extLst>
          </p:cNvPr>
          <p:cNvSpPr/>
          <p:nvPr/>
        </p:nvSpPr>
        <p:spPr>
          <a:xfrm>
            <a:off x="412426" y="6345612"/>
            <a:ext cx="3286773" cy="1615930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3B9B711-367A-F541-A346-13628FAF4C0C}"/>
              </a:ext>
            </a:extLst>
          </p:cNvPr>
          <p:cNvSpPr/>
          <p:nvPr/>
        </p:nvSpPr>
        <p:spPr>
          <a:xfrm>
            <a:off x="3850386" y="6578313"/>
            <a:ext cx="3296863" cy="1290511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F94AECC-6A6C-EE4F-A11C-31BD73F3F271}"/>
              </a:ext>
            </a:extLst>
          </p:cNvPr>
          <p:cNvSpPr/>
          <p:nvPr/>
        </p:nvSpPr>
        <p:spPr>
          <a:xfrm>
            <a:off x="722489" y="9469905"/>
            <a:ext cx="6107289" cy="666541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9A32F05-1CD1-CF4E-9A11-3792646EDF35}"/>
              </a:ext>
            </a:extLst>
          </p:cNvPr>
          <p:cNvSpPr/>
          <p:nvPr/>
        </p:nvSpPr>
        <p:spPr>
          <a:xfrm>
            <a:off x="425103" y="8060621"/>
            <a:ext cx="3286773" cy="1310205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432452C-15FB-4347-A96A-87AAF44078E6}"/>
              </a:ext>
            </a:extLst>
          </p:cNvPr>
          <p:cNvSpPr/>
          <p:nvPr/>
        </p:nvSpPr>
        <p:spPr>
          <a:xfrm>
            <a:off x="3823149" y="8111654"/>
            <a:ext cx="3286773" cy="1310205"/>
          </a:xfrm>
          <a:prstGeom prst="roundRect">
            <a:avLst/>
          </a:prstGeom>
          <a:noFill/>
          <a:ln w="50800">
            <a:solidFill>
              <a:srgbClr val="005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25477C-05D3-1E41-A8C7-7831AA150DFE}"/>
              </a:ext>
            </a:extLst>
          </p:cNvPr>
          <p:cNvSpPr txBox="1"/>
          <p:nvPr/>
        </p:nvSpPr>
        <p:spPr>
          <a:xfrm>
            <a:off x="438981" y="8158336"/>
            <a:ext cx="3286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RE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Humanism</a:t>
            </a:r>
          </a:p>
          <a:p>
            <a:pPr algn="ctr"/>
            <a:endParaRPr lang="en-US" sz="1200" b="1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200" b="1" dirty="0">
                <a:latin typeface="Twinkl Cursive Looped" panose="02000000000000000000" pitchFamily="2" charset="77"/>
              </a:rPr>
              <a:t>How To Help</a:t>
            </a:r>
          </a:p>
          <a:p>
            <a:pPr algn="ctr"/>
            <a:r>
              <a:rPr lang="en-US" sz="1200" dirty="0">
                <a:latin typeface="Twinkl Cursive Looped" panose="02000000000000000000" pitchFamily="2" charset="77"/>
              </a:rPr>
              <a:t>Explore the concept of The Golden Rule.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CBCEB-0E2B-D585-B309-04062EA65A59}"/>
              </a:ext>
            </a:extLst>
          </p:cNvPr>
          <p:cNvSpPr txBox="1"/>
          <p:nvPr/>
        </p:nvSpPr>
        <p:spPr>
          <a:xfrm>
            <a:off x="3878183" y="2582180"/>
            <a:ext cx="2727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100" b="1" dirty="0">
                <a:latin typeface="Twinkl Cursive Looped" panose="02000000000000000000" pitchFamily="2" charset="77"/>
              </a:rPr>
              <a:t>How To Help</a:t>
            </a:r>
            <a:endParaRPr lang="en-US" sz="1100" dirty="0">
              <a:latin typeface="Twinkl Cursive Looped" panose="02000000000000000000" pitchFamily="2" charset="77"/>
            </a:endParaRPr>
          </a:p>
          <a:p>
            <a:pPr algn="ctr"/>
            <a:r>
              <a:rPr lang="en-US" sz="1100" dirty="0" err="1">
                <a:latin typeface="Twinkl Cursive Looped" panose="02000000000000000000" pitchFamily="2" charset="77"/>
              </a:rPr>
              <a:t>Practise</a:t>
            </a:r>
            <a:r>
              <a:rPr lang="en-US" sz="1100" dirty="0">
                <a:latin typeface="Twinkl Cursive Looped" panose="02000000000000000000" pitchFamily="2" charset="77"/>
              </a:rPr>
              <a:t> writing lists with a colon before it. A main clause must go before the colon.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BEA4352-319E-A4A6-68CE-04694014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411694" y="3740020"/>
            <a:ext cx="1217405" cy="18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505A31C-AEFF-6B03-B090-64370DF7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14049" y="1332909"/>
            <a:ext cx="908044" cy="11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8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11420</TotalTime>
  <Words>269</Words>
  <Application>Microsoft Macintosh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Williams</dc:creator>
  <cp:lastModifiedBy>Ashley Booth</cp:lastModifiedBy>
  <cp:revision>8</cp:revision>
  <dcterms:created xsi:type="dcterms:W3CDTF">2022-01-03T22:45:25Z</dcterms:created>
  <dcterms:modified xsi:type="dcterms:W3CDTF">2026-05-05T19:47:04Z</dcterms:modified>
</cp:coreProperties>
</file>